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sldIdLst>
    <p:sldId id="34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9" r:id="rId13"/>
    <p:sldId id="320" r:id="rId14"/>
    <p:sldId id="321" r:id="rId15"/>
    <p:sldId id="322" r:id="rId16"/>
    <p:sldId id="324" r:id="rId17"/>
    <p:sldId id="325" r:id="rId18"/>
    <p:sldId id="326" r:id="rId19"/>
    <p:sldId id="334" r:id="rId20"/>
    <p:sldId id="335" r:id="rId21"/>
    <p:sldId id="333" r:id="rId22"/>
    <p:sldId id="336" r:id="rId23"/>
    <p:sldId id="338" r:id="rId24"/>
    <p:sldId id="340" r:id="rId25"/>
    <p:sldId id="341" r:id="rId26"/>
    <p:sldId id="342" r:id="rId27"/>
    <p:sldId id="337" r:id="rId28"/>
    <p:sldId id="343" r:id="rId29"/>
    <p:sldId id="344" r:id="rId30"/>
    <p:sldId id="345" r:id="rId31"/>
    <p:sldId id="346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67" r:id="rId52"/>
    <p:sldId id="368" r:id="rId53"/>
    <p:sldId id="369" r:id="rId54"/>
    <p:sldId id="370" r:id="rId55"/>
    <p:sldId id="371" r:id="rId56"/>
    <p:sldId id="372" r:id="rId57"/>
    <p:sldId id="373" r:id="rId58"/>
    <p:sldId id="374" r:id="rId59"/>
    <p:sldId id="375" r:id="rId60"/>
    <p:sldId id="376" r:id="rId61"/>
    <p:sldId id="377" r:id="rId62"/>
    <p:sldId id="378" r:id="rId63"/>
    <p:sldId id="379" r:id="rId64"/>
    <p:sldId id="380" r:id="rId65"/>
    <p:sldId id="381" r:id="rId66"/>
    <p:sldId id="382" r:id="rId67"/>
    <p:sldId id="383" r:id="rId68"/>
    <p:sldId id="384" r:id="rId69"/>
    <p:sldId id="385" r:id="rId70"/>
    <p:sldId id="386" r:id="rId71"/>
    <p:sldId id="387" r:id="rId72"/>
    <p:sldId id="388" r:id="rId73"/>
    <p:sldId id="389" r:id="rId74"/>
    <p:sldId id="390" r:id="rId75"/>
    <p:sldId id="391" r:id="rId76"/>
    <p:sldId id="392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910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03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9/28/2018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3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Error/noise</a:t>
            </a:r>
            <a:r>
              <a:rPr lang="en-US" baseline="0" dirty="0" smtClean="0"/>
              <a:t> in the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Missing discriminating preference, e.g. maybe we also need to know whether the person has a good jacket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61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an</a:t>
            </a:r>
            <a:r>
              <a:rPr lang="en-US" baseline="0" dirty="0" smtClean="0"/>
              <a:t> aside, how did we decide to pick the label for normal-&gt;road-&gt;rainy?  There were no examples in the training data 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15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many of the same things we used to “pre-prune”, i.e.</a:t>
            </a:r>
            <a:r>
              <a:rPr lang="en-US" baseline="0" dirty="0" smtClean="0"/>
              <a:t> stop building early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9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tend to perform roughly</a:t>
            </a:r>
            <a:r>
              <a:rPr lang="en-US" baseline="0" dirty="0" smtClean="0"/>
              <a:t> the same, so we often won’t worry too much about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7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this is also</a:t>
            </a:r>
            <a:r>
              <a:rPr lang="en-US" baseline="0" dirty="0" smtClean="0"/>
              <a:t> why many decision tree learning algorithms always use binary splits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7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9/28/2018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49325" y="1981200"/>
            <a:ext cx="7661275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06119C8-9BF8-8B48-8701-D6A2B07AFA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01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81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9/28/2018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9/28/2018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9/28/2018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9/28/2018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9/28/2018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edsayad.com/decision_tree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0"/>
            <a:ext cx="9144000" cy="352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CSE419 – Artificial Intelligence and Machine Learning 2018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en-US" sz="3600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https://github.com/FurkanGozukara/CSE419_2018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-10364" y="3041985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Decision Trees</a:t>
            </a:r>
          </a:p>
          <a:p>
            <a:pPr algn="ctr">
              <a:lnSpc>
                <a:spcPct val="100000"/>
              </a:lnSpc>
            </a:pP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on Asst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. Prof. Dr. David </a:t>
            </a:r>
            <a:r>
              <a:rPr lang="en-US" sz="3200" i="1" spc="-45" dirty="0" err="1" smtClean="0">
                <a:solidFill>
                  <a:srgbClr val="808080"/>
                </a:solidFill>
                <a:latin typeface="Times New Roman"/>
                <a:cs typeface="Times New Roman"/>
              </a:rPr>
              <a:t>Kauchak</a:t>
            </a:r>
            <a:r>
              <a:rPr lang="en-US" sz="3200" i="1" spc="-45" dirty="0">
                <a:solidFill>
                  <a:srgbClr val="808080"/>
                </a:solidFill>
                <a:latin typeface="Times New Roman"/>
                <a:cs typeface="Times New Roman"/>
              </a:rPr>
              <a:t> (Pomona College) </a:t>
            </a:r>
            <a:r>
              <a:rPr lang="en-US" sz="3200" i="1" spc="-45" dirty="0" smtClean="0">
                <a:solidFill>
                  <a:srgbClr val="808080"/>
                </a:solidFill>
                <a:latin typeface="Times New Roman"/>
                <a:cs typeface="Times New Roman"/>
              </a:rPr>
              <a:t>Lecture Slides </a:t>
            </a:r>
            <a:endParaRPr lang="en-US" sz="3200" i="1" spc="-45" dirty="0">
              <a:solidFill>
                <a:srgbClr val="808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599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predicts future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69" y="2681101"/>
            <a:ext cx="1146630" cy="1124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599" y="3377168"/>
            <a:ext cx="887704" cy="894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11" y="4367519"/>
            <a:ext cx="1103502" cy="649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3577" y="4668450"/>
            <a:ext cx="1220008" cy="6963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625" y="2184382"/>
            <a:ext cx="1146630" cy="11241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255" y="2880449"/>
            <a:ext cx="887704" cy="894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67" y="3870800"/>
            <a:ext cx="1103502" cy="6491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11" y="5373761"/>
            <a:ext cx="1103502" cy="6491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767" y="5373761"/>
            <a:ext cx="1220008" cy="6963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165" y="2631711"/>
            <a:ext cx="1146630" cy="11241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795" y="3327778"/>
            <a:ext cx="887704" cy="8944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307" y="4318129"/>
            <a:ext cx="1103502" cy="64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9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predicts future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43" y="2184496"/>
            <a:ext cx="887704" cy="894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143" y="3538039"/>
            <a:ext cx="1103502" cy="649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987" y="2239660"/>
            <a:ext cx="1220008" cy="6963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551" y="2184496"/>
            <a:ext cx="887704" cy="894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834" y="3221681"/>
            <a:ext cx="1103502" cy="6491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356" y="4222207"/>
            <a:ext cx="1103502" cy="6491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177" y="2944971"/>
            <a:ext cx="1220008" cy="6963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91" y="4470397"/>
            <a:ext cx="887704" cy="8944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130" y="5175708"/>
            <a:ext cx="887704" cy="8944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585" y="4187158"/>
            <a:ext cx="887704" cy="894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352" y="2498831"/>
            <a:ext cx="634277" cy="79432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987" y="3789994"/>
            <a:ext cx="634277" cy="79432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621" y="3441806"/>
            <a:ext cx="1220008" cy="6963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2341" y="4076998"/>
            <a:ext cx="634277" cy="7943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4684" y="6272556"/>
            <a:ext cx="645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Not always the case, but we’ll often assume it is!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76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predicts future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43" y="2184496"/>
            <a:ext cx="887704" cy="894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143" y="3538039"/>
            <a:ext cx="1103502" cy="6491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551" y="2184496"/>
            <a:ext cx="887704" cy="894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834" y="3221681"/>
            <a:ext cx="1103502" cy="6491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356" y="4222207"/>
            <a:ext cx="1103502" cy="649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91" y="4470397"/>
            <a:ext cx="887704" cy="89442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130" y="5175708"/>
            <a:ext cx="887704" cy="8944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585" y="4187158"/>
            <a:ext cx="887704" cy="8944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598" y="2354327"/>
            <a:ext cx="963030" cy="9759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7223" y="2523479"/>
            <a:ext cx="964264" cy="80683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628" y="3330313"/>
            <a:ext cx="963030" cy="97598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998" y="3985602"/>
            <a:ext cx="963030" cy="9759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9623" y="4318368"/>
            <a:ext cx="964264" cy="8068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0496" y="3259982"/>
            <a:ext cx="964264" cy="80683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94684" y="6272556"/>
            <a:ext cx="645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Not always the case, but we’ll often assume it is!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24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technically…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6409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We are going to use the </a:t>
            </a:r>
            <a:r>
              <a:rPr lang="en-US" i="1" dirty="0" smtClean="0"/>
              <a:t>probabilistic model</a:t>
            </a:r>
            <a:r>
              <a:rPr lang="en-US" dirty="0" smtClean="0"/>
              <a:t> of learning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There is some probability distribution over example/label pairs called the </a:t>
            </a:r>
            <a:r>
              <a:rPr lang="en-US" i="1" dirty="0" smtClean="0"/>
              <a:t>data generating distribution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Both</a:t>
            </a:r>
            <a:r>
              <a:rPr lang="en-US" dirty="0" smtClean="0"/>
              <a:t> the training data </a:t>
            </a:r>
            <a:r>
              <a:rPr lang="en-US" b="1" dirty="0" smtClean="0"/>
              <a:t>and</a:t>
            </a:r>
            <a:r>
              <a:rPr lang="en-US" dirty="0" smtClean="0"/>
              <a:t> the test set are generated based on this distribution 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99964" y="5578092"/>
            <a:ext cx="50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is a probability distribution?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35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Describes how likely (i.e. probable) certain events 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731" y="2635916"/>
            <a:ext cx="4888749" cy="36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1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96" y="2815094"/>
            <a:ext cx="1146630" cy="1124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426" y="3511161"/>
            <a:ext cx="887704" cy="894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38" y="4501512"/>
            <a:ext cx="1103502" cy="649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6404" y="4802443"/>
            <a:ext cx="1220008" cy="6963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0822" y="1754511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452" y="2318375"/>
            <a:ext cx="1146630" cy="11241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082" y="3014442"/>
            <a:ext cx="887704" cy="8944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594" y="4004793"/>
            <a:ext cx="1103502" cy="6491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38" y="5507754"/>
            <a:ext cx="1103502" cy="6491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594" y="5507754"/>
            <a:ext cx="1220008" cy="69637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27657" y="3328630"/>
            <a:ext cx="18873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round apples</a:t>
            </a:r>
          </a:p>
          <a:p>
            <a:endParaRPr lang="en-US" dirty="0"/>
          </a:p>
          <a:p>
            <a:r>
              <a:rPr lang="en-US" dirty="0" smtClean="0"/>
              <a:t>curved bananas</a:t>
            </a:r>
          </a:p>
          <a:p>
            <a:endParaRPr lang="en-US" dirty="0"/>
          </a:p>
          <a:p>
            <a:r>
              <a:rPr lang="en-US" dirty="0" smtClean="0"/>
              <a:t>apples with leaves</a:t>
            </a:r>
          </a:p>
          <a:p>
            <a:endParaRPr lang="en-US" dirty="0"/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02497" y="2815094"/>
            <a:ext cx="1861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High probability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79256" y="2815094"/>
            <a:ext cx="1786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Low probability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31693" y="3299432"/>
            <a:ext cx="169375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993854" y="3305840"/>
            <a:ext cx="169375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00433" y="3328630"/>
            <a:ext cx="14886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curved apples</a:t>
            </a:r>
          </a:p>
          <a:p>
            <a:endParaRPr lang="en-US" dirty="0"/>
          </a:p>
          <a:p>
            <a:r>
              <a:rPr lang="en-US" dirty="0" smtClean="0"/>
              <a:t>red bananas</a:t>
            </a:r>
          </a:p>
          <a:p>
            <a:endParaRPr lang="en-US" dirty="0"/>
          </a:p>
          <a:p>
            <a:r>
              <a:rPr lang="en-US" dirty="0" smtClean="0"/>
              <a:t>yellow apples</a:t>
            </a:r>
          </a:p>
          <a:p>
            <a:endParaRPr lang="en-US" dirty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6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generating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655086"/>
            <a:ext cx="428780" cy="42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876" y="5696769"/>
            <a:ext cx="375843" cy="378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862" y="5788790"/>
            <a:ext cx="418573" cy="2462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252" y="5788790"/>
            <a:ext cx="431361" cy="2462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482" y="5408867"/>
            <a:ext cx="431361" cy="2462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5365965"/>
            <a:ext cx="418573" cy="2462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4983628"/>
            <a:ext cx="418573" cy="2462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192" y="4627063"/>
            <a:ext cx="418573" cy="2462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155778"/>
            <a:ext cx="428780" cy="4203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774157" y="6229689"/>
            <a:ext cx="3615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generating distribution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1684417" y="4491788"/>
            <a:ext cx="5347368" cy="17537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411" y="3091655"/>
            <a:ext cx="418573" cy="2462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487" y="2333042"/>
            <a:ext cx="418573" cy="2462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31" y="2333042"/>
            <a:ext cx="428780" cy="4203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995" y="2712965"/>
            <a:ext cx="431361" cy="2462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270" y="2844592"/>
            <a:ext cx="431361" cy="24621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033" y="2959184"/>
            <a:ext cx="375843" cy="3786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093" y="3280087"/>
            <a:ext cx="418573" cy="2462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742" y="3033868"/>
            <a:ext cx="418573" cy="2462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946" y="3033868"/>
            <a:ext cx="428780" cy="4203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984" y="2309092"/>
            <a:ext cx="431361" cy="2462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672" y="3658777"/>
            <a:ext cx="431361" cy="24621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073" y="3526306"/>
            <a:ext cx="375843" cy="37869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856" y="2657004"/>
            <a:ext cx="418573" cy="24621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715" y="2409941"/>
            <a:ext cx="431361" cy="24621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478" y="2524533"/>
            <a:ext cx="375843" cy="3786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538" y="2845436"/>
            <a:ext cx="418573" cy="2462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321" y="2104160"/>
            <a:ext cx="428780" cy="42037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117" y="3224126"/>
            <a:ext cx="431361" cy="24621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518" y="3091655"/>
            <a:ext cx="375843" cy="37869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5792538" y="3658777"/>
            <a:ext cx="597363" cy="110038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774158" y="3904997"/>
            <a:ext cx="476758" cy="85416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72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generating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655086"/>
            <a:ext cx="428780" cy="42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876" y="5696769"/>
            <a:ext cx="375843" cy="378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862" y="5788790"/>
            <a:ext cx="418573" cy="2462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252" y="5788790"/>
            <a:ext cx="431361" cy="2462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482" y="5408867"/>
            <a:ext cx="431361" cy="2462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5365965"/>
            <a:ext cx="418573" cy="2462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4983628"/>
            <a:ext cx="418573" cy="2462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192" y="4627063"/>
            <a:ext cx="418573" cy="2462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155778"/>
            <a:ext cx="428780" cy="4203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774157" y="6229689"/>
            <a:ext cx="3615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generating distribution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1684417" y="4491788"/>
            <a:ext cx="5347368" cy="17537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411" y="3091655"/>
            <a:ext cx="418573" cy="2462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487" y="2333042"/>
            <a:ext cx="418573" cy="2462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31" y="2333042"/>
            <a:ext cx="428780" cy="4203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995" y="2712965"/>
            <a:ext cx="431361" cy="2462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270" y="2844592"/>
            <a:ext cx="431361" cy="24621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033" y="2959184"/>
            <a:ext cx="375843" cy="3786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093" y="3280087"/>
            <a:ext cx="418573" cy="2462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742" y="3033868"/>
            <a:ext cx="418573" cy="2462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946" y="3033868"/>
            <a:ext cx="428780" cy="4203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984" y="2309092"/>
            <a:ext cx="431361" cy="2462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672" y="3658777"/>
            <a:ext cx="431361" cy="24621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073" y="3526306"/>
            <a:ext cx="375843" cy="37869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5792538" y="3658777"/>
            <a:ext cx="597363" cy="110038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774158" y="3904997"/>
            <a:ext cx="476758" cy="85416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0103" y="2121368"/>
            <a:ext cx="299798" cy="37544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424" y="2121368"/>
            <a:ext cx="431361" cy="24621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5256" y="2493737"/>
            <a:ext cx="299798" cy="37544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0103" y="2712965"/>
            <a:ext cx="299798" cy="37544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4850" y="3033868"/>
            <a:ext cx="299798" cy="37544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4648" y="2082552"/>
            <a:ext cx="299798" cy="37544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6225" y="2995139"/>
            <a:ext cx="431361" cy="24621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792538" y="3904996"/>
            <a:ext cx="597363" cy="722067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663218" y="4064000"/>
            <a:ext cx="753007" cy="427789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35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generating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655086"/>
            <a:ext cx="428780" cy="42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876" y="5696769"/>
            <a:ext cx="375843" cy="378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862" y="5788790"/>
            <a:ext cx="418573" cy="2462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252" y="5788790"/>
            <a:ext cx="431361" cy="2462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482" y="5408867"/>
            <a:ext cx="431361" cy="2462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5365965"/>
            <a:ext cx="418573" cy="2462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4983628"/>
            <a:ext cx="418573" cy="2462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192" y="4627063"/>
            <a:ext cx="418573" cy="2462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155778"/>
            <a:ext cx="428780" cy="4203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774157" y="6229689"/>
            <a:ext cx="3615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generating distribution</a:t>
            </a:r>
            <a:endParaRPr lang="en-US" sz="2400" dirty="0"/>
          </a:p>
        </p:txBody>
      </p:sp>
      <p:sp>
        <p:nvSpPr>
          <p:cNvPr id="24" name="Oval 23"/>
          <p:cNvSpPr/>
          <p:nvPr/>
        </p:nvSpPr>
        <p:spPr>
          <a:xfrm>
            <a:off x="1684417" y="4491788"/>
            <a:ext cx="5347368" cy="17537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411" y="3091655"/>
            <a:ext cx="418573" cy="2462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487" y="2333042"/>
            <a:ext cx="418573" cy="2462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31" y="2333042"/>
            <a:ext cx="428780" cy="4203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995" y="2712965"/>
            <a:ext cx="431361" cy="2462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270" y="2844592"/>
            <a:ext cx="431361" cy="24621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033" y="2959184"/>
            <a:ext cx="375843" cy="3786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093" y="3280087"/>
            <a:ext cx="418573" cy="2462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742" y="3033868"/>
            <a:ext cx="418573" cy="2462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946" y="3033868"/>
            <a:ext cx="428780" cy="4203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984" y="2309092"/>
            <a:ext cx="431361" cy="2462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672" y="3658777"/>
            <a:ext cx="431361" cy="24621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073" y="3526306"/>
            <a:ext cx="375843" cy="37869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5792538" y="3658777"/>
            <a:ext cx="597363" cy="110038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774158" y="3904997"/>
            <a:ext cx="476758" cy="85416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792538" y="3904996"/>
            <a:ext cx="597363" cy="722067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663218" y="4064000"/>
            <a:ext cx="753007" cy="427789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090" y="2083626"/>
            <a:ext cx="428780" cy="42037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901" y="2613495"/>
            <a:ext cx="428780" cy="42037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6857" y="2645119"/>
            <a:ext cx="431361" cy="2462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573" y="2106132"/>
            <a:ext cx="375843" cy="37869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973" y="2844523"/>
            <a:ext cx="375843" cy="37869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648" y="2970576"/>
            <a:ext cx="375843" cy="37869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635" y="2292592"/>
            <a:ext cx="428780" cy="42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47" y="141710"/>
            <a:ext cx="920549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ride or not to ride, that is the question…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73159" y="6058385"/>
            <a:ext cx="3077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Build a decision tree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672435"/>
              </p:ext>
            </p:extLst>
          </p:nvPr>
        </p:nvGraphicFramePr>
        <p:xfrm>
          <a:off x="1751264" y="1667123"/>
          <a:ext cx="55077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Terrain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Unicycle-type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Weather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Go-For-Ride?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Trail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Road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Sunny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Trail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Mountain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Rainy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Normal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Snowy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Mountain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YES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529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examples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79" y="2681102"/>
            <a:ext cx="1146630" cy="1124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66" y="3939242"/>
            <a:ext cx="887704" cy="894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35" y="4929593"/>
            <a:ext cx="1103502" cy="649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29" y="5753744"/>
            <a:ext cx="1220008" cy="696376"/>
          </a:xfrm>
          <a:prstGeom prst="rect">
            <a:avLst/>
          </a:prstGeom>
        </p:spPr>
      </p:pic>
      <p:sp>
        <p:nvSpPr>
          <p:cNvPr id="19" name="Right Brace 18"/>
          <p:cNvSpPr/>
          <p:nvPr/>
        </p:nvSpPr>
        <p:spPr>
          <a:xfrm rot="16200000">
            <a:off x="1296203" y="2003768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69743" y="1722197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examples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9555" y="3435917"/>
            <a:ext cx="33472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is an example?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How is it represented?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13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Base case: If all data belong to the same class, create a leaf node with that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Otherwise:</a:t>
            </a:r>
          </a:p>
          <a:p>
            <a:pPr>
              <a:buFontTx/>
              <a:buChar char="-"/>
            </a:pPr>
            <a:r>
              <a:rPr lang="en-US" dirty="0" smtClean="0"/>
              <a:t>calculate the “score” for each feature if we used it to split the data</a:t>
            </a:r>
          </a:p>
          <a:p>
            <a:pPr>
              <a:buFontTx/>
              <a:buChar char="-"/>
            </a:pPr>
            <a:r>
              <a:rPr lang="en-US" dirty="0" smtClean="0"/>
              <a:t>pick the feature with the highest score, partition the data based on that data value and call recursively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6897850" y="5571650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334337"/>
              </p:ext>
            </p:extLst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01895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4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90519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50952" y="3424289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6383590" y="3793621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7116077" y="3793621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2410" y="3793621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53713" y="3761355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75584" y="4333342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4</a:t>
            </a:r>
          </a:p>
          <a:p>
            <a:r>
              <a:rPr lang="en-US" dirty="0" smtClean="0"/>
              <a:t>NO: 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64208" y="4333342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34294" y="5105337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 flipH="1">
            <a:off x="6466929" y="5474669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</p:cNvCxnSpPr>
          <p:nvPr/>
        </p:nvCxnSpPr>
        <p:spPr>
          <a:xfrm>
            <a:off x="7238574" y="5474669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70944" y="5474669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37055" y="5442403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07063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09163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2" idx="2"/>
            <a:endCxn id="32" idx="0"/>
          </p:cNvCxnSpPr>
          <p:nvPr/>
        </p:nvCxnSpPr>
        <p:spPr>
          <a:xfrm flipH="1">
            <a:off x="7203550" y="5474669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18450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1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the data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72300" cy="1555384"/>
            <a:chOff x="5807063" y="5105337"/>
            <a:chExt cx="2772300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2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1850391" y="3747519"/>
            <a:ext cx="57485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calculate the “</a:t>
            </a:r>
            <a:r>
              <a:rPr lang="en-US" sz="2800" dirty="0">
                <a:solidFill>
                  <a:srgbClr val="FF0000"/>
                </a:solidFill>
              </a:rPr>
              <a:t>score</a:t>
            </a:r>
            <a:r>
              <a:rPr lang="en-US" sz="2800" dirty="0"/>
              <a:t>” for each feature if we used it to split the data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4440" y="4906209"/>
            <a:ext cx="83599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What score should we use?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If we just stopped here, which tree would be best?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 How could we make these into decision trees?</a:t>
            </a:r>
          </a:p>
        </p:txBody>
      </p:sp>
    </p:spTree>
    <p:extLst>
      <p:ext uri="{BB962C8B-B14F-4D97-AF65-F5344CB8AC3E}">
        <p14:creationId xmlns:p14="http://schemas.microsoft.com/office/powerpoint/2010/main" val="370058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72300" cy="1555384"/>
            <a:chOff x="5807063" y="5105337"/>
            <a:chExt cx="2772300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2</a:t>
              </a:r>
              <a:endParaRPr lang="en-US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1446310" y="4236241"/>
            <a:ext cx="6643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could we make these into </a:t>
            </a:r>
            <a:r>
              <a:rPr lang="en-US" sz="2800" dirty="0" smtClean="0">
                <a:solidFill>
                  <a:srgbClr val="FF0000"/>
                </a:solidFill>
              </a:rPr>
              <a:t>decision trees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7470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903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2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97062" y="3822122"/>
            <a:ext cx="670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Training error</a:t>
            </a:r>
            <a:r>
              <a:rPr lang="en-US" sz="2400" dirty="0" smtClean="0"/>
              <a:t>: the average error over the training set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31864" y="4745789"/>
            <a:ext cx="646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classification, the most common “error” is the number of mistakes 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804737" y="5844492"/>
            <a:ext cx="479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Training error for each of these?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86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2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63704" y="5145595"/>
            <a:ext cx="670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Training error</a:t>
            </a:r>
            <a:r>
              <a:rPr lang="en-US" sz="2400" dirty="0" smtClean="0"/>
              <a:t>: the average error over the training set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503444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3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2119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2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5285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4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52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74096" y="1818650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196136"/>
              </p:ext>
            </p:extLst>
          </p:nvPr>
        </p:nvGraphicFramePr>
        <p:xfrm>
          <a:off x="4858508" y="3518405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253441"/>
              </p:ext>
            </p:extLst>
          </p:nvPr>
        </p:nvGraphicFramePr>
        <p:xfrm>
          <a:off x="140541" y="3603609"/>
          <a:ext cx="417094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11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NO: 0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699135"/>
              </p:ext>
            </p:extLst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92052" y="4427707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77263" y="169779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309895" y="206712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6983891" y="206712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3913" y="206712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80024" y="203485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01895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0519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dirty="0" smtClean="0"/>
              <a:t>NO: 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28496" y="3961394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 flipH="1">
            <a:off x="6361131" y="4330726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7132776" y="4330726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65146" y="4330726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31257" y="4298460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01265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703365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7" idx="2"/>
            <a:endCxn id="45" idx="0"/>
          </p:cNvCxnSpPr>
          <p:nvPr/>
        </p:nvCxnSpPr>
        <p:spPr>
          <a:xfrm flipH="1">
            <a:off x="7097752" y="4330726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12652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dirty="0" smtClean="0"/>
              <a:t>NO: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7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>
                  <a:solidFill>
                    <a:srgbClr val="BFBFBF"/>
                  </a:solidFill>
                </a:rPr>
                <a:t>NO: 0</a:t>
              </a:r>
              <a:endParaRPr lang="en-US" dirty="0">
                <a:solidFill>
                  <a:srgbClr val="BFBFB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772290"/>
              </p:ext>
            </p:extLst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92052" y="4427707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77263" y="169779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309895" y="206712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6983891" y="206712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3913" y="206712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80024" y="203485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01895" y="260684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0519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28496" y="3961394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 flipH="1">
            <a:off x="6361131" y="4330726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7132776" y="4330726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65146" y="4330726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31257" y="4298460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01265" y="4870447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703365" y="4870447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7" idx="2"/>
            <a:endCxn id="45" idx="0"/>
          </p:cNvCxnSpPr>
          <p:nvPr/>
        </p:nvCxnSpPr>
        <p:spPr>
          <a:xfrm flipH="1">
            <a:off x="7097752" y="4330726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12652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25142" y="3322862"/>
            <a:ext cx="59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1</a:t>
            </a:r>
            <a:r>
              <a:rPr lang="en-US" sz="2000" dirty="0" smtClean="0">
                <a:solidFill>
                  <a:srgbClr val="008000"/>
                </a:solidFill>
              </a:rPr>
              <a:t>/6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34808" y="5639043"/>
            <a:ext cx="59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2</a:t>
            </a:r>
            <a:r>
              <a:rPr lang="en-US" sz="2000" dirty="0" smtClean="0">
                <a:solidFill>
                  <a:srgbClr val="008000"/>
                </a:solidFill>
              </a:rPr>
              <a:t>/6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0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79" y="2681102"/>
            <a:ext cx="1146630" cy="1124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66" y="3939242"/>
            <a:ext cx="887704" cy="894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35" y="4929593"/>
            <a:ext cx="1103502" cy="649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29" y="5753744"/>
            <a:ext cx="1220008" cy="696376"/>
          </a:xfrm>
          <a:prstGeom prst="rect">
            <a:avLst/>
          </a:prstGeom>
        </p:spPr>
      </p:pic>
      <p:sp>
        <p:nvSpPr>
          <p:cNvPr id="19" name="Right Brace 18"/>
          <p:cNvSpPr/>
          <p:nvPr/>
        </p:nvSpPr>
        <p:spPr>
          <a:xfrm rot="16200000">
            <a:off x="1296203" y="2003768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69743" y="1722197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examples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97958" y="2976698"/>
            <a:ext cx="1941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f</a:t>
            </a:r>
            <a:r>
              <a:rPr lang="en-US" sz="2400" baseline="-25000" dirty="0" smtClean="0">
                <a:solidFill>
                  <a:srgbClr val="FF6600"/>
                </a:solidFill>
              </a:rPr>
              <a:t>1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2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3</a:t>
            </a:r>
            <a:r>
              <a:rPr lang="en-US" sz="2400" dirty="0" smtClean="0">
                <a:solidFill>
                  <a:srgbClr val="FF6600"/>
                </a:solidFill>
              </a:rPr>
              <a:t>, …,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n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31211" y="1789604"/>
            <a:ext cx="1355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features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525891" y="3939242"/>
            <a:ext cx="620889" cy="894429"/>
          </a:xfrm>
          <a:prstGeom prst="rightArrow">
            <a:avLst/>
          </a:prstGeom>
          <a:solidFill>
            <a:srgbClr val="0000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97958" y="3803052"/>
            <a:ext cx="1941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f</a:t>
            </a:r>
            <a:r>
              <a:rPr lang="en-US" sz="2400" baseline="-25000" dirty="0" smtClean="0">
                <a:solidFill>
                  <a:srgbClr val="FF6600"/>
                </a:solidFill>
              </a:rPr>
              <a:t>1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2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3</a:t>
            </a:r>
            <a:r>
              <a:rPr lang="en-US" sz="2400" dirty="0" smtClean="0">
                <a:solidFill>
                  <a:srgbClr val="FF6600"/>
                </a:solidFill>
              </a:rPr>
              <a:t>, …,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n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97958" y="4690043"/>
            <a:ext cx="1941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f</a:t>
            </a:r>
            <a:r>
              <a:rPr lang="en-US" sz="2400" baseline="-25000" dirty="0" smtClean="0">
                <a:solidFill>
                  <a:srgbClr val="FF6600"/>
                </a:solidFill>
              </a:rPr>
              <a:t>1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2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3</a:t>
            </a:r>
            <a:r>
              <a:rPr lang="en-US" sz="2400" dirty="0" smtClean="0">
                <a:solidFill>
                  <a:srgbClr val="FF6600"/>
                </a:solidFill>
              </a:rPr>
              <a:t>, …,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n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97958" y="5690452"/>
            <a:ext cx="1941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f</a:t>
            </a:r>
            <a:r>
              <a:rPr lang="en-US" sz="2400" baseline="-25000" dirty="0" smtClean="0">
                <a:solidFill>
                  <a:srgbClr val="FF6600"/>
                </a:solidFill>
              </a:rPr>
              <a:t>1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2</a:t>
            </a:r>
            <a:r>
              <a:rPr lang="en-US" sz="2400" dirty="0" smtClean="0">
                <a:solidFill>
                  <a:srgbClr val="FF6600"/>
                </a:solidFill>
              </a:rPr>
              <a:t>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3</a:t>
            </a:r>
            <a:r>
              <a:rPr lang="en-US" sz="2400" dirty="0" smtClean="0">
                <a:solidFill>
                  <a:srgbClr val="FF6600"/>
                </a:solidFill>
              </a:rPr>
              <a:t>, …, f</a:t>
            </a:r>
            <a:r>
              <a:rPr lang="en-US" sz="2400" baseline="-25000" dirty="0" smtClean="0">
                <a:solidFill>
                  <a:srgbClr val="FF6600"/>
                </a:solidFill>
              </a:rPr>
              <a:t>n</a:t>
            </a:r>
            <a:endParaRPr lang="en-US" sz="2400" baseline="-25000" dirty="0">
              <a:solidFill>
                <a:srgbClr val="FF66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503333" y="1831937"/>
            <a:ext cx="0" cy="45603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85556" y="2782162"/>
            <a:ext cx="3236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our algorithms actually “view” the data</a:t>
            </a:r>
          </a:p>
          <a:p>
            <a:endParaRPr lang="en-US" sz="2400" dirty="0"/>
          </a:p>
          <a:p>
            <a:r>
              <a:rPr lang="en-US" sz="2400" dirty="0" smtClean="0"/>
              <a:t>Features are the questions we can ask about the examples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42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4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145362"/>
              </p:ext>
            </p:extLst>
          </p:nvPr>
        </p:nvGraphicFramePr>
        <p:xfrm>
          <a:off x="753479" y="4667792"/>
          <a:ext cx="4170948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089733" y="3588811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6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4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57009" y="3974913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93453" y="3508600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1826088" y="3877932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</p:cNvCxnSpPr>
          <p:nvPr/>
        </p:nvCxnSpPr>
        <p:spPr>
          <a:xfrm>
            <a:off x="2597733" y="3877932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30103" y="3877932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96214" y="3845666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662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1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683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NO: 0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20" idx="2"/>
            <a:endCxn id="29" idx="0"/>
          </p:cNvCxnSpPr>
          <p:nvPr/>
        </p:nvCxnSpPr>
        <p:spPr>
          <a:xfrm flipH="1">
            <a:off x="2562709" y="3877932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77609" y="441765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6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Base case: If all data belong to the same class, create a leaf node with that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Otherwise:</a:t>
            </a:r>
          </a:p>
          <a:p>
            <a:pPr>
              <a:buFontTx/>
              <a:buChar char="-"/>
            </a:pPr>
            <a:r>
              <a:rPr lang="en-US" dirty="0" smtClean="0"/>
              <a:t>calculate the “score” for each feature if we used it to split the data</a:t>
            </a:r>
          </a:p>
          <a:p>
            <a:pPr>
              <a:buFontTx/>
              <a:buChar char="-"/>
            </a:pPr>
            <a:r>
              <a:rPr lang="en-US" dirty="0" smtClean="0"/>
              <a:t>pick the feature with the highest score, partition the data based on that data value and call recursively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1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6897850" y="5571650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34210" y="2112202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77263" y="1724526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309895" y="2093858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6983891" y="2093858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13913" y="2093858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80024" y="2061592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01895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4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90519" y="2633579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50952" y="3424289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6383590" y="3793621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7116077" y="3793621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2410" y="3793621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53713" y="3761355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75584" y="4333342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4</a:t>
            </a:r>
          </a:p>
          <a:p>
            <a:r>
              <a:rPr lang="en-US" dirty="0" smtClean="0"/>
              <a:t>NO: 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64208" y="4333342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34294" y="5105337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 flipH="1">
            <a:off x="6466929" y="5474669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</p:cNvCxnSpPr>
          <p:nvPr/>
        </p:nvCxnSpPr>
        <p:spPr>
          <a:xfrm>
            <a:off x="7238574" y="5474669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70944" y="5474669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37055" y="5442403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07063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09163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2" idx="2"/>
            <a:endCxn id="32" idx="0"/>
          </p:cNvCxnSpPr>
          <p:nvPr/>
        </p:nvCxnSpPr>
        <p:spPr>
          <a:xfrm flipH="1">
            <a:off x="7203550" y="5474669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18450" y="6014390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7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2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63704" y="5145595"/>
            <a:ext cx="670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Training error</a:t>
            </a:r>
            <a:r>
              <a:rPr lang="en-US" sz="2400" dirty="0" smtClean="0"/>
              <a:t>: the average error over the training set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503444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3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2119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2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5285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4</a:t>
            </a:r>
            <a:r>
              <a:rPr lang="en-US" sz="2000" dirty="0" smtClean="0">
                <a:solidFill>
                  <a:srgbClr val="008000"/>
                </a:solidFill>
              </a:rPr>
              <a:t>/10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60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error vs. accuracy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22085" y="1868905"/>
            <a:ext cx="2358824" cy="1555384"/>
            <a:chOff x="5801895" y="1724526"/>
            <a:chExt cx="2358824" cy="1555384"/>
          </a:xfrm>
        </p:grpSpPr>
        <p:sp>
          <p:nvSpPr>
            <p:cNvPr id="6" name="TextBox 5"/>
            <p:cNvSpPr txBox="1"/>
            <p:nvPr/>
          </p:nvSpPr>
          <p:spPr>
            <a:xfrm>
              <a:off x="6577263" y="1724526"/>
              <a:ext cx="813256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Terrain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309895" y="2093858"/>
              <a:ext cx="67399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>
              <a:off x="6983891" y="2093858"/>
              <a:ext cx="809898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13913" y="2093858"/>
              <a:ext cx="663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Road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80024" y="2061592"/>
              <a:ext cx="577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895" y="2633579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90519" y="2633579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3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0235" y="1868905"/>
            <a:ext cx="2708773" cy="1555384"/>
            <a:chOff x="5712410" y="3424289"/>
            <a:chExt cx="2708773" cy="1555384"/>
          </a:xfrm>
        </p:grpSpPr>
        <p:sp>
          <p:nvSpPr>
            <p:cNvPr id="15" name="TextBox 14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4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02500" y="1868905"/>
            <a:ext cx="2783459" cy="1555384"/>
            <a:chOff x="5807063" y="5105337"/>
            <a:chExt cx="2783459" cy="1555384"/>
          </a:xfrm>
        </p:grpSpPr>
        <p:sp>
          <p:nvSpPr>
            <p:cNvPr id="33" name="TextBox 32"/>
            <p:cNvSpPr txBox="1"/>
            <p:nvPr/>
          </p:nvSpPr>
          <p:spPr>
            <a:xfrm>
              <a:off x="6897850" y="5571650"/>
              <a:ext cx="779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Snowy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34294" y="5105337"/>
              <a:ext cx="10085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Weather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6466929" y="5474669"/>
              <a:ext cx="771645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2" idx="2"/>
            </p:cNvCxnSpPr>
            <p:nvPr/>
          </p:nvCxnSpPr>
          <p:spPr>
            <a:xfrm>
              <a:off x="7238574" y="5474669"/>
              <a:ext cx="712246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70944" y="5474669"/>
              <a:ext cx="67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Rainy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37055" y="5442403"/>
              <a:ext cx="711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Sunny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070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163" y="6014390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2</a:t>
              </a:r>
            </a:p>
            <a:p>
              <a:r>
                <a:rPr lang="en-US" dirty="0" smtClean="0"/>
                <a:t>NO: 1</a:t>
              </a:r>
              <a:endParaRPr lang="en-US" dirty="0"/>
            </a:p>
          </p:txBody>
        </p:sp>
        <p:cxnSp>
          <p:nvCxnSpPr>
            <p:cNvPr id="29" name="Straight Arrow Connector 28"/>
            <p:cNvCxnSpPr>
              <a:stCxn id="22" idx="2"/>
              <a:endCxn id="32" idx="0"/>
            </p:cNvCxnSpPr>
            <p:nvPr/>
          </p:nvCxnSpPr>
          <p:spPr>
            <a:xfrm flipH="1">
              <a:off x="7203550" y="5474669"/>
              <a:ext cx="35024" cy="53972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818450" y="6014390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b="1" dirty="0" smtClean="0">
                  <a:solidFill>
                    <a:srgbClr val="008000"/>
                  </a:solidFill>
                </a:rPr>
                <a:t>NO</a:t>
              </a:r>
              <a:r>
                <a:rPr lang="en-US" dirty="0" smtClean="0"/>
                <a:t>: 2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12937" y="5705893"/>
            <a:ext cx="6701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Training error</a:t>
            </a:r>
            <a:r>
              <a:rPr lang="en-US" sz="2400" dirty="0" smtClean="0"/>
              <a:t>: the average error over the training set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503444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3</a:t>
            </a:r>
            <a:r>
              <a:rPr lang="en-US" sz="2000" dirty="0" smtClean="0">
                <a:solidFill>
                  <a:srgbClr val="FF6600"/>
                </a:solidFill>
              </a:rPr>
              <a:t>/10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2119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2</a:t>
            </a:r>
            <a:r>
              <a:rPr lang="en-US" sz="2000" dirty="0" smtClean="0">
                <a:solidFill>
                  <a:srgbClr val="FF6600"/>
                </a:solidFill>
              </a:rPr>
              <a:t>/10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5285" y="375652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4</a:t>
            </a:r>
            <a:r>
              <a:rPr lang="en-US" sz="2000" dirty="0" smtClean="0">
                <a:solidFill>
                  <a:srgbClr val="FF6600"/>
                </a:solidFill>
              </a:rPr>
              <a:t>/10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38276" y="6180912"/>
            <a:ext cx="8337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Training </a:t>
            </a:r>
            <a:r>
              <a:rPr lang="en-US" sz="2400" dirty="0">
                <a:solidFill>
                  <a:srgbClr val="0000FF"/>
                </a:solidFill>
              </a:rPr>
              <a:t>a</a:t>
            </a:r>
            <a:r>
              <a:rPr lang="en-US" sz="2400" dirty="0" smtClean="0">
                <a:solidFill>
                  <a:srgbClr val="0000FF"/>
                </a:solidFill>
              </a:rPr>
              <a:t>ccuracy</a:t>
            </a:r>
            <a:r>
              <a:rPr lang="en-US" sz="2400" dirty="0" smtClean="0"/>
              <a:t>: the average percent correct over the training set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38216" y="3613651"/>
            <a:ext cx="987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Training </a:t>
            </a:r>
          </a:p>
          <a:p>
            <a:r>
              <a:rPr lang="en-US" sz="2000" dirty="0" smtClean="0">
                <a:solidFill>
                  <a:srgbClr val="FF6600"/>
                </a:solidFill>
              </a:rPr>
              <a:t>error: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6744" y="4204261"/>
            <a:ext cx="1145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Training 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accuracy: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39356" y="430903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7/10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58031" y="430903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8</a:t>
            </a:r>
            <a:r>
              <a:rPr lang="en-US" sz="2000" dirty="0" smtClean="0">
                <a:solidFill>
                  <a:srgbClr val="0000FF"/>
                </a:solidFill>
              </a:rPr>
              <a:t>/10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01197" y="4309036"/>
            <a:ext cx="737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6/10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8024" y="5143500"/>
            <a:ext cx="5821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error = 1-accuracy    (and vice versa)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45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74096" y="1818650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4</a:t>
              </a:r>
            </a:p>
            <a:p>
              <a:r>
                <a:rPr lang="en-US" dirty="0" smtClean="0"/>
                <a:t>NO: 0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4858508" y="3518405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40541" y="3603609"/>
          <a:ext cx="417094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73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</a:rPr>
                <a:t>NO: 0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92052" y="4427707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77263" y="169779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309895" y="206712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6983891" y="206712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3913" y="206712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80024" y="203485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01895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0519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dirty="0" smtClean="0"/>
              <a:t>NO: 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28496" y="3961394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 flipH="1">
            <a:off x="6361131" y="4330726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7132776" y="4330726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65146" y="4330726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31257" y="4298460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01265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703365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7" idx="2"/>
            <a:endCxn id="45" idx="0"/>
          </p:cNvCxnSpPr>
          <p:nvPr/>
        </p:nvCxnSpPr>
        <p:spPr>
          <a:xfrm flipH="1">
            <a:off x="7097752" y="4330726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12652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dirty="0" smtClean="0"/>
              <a:t>NO: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79627" y="1850916"/>
            <a:ext cx="2708773" cy="1555384"/>
            <a:chOff x="5712410" y="3424289"/>
            <a:chExt cx="2708773" cy="1555384"/>
          </a:xfrm>
        </p:grpSpPr>
        <p:sp>
          <p:nvSpPr>
            <p:cNvPr id="13" name="TextBox 12"/>
            <p:cNvSpPr txBox="1"/>
            <p:nvPr/>
          </p:nvSpPr>
          <p:spPr>
            <a:xfrm>
              <a:off x="6650952" y="3424289"/>
              <a:ext cx="9302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Unicycle 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6383590" y="3793621"/>
              <a:ext cx="732487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</p:cNvCxnSpPr>
            <p:nvPr/>
          </p:nvCxnSpPr>
          <p:spPr>
            <a:xfrm>
              <a:off x="7116077" y="3793621"/>
              <a:ext cx="751401" cy="45951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712410" y="3793621"/>
              <a:ext cx="102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Mountain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3713" y="3761355"/>
              <a:ext cx="867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75584" y="4333342"/>
              <a:ext cx="781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8000"/>
                  </a:solidFill>
                </a:rPr>
                <a:t>YES</a:t>
              </a:r>
              <a:r>
                <a:rPr lang="en-US" dirty="0" smtClean="0"/>
                <a:t>: 4</a:t>
              </a:r>
            </a:p>
            <a:p>
              <a:r>
                <a:rPr lang="en-US" dirty="0" smtClean="0">
                  <a:solidFill>
                    <a:srgbClr val="BFBFBF"/>
                  </a:solidFill>
                </a:rPr>
                <a:t>NO: 0</a:t>
              </a:r>
              <a:endParaRPr lang="en-US" dirty="0">
                <a:solidFill>
                  <a:srgbClr val="BFBFB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4208" y="4333342"/>
              <a:ext cx="7702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YES: 2</a:t>
              </a:r>
            </a:p>
            <a:p>
              <a:r>
                <a:rPr lang="en-US" dirty="0" smtClean="0"/>
                <a:t>NO: 4</a:t>
              </a:r>
              <a:endParaRPr lang="en-US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216151" y="3692194"/>
          <a:ext cx="417094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792052" y="4427707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77263" y="169779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 flipH="1">
            <a:off x="6309895" y="206712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6983891" y="206712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13913" y="206712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80024" y="203485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01895" y="260684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90519" y="260684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628496" y="3961394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2"/>
          </p:cNvCxnSpPr>
          <p:nvPr/>
        </p:nvCxnSpPr>
        <p:spPr>
          <a:xfrm flipH="1">
            <a:off x="6361131" y="4330726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7132776" y="4330726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65146" y="4330726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31257" y="4298460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01265" y="4870447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703365" y="4870447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7" idx="2"/>
            <a:endCxn id="45" idx="0"/>
          </p:cNvCxnSpPr>
          <p:nvPr/>
        </p:nvCxnSpPr>
        <p:spPr>
          <a:xfrm flipH="1">
            <a:off x="7097752" y="4330726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712652" y="4870447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25142" y="3322862"/>
            <a:ext cx="59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1</a:t>
            </a:r>
            <a:r>
              <a:rPr lang="en-US" sz="2000" dirty="0" smtClean="0">
                <a:solidFill>
                  <a:srgbClr val="008000"/>
                </a:solidFill>
              </a:rPr>
              <a:t>/6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34808" y="5639043"/>
            <a:ext cx="59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2</a:t>
            </a:r>
            <a:r>
              <a:rPr lang="en-US" sz="2000" dirty="0" smtClean="0">
                <a:solidFill>
                  <a:srgbClr val="008000"/>
                </a:solidFill>
              </a:rPr>
              <a:t>/6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00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4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53479" y="4667792"/>
          <a:ext cx="4170948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089733" y="3588811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YES: 2</a:t>
            </a:r>
          </a:p>
          <a:p>
            <a:r>
              <a:rPr lang="en-US" dirty="0" smtClean="0"/>
              <a:t>NO: 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2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97" y="2681102"/>
            <a:ext cx="1146630" cy="1124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84" y="3939242"/>
            <a:ext cx="887704" cy="894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53" y="4929593"/>
            <a:ext cx="1103502" cy="649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647" y="5753744"/>
            <a:ext cx="1220008" cy="696376"/>
          </a:xfrm>
          <a:prstGeom prst="rect">
            <a:avLst/>
          </a:prstGeom>
        </p:spPr>
      </p:pic>
      <p:sp>
        <p:nvSpPr>
          <p:cNvPr id="19" name="Right Brace 18"/>
          <p:cNvSpPr/>
          <p:nvPr/>
        </p:nvSpPr>
        <p:spPr>
          <a:xfrm rot="16200000">
            <a:off x="793321" y="2003768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6861" y="1722197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examples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21570" y="2976698"/>
            <a:ext cx="2657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leaf, 3oz,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31211" y="1789604"/>
            <a:ext cx="1355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features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712564" y="3939242"/>
            <a:ext cx="620889" cy="894429"/>
          </a:xfrm>
          <a:prstGeom prst="rightArrow">
            <a:avLst/>
          </a:prstGeom>
          <a:solidFill>
            <a:srgbClr val="0000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26667" y="20743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829131" y="1831937"/>
            <a:ext cx="0" cy="45603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87742" y="2782162"/>
            <a:ext cx="3236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our algorithms actually “view” the data</a:t>
            </a:r>
          </a:p>
          <a:p>
            <a:endParaRPr lang="en-US" sz="2400" dirty="0"/>
          </a:p>
          <a:p>
            <a:r>
              <a:rPr lang="en-US" sz="2400" dirty="0" smtClean="0"/>
              <a:t>Features are the questions we can ask about the examples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2521570" y="3761452"/>
            <a:ext cx="3208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21570" y="4729538"/>
            <a:ext cx="3354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21570" y="5753744"/>
            <a:ext cx="3317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curved, no leaf, 5oz, …</a:t>
            </a:r>
            <a:endParaRPr lang="en-US" sz="2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40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4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57009" y="3974913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93453" y="3508600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1826088" y="3877932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</p:cNvCxnSpPr>
          <p:nvPr/>
        </p:nvCxnSpPr>
        <p:spPr>
          <a:xfrm>
            <a:off x="2597733" y="3877932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30103" y="3877932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96214" y="3845666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662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683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NO: 0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20" idx="2"/>
            <a:endCxn id="29" idx="0"/>
          </p:cNvCxnSpPr>
          <p:nvPr/>
        </p:nvCxnSpPr>
        <p:spPr>
          <a:xfrm flipH="1">
            <a:off x="2562709" y="3877932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77609" y="441765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7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18169" y="1850916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1450807" y="2220248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2183294" y="2220248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79627" y="2220248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20930" y="2187982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2801" y="2759969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4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65101" y="2679758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2"/>
          </p:cNvCxnSpPr>
          <p:nvPr/>
        </p:nvCxnSpPr>
        <p:spPr>
          <a:xfrm flipH="1">
            <a:off x="2597733" y="3049090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>
            <a:off x="3271729" y="3049090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01751" y="3049090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67862" y="3016824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78357" y="3588811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57009" y="3974913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93453" y="3508600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1826088" y="3877932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</p:cNvCxnSpPr>
          <p:nvPr/>
        </p:nvCxnSpPr>
        <p:spPr>
          <a:xfrm>
            <a:off x="2597733" y="3877932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30103" y="3877932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96214" y="3845666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662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NO: 0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68322" y="4417653"/>
            <a:ext cx="7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r>
              <a:rPr lang="en-US" dirty="0" smtClean="0"/>
              <a:t>: 1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NO: 0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20" idx="2"/>
            <a:endCxn id="29" idx="0"/>
          </p:cNvCxnSpPr>
          <p:nvPr/>
        </p:nvCxnSpPr>
        <p:spPr>
          <a:xfrm flipH="1">
            <a:off x="2562709" y="3877932"/>
            <a:ext cx="35024" cy="5397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77609" y="4417653"/>
            <a:ext cx="77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</a:rPr>
              <a:t>YES: 0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r>
              <a:rPr lang="en-US" dirty="0" smtClean="0"/>
              <a:t>: 1</a:t>
            </a:r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4798427" y="1903836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9982" y="6084500"/>
            <a:ext cx="1960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Training error?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81627" y="5715168"/>
            <a:ext cx="4517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Are we always guaranteed to get a training error of 0?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22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Problematic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05000" y="1729875"/>
          <a:ext cx="41709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Snowy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94525" y="5734913"/>
            <a:ext cx="3033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When can this happen?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7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086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Base case: If all data belong to the same class, create a leaf node with that label </a:t>
            </a:r>
            <a:r>
              <a:rPr lang="en-US" b="1" i="1" dirty="0" smtClean="0">
                <a:solidFill>
                  <a:srgbClr val="FF0000"/>
                </a:solidFill>
              </a:rPr>
              <a:t>OR</a:t>
            </a:r>
            <a:r>
              <a:rPr lang="en-US" dirty="0" smtClean="0"/>
              <a:t> all the data has the same feature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2980" y="3866412"/>
            <a:ext cx="763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Do we always want to go all the way to the bottom?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05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would the tree look like for…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5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would the tree look like for…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1211" y="2760554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6713843" y="3129886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7387839" y="3129886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7861" y="3129886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83972" y="3097620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992551" y="358592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73119" y="4055709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09563" y="3589396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5942198" y="3958728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6713843" y="3958728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46213" y="395872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12324" y="3926462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60448" y="449089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84432" y="441677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6642972" y="3958728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73119" y="44894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2326" y="5337536"/>
            <a:ext cx="3987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that what you would do?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0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would the tree look like for…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54182" y="5497089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6086820" y="5866421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819307" y="5866421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5640" y="5866421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56943" y="5834155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68953" y="6342524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13535" y="634252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81211" y="2760554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2"/>
          </p:cNvCxnSpPr>
          <p:nvPr/>
        </p:nvCxnSpPr>
        <p:spPr>
          <a:xfrm flipH="1">
            <a:off x="6713843" y="3129886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</p:cNvCxnSpPr>
          <p:nvPr/>
        </p:nvCxnSpPr>
        <p:spPr>
          <a:xfrm>
            <a:off x="7387839" y="3129886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317861" y="3129886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883972" y="3097620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992551" y="358592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373119" y="4055709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209563" y="3589396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1" idx="2"/>
          </p:cNvCxnSpPr>
          <p:nvPr/>
        </p:nvCxnSpPr>
        <p:spPr>
          <a:xfrm flipH="1">
            <a:off x="5942198" y="3958728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1" idx="2"/>
          </p:cNvCxnSpPr>
          <p:nvPr/>
        </p:nvCxnSpPr>
        <p:spPr>
          <a:xfrm>
            <a:off x="6713843" y="3958728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46213" y="395872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112324" y="3926462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660448" y="449089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84432" y="441677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/>
          <p:cNvCxnSpPr>
            <a:stCxn id="41" idx="2"/>
            <a:endCxn id="49" idx="0"/>
          </p:cNvCxnSpPr>
          <p:nvPr/>
        </p:nvCxnSpPr>
        <p:spPr>
          <a:xfrm flipH="1">
            <a:off x="6642972" y="3958728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73119" y="44894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77259" y="5032507"/>
            <a:ext cx="137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Maybe…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4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would the tree look like for…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69430" y="1682286"/>
          <a:ext cx="8196618" cy="4455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Jacket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ML</a:t>
                      </a:r>
                      <a:r>
                        <a:rPr lang="en-US" sz="1400" baseline="0" dirty="0" smtClean="0"/>
                        <a:t> grade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A-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B+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14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6079" y="1931712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1871" y="3412241"/>
            <a:ext cx="44106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solidFill>
                  <a:srgbClr val="FF6600"/>
                </a:solidFill>
              </a:rPr>
              <a:t>Overfitting</a:t>
            </a:r>
            <a:r>
              <a:rPr lang="en-US" sz="2400" dirty="0" smtClean="0"/>
              <a:t> occurs when we bias our model too much towards the training data</a:t>
            </a:r>
          </a:p>
          <a:p>
            <a:endParaRPr lang="en-US" sz="2400" dirty="0"/>
          </a:p>
          <a:p>
            <a:r>
              <a:rPr lang="en-US" sz="2400" dirty="0" smtClean="0"/>
              <a:t>Our goal is to learn a </a:t>
            </a:r>
            <a:r>
              <a:rPr lang="en-US" sz="2400" b="1" dirty="0" smtClean="0"/>
              <a:t>general</a:t>
            </a:r>
            <a:r>
              <a:rPr lang="en-US" sz="2400" dirty="0" smtClean="0"/>
              <a:t> model that will work on the training data as well as other data (i.e. test data)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889889" y="2777147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5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6813" y="5736679"/>
            <a:ext cx="8455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Our decision tree learning procedure always decreases training error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1609655"/>
            <a:ext cx="6616700" cy="421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79750" y="6319400"/>
            <a:ext cx="2811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that what we want?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00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revisited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07630" y="2299365"/>
            <a:ext cx="2657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leaf, 3oz,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07630" y="3142515"/>
            <a:ext cx="3208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07630" y="4052205"/>
            <a:ext cx="3354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07630" y="5076411"/>
            <a:ext cx="3317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curved, no leaf, 5oz,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2651" y="1698495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92651" y="2350050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4591430" y="3170405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4591430" y="413439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4591430" y="5066084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1547323" y="1789941"/>
            <a:ext cx="1157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examples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482175" y="307622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573489" y="3322038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32" name="Right Arrow 31"/>
          <p:cNvSpPr/>
          <p:nvPr/>
        </p:nvSpPr>
        <p:spPr>
          <a:xfrm>
            <a:off x="5748392" y="345505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9287826">
            <a:off x="5706512" y="2581241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55479" y="5801415"/>
            <a:ext cx="7967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During learning/training/induction, learn a model of what distinguishes apples and bananas </a:t>
            </a:r>
            <a:r>
              <a:rPr lang="en-US" sz="2400" i="1" dirty="0" smtClean="0">
                <a:solidFill>
                  <a:srgbClr val="FF6600"/>
                </a:solidFill>
              </a:rPr>
              <a:t>based on the features</a:t>
            </a:r>
            <a:endParaRPr lang="en-US" sz="2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97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 error!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9269" y="2106008"/>
            <a:ext cx="82942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Machine </a:t>
            </a:r>
            <a:r>
              <a:rPr lang="en-US" sz="2400" dirty="0"/>
              <a:t>learning is about predicting the future based on the past</a:t>
            </a:r>
            <a:r>
              <a:rPr lang="en-US" sz="2400" dirty="0" smtClean="0"/>
              <a:t>.</a:t>
            </a:r>
          </a:p>
          <a:p>
            <a:r>
              <a:rPr lang="tr-TR" sz="2400" dirty="0">
                <a:solidFill>
                  <a:schemeClr val="tx2"/>
                </a:solidFill>
              </a:rPr>
              <a:t>					-- </a:t>
            </a:r>
            <a:r>
              <a:rPr lang="tr-TR" sz="2400" dirty="0" smtClean="0">
                <a:solidFill>
                  <a:schemeClr val="tx2"/>
                </a:solidFill>
              </a:rPr>
              <a:t>Hal </a:t>
            </a:r>
            <a:r>
              <a:rPr lang="tr-TR" sz="2400" dirty="0" err="1" smtClean="0">
                <a:solidFill>
                  <a:schemeClr val="tx2"/>
                </a:solidFill>
              </a:rPr>
              <a:t>Daume</a:t>
            </a:r>
            <a:r>
              <a:rPr lang="tr-TR" sz="2400" dirty="0" smtClean="0">
                <a:solidFill>
                  <a:schemeClr val="tx2"/>
                </a:solidFill>
              </a:rPr>
              <a:t> III</a:t>
            </a:r>
            <a:endParaRPr lang="tr-TR" sz="2400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561" y="4162777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3854" y="4655446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Training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 rot="19287826">
            <a:off x="1648475" y="4111748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learn</a:t>
            </a:r>
            <a:endParaRPr lang="en-US" sz="2800" dirty="0"/>
          </a:p>
        </p:txBody>
      </p:sp>
      <p:sp>
        <p:nvSpPr>
          <p:cNvPr id="9" name="Oval 8"/>
          <p:cNvSpPr/>
          <p:nvPr/>
        </p:nvSpPr>
        <p:spPr>
          <a:xfrm>
            <a:off x="2511793" y="4473223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02830" y="4728939"/>
            <a:ext cx="130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predictor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269" y="3541889"/>
            <a:ext cx="71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past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778010" y="485204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176891" y="3541889"/>
            <a:ext cx="0" cy="30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9287826">
            <a:off x="7931673" y="3974257"/>
            <a:ext cx="119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predict</a:t>
            </a:r>
            <a:endParaRPr lang="en-US" sz="2800" dirty="0"/>
          </a:p>
        </p:txBody>
      </p:sp>
      <p:sp>
        <p:nvSpPr>
          <p:cNvPr id="25" name="Oval 24"/>
          <p:cNvSpPr/>
          <p:nvPr/>
        </p:nvSpPr>
        <p:spPr>
          <a:xfrm>
            <a:off x="6485952" y="4481002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592361" y="4714558"/>
            <a:ext cx="130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predictor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586994" y="3541889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future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94934" y="4162777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466543" y="4655446"/>
            <a:ext cx="11437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Testing</a:t>
            </a:r>
          </a:p>
          <a:p>
            <a:pPr algn="ctr"/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32" name="Right Arrow 31"/>
          <p:cNvSpPr/>
          <p:nvPr/>
        </p:nvSpPr>
        <p:spPr>
          <a:xfrm>
            <a:off x="5777251" y="486695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8159270" y="485204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38939" y="3270250"/>
            <a:ext cx="1993562" cy="3476625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5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pic>
        <p:nvPicPr>
          <p:cNvPr id="12" name="Picture 11" descr="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5005" y="1608652"/>
            <a:ext cx="6592642" cy="420152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98974" y="5857805"/>
            <a:ext cx="8443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Even though the training error is decreasing, the testing error can go up!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656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6079" y="2173849"/>
          <a:ext cx="4170948" cy="335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94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34279" y="1931712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5566917" y="2301044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6299404" y="2301044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5737" y="2301044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37040" y="2268778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49050" y="2777147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81211" y="2760554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6713843" y="3129886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7387839" y="3129886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17861" y="3129886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83972" y="3097620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992551" y="358592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73119" y="4055709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09563" y="3589396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5942198" y="3958728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6713843" y="3958728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46213" y="395872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12324" y="3926462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60448" y="449089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84432" y="441677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6642972" y="3958728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73119" y="4489432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3919" y="5727256"/>
            <a:ext cx="467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How do we prevent overfitting?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64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Base case: If all data belong to the same class, create a leaf node with that label </a:t>
            </a:r>
            <a:r>
              <a:rPr lang="en-US" sz="2800" b="1" i="1" dirty="0">
                <a:solidFill>
                  <a:srgbClr val="FF0000"/>
                </a:solidFill>
              </a:rPr>
              <a:t>OR</a:t>
            </a:r>
            <a:r>
              <a:rPr lang="en-US" sz="2800" dirty="0"/>
              <a:t> all the data has the same feature </a:t>
            </a:r>
            <a:r>
              <a:rPr lang="en-US" sz="2800" dirty="0" smtClean="0"/>
              <a:t>values </a:t>
            </a:r>
            <a:r>
              <a:rPr lang="en-US" sz="2800" b="1" i="1" dirty="0" smtClean="0">
                <a:solidFill>
                  <a:srgbClr val="FF0000"/>
                </a:solidFill>
              </a:rPr>
              <a:t>OR</a:t>
            </a:r>
          </a:p>
          <a:p>
            <a:pPr>
              <a:buFontTx/>
              <a:buChar char="-"/>
            </a:pPr>
            <a:r>
              <a:rPr lang="en-US" sz="2800" dirty="0" smtClean="0"/>
              <a:t>We’ve reached a particular depth in the tree</a:t>
            </a:r>
          </a:p>
          <a:p>
            <a:pPr>
              <a:buFontTx/>
              <a:buChar char="-"/>
            </a:pPr>
            <a:r>
              <a:rPr lang="en-US" sz="2800" dirty="0">
                <a:solidFill>
                  <a:srgbClr val="FF0000"/>
                </a:solidFill>
              </a:rPr>
              <a:t>?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8125" y="4996418"/>
            <a:ext cx="5638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One idea: stop building the tree early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56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Base case: If all data belong to the same class, create a leaf node with that label </a:t>
            </a:r>
            <a:r>
              <a:rPr lang="en-US" sz="2800" b="1" i="1" dirty="0">
                <a:solidFill>
                  <a:srgbClr val="FF0000"/>
                </a:solidFill>
              </a:rPr>
              <a:t>OR</a:t>
            </a:r>
            <a:r>
              <a:rPr lang="en-US" sz="2800" dirty="0"/>
              <a:t> all the data has the same feature </a:t>
            </a:r>
            <a:r>
              <a:rPr lang="en-US" sz="2800" dirty="0" smtClean="0"/>
              <a:t>values </a:t>
            </a:r>
            <a:r>
              <a:rPr lang="en-US" sz="2800" b="1" i="1" dirty="0" smtClean="0">
                <a:solidFill>
                  <a:srgbClr val="FF0000"/>
                </a:solidFill>
              </a:rPr>
              <a:t>OR</a:t>
            </a:r>
          </a:p>
          <a:p>
            <a:pPr>
              <a:buFontTx/>
              <a:buChar char="-"/>
            </a:pPr>
            <a:r>
              <a:rPr lang="en-US" sz="2800" dirty="0" smtClean="0"/>
              <a:t>We’ve reached a particular depth in the tree</a:t>
            </a:r>
          </a:p>
          <a:p>
            <a:pPr>
              <a:buFontTx/>
              <a:buChar char="-"/>
            </a:pPr>
            <a:r>
              <a:rPr lang="en-US" sz="2800" dirty="0" smtClean="0"/>
              <a:t>We only have a certain number/fraction of examples remaining</a:t>
            </a:r>
          </a:p>
          <a:p>
            <a:pPr>
              <a:buFontTx/>
              <a:buChar char="-"/>
            </a:pPr>
            <a:r>
              <a:rPr lang="en-US" sz="2800" dirty="0" smtClean="0"/>
              <a:t>We’ve reached a particular training error</a:t>
            </a:r>
          </a:p>
          <a:p>
            <a:pPr>
              <a:buFontTx/>
              <a:buChar char="-"/>
            </a:pPr>
            <a:r>
              <a:rPr lang="en-US" sz="2800" dirty="0" smtClean="0"/>
              <a:t>Use development data (more on this later)</a:t>
            </a:r>
          </a:p>
          <a:p>
            <a:pPr>
              <a:buFontTx/>
              <a:buChar char="-"/>
            </a:pPr>
            <a:r>
              <a:rPr lang="en-US" sz="28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7781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r>
              <a:rPr lang="en-US" dirty="0" smtClean="0"/>
              <a:t>: pruning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5109" y="2228324"/>
            <a:ext cx="42877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Pruning: after the tree is built, go back and “prune” the tree, i.e. remove some lower parts of the tree</a:t>
            </a:r>
          </a:p>
          <a:p>
            <a:endParaRPr lang="en-US" sz="2400" dirty="0"/>
          </a:p>
          <a:p>
            <a:r>
              <a:rPr lang="en-US" sz="2400" dirty="0" smtClean="0"/>
              <a:t>Similar to stopping early, but done after the entire tree is built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11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r>
              <a:rPr lang="en-US" dirty="0" smtClean="0"/>
              <a:t>: pruning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0401" y="5816840"/>
            <a:ext cx="1923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Build the full tree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72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r>
              <a:rPr lang="en-US" dirty="0" smtClean="0"/>
              <a:t>: pruning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0401" y="5816840"/>
            <a:ext cx="1923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Build the full tree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340725" y="346695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91929" y="3250020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9" idx="2"/>
          </p:cNvCxnSpPr>
          <p:nvPr/>
        </p:nvCxnSpPr>
        <p:spPr>
          <a:xfrm flipH="1">
            <a:off x="6224567" y="3619352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2"/>
          </p:cNvCxnSpPr>
          <p:nvPr/>
        </p:nvCxnSpPr>
        <p:spPr>
          <a:xfrm>
            <a:off x="6957054" y="3619352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53387" y="3619352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394690" y="3587086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06700" y="409545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12390" y="4095455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937736" y="2822776"/>
            <a:ext cx="2630819" cy="2543464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81527" y="5803185"/>
            <a:ext cx="4151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Prune back leaves that are too specific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8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</a:t>
            </a:r>
            <a:r>
              <a:rPr lang="en-US" dirty="0" err="1" smtClean="0"/>
              <a:t>overfitting</a:t>
            </a:r>
            <a:r>
              <a:rPr lang="en-US" dirty="0" smtClean="0"/>
              <a:t>: pruning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5097" y="2268778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937735" y="2638110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1670222" y="2638110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555" y="2638110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7858" y="2605844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9868" y="311421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2029" y="3097620"/>
            <a:ext cx="81325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Terrain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flipH="1">
            <a:off x="2084661" y="3466952"/>
            <a:ext cx="673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2758657" y="3466952"/>
            <a:ext cx="80989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88679" y="3466952"/>
            <a:ext cx="66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Road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54790" y="3434686"/>
            <a:ext cx="57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63369" y="3922989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43937" y="4392775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80381" y="3926462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313016" y="4295794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2"/>
          </p:cNvCxnSpPr>
          <p:nvPr/>
        </p:nvCxnSpPr>
        <p:spPr>
          <a:xfrm>
            <a:off x="2084661" y="4295794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17031" y="4295794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83142" y="426352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31266" y="4827958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250" y="4753844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Straight Arrow Connector 25"/>
          <p:cNvCxnSpPr>
            <a:stCxn id="19" idx="2"/>
            <a:endCxn id="27" idx="0"/>
          </p:cNvCxnSpPr>
          <p:nvPr/>
        </p:nvCxnSpPr>
        <p:spPr>
          <a:xfrm flipH="1">
            <a:off x="2013790" y="4295794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43937" y="4826498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340725" y="346695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91929" y="3250020"/>
            <a:ext cx="9302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Unicycle 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9" idx="2"/>
          </p:cNvCxnSpPr>
          <p:nvPr/>
        </p:nvCxnSpPr>
        <p:spPr>
          <a:xfrm flipH="1">
            <a:off x="6224567" y="3619352"/>
            <a:ext cx="732487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2"/>
          </p:cNvCxnSpPr>
          <p:nvPr/>
        </p:nvCxnSpPr>
        <p:spPr>
          <a:xfrm>
            <a:off x="6957054" y="3619352"/>
            <a:ext cx="75140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53387" y="3619352"/>
            <a:ext cx="102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Mountain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394690" y="3587086"/>
            <a:ext cx="8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06700" y="409545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12390" y="4095455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937736" y="2822776"/>
            <a:ext cx="2630819" cy="2543464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88940" y="5603130"/>
            <a:ext cx="29738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Pruning criterion?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70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Handling non-binary attributes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30071" y="1723132"/>
          <a:ext cx="8267700" cy="420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3" imgW="8267700" imgH="4203700" progId="Excel.Sheet.12">
                  <p:embed/>
                </p:oleObj>
              </mc:Choice>
              <mc:Fallback>
                <p:oleObj name="Worksheet" r:id="rId3" imgW="8267700" imgH="4203700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0071" y="1723132"/>
                        <a:ext cx="8267700" cy="420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772047" y="1723132"/>
            <a:ext cx="5107121" cy="195108"/>
          </a:xfrm>
          <a:prstGeom prst="rect">
            <a:avLst/>
          </a:prstGeom>
          <a:solidFill>
            <a:srgbClr val="FFFF00">
              <a:alpha val="15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0071" y="1680424"/>
            <a:ext cx="1276855" cy="237816"/>
          </a:xfrm>
          <a:prstGeom prst="rect">
            <a:avLst/>
          </a:prstGeom>
          <a:solidFill>
            <a:srgbClr val="FFFF00">
              <a:alpha val="15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6623" y="6015265"/>
            <a:ext cx="8386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What do we do with features that have multiple values? Real-values?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16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revisited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5684" y="3518083"/>
            <a:ext cx="2968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45940" y="3120677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285360" y="3369336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32" name="Right Arrow 31"/>
          <p:cNvSpPr/>
          <p:nvPr/>
        </p:nvSpPr>
        <p:spPr>
          <a:xfrm>
            <a:off x="3412157" y="3499503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6145" y="6032247"/>
            <a:ext cx="8533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model can then classify a new example </a:t>
            </a:r>
            <a:r>
              <a:rPr lang="en-US" sz="2400" i="1" dirty="0" smtClean="0">
                <a:solidFill>
                  <a:srgbClr val="FF6600"/>
                </a:solidFill>
              </a:rPr>
              <a:t>based on the features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815568" y="3499503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9287826">
            <a:off x="5639124" y="2625694"/>
            <a:ext cx="119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predict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738888" y="3149875"/>
            <a:ext cx="20125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Apple or banana?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98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with multiple values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8358" y="3333602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74802" y="2867289"/>
            <a:ext cx="100855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1507437" y="3236621"/>
            <a:ext cx="771645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2279082" y="3236621"/>
            <a:ext cx="71224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11452" y="3236621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77563" y="3204355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25687" y="3768785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9671" y="3694671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5" idx="2"/>
            <a:endCxn id="13" idx="0"/>
          </p:cNvCxnSpPr>
          <p:nvPr/>
        </p:nvCxnSpPr>
        <p:spPr>
          <a:xfrm flipH="1">
            <a:off x="2208211" y="3236621"/>
            <a:ext cx="70871" cy="5307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38358" y="3767325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7601" y="4587931"/>
            <a:ext cx="2884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Treat as an n-</a:t>
            </a:r>
            <a:r>
              <a:rPr lang="en-US" sz="2400" dirty="0" err="1" smtClean="0">
                <a:solidFill>
                  <a:srgbClr val="0000FF"/>
                </a:solidFill>
              </a:rPr>
              <a:t>ary</a:t>
            </a:r>
            <a:r>
              <a:rPr lang="en-US" sz="2400" dirty="0" smtClean="0">
                <a:solidFill>
                  <a:srgbClr val="0000FF"/>
                </a:solidFill>
              </a:rPr>
              <a:t> split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93110" y="4587931"/>
            <a:ext cx="377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Treat as multiple binary splits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77189" y="2217206"/>
            <a:ext cx="76727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Rainy?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4909828" y="2586538"/>
            <a:ext cx="65099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2"/>
          </p:cNvCxnSpPr>
          <p:nvPr/>
        </p:nvCxnSpPr>
        <p:spPr>
          <a:xfrm>
            <a:off x="5560824" y="2586538"/>
            <a:ext cx="832891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13839" y="2586538"/>
            <a:ext cx="67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41047" y="2513307"/>
            <a:ext cx="102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Rainy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28074" y="3118702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rgbClr val="BFBFB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96000" y="4064003"/>
            <a:ext cx="51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NO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71194" y="4064003"/>
            <a:ext cx="5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YES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56278" y="3051955"/>
            <a:ext cx="86792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Snowy?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7" idx="2"/>
            <a:endCxn id="26" idx="0"/>
          </p:cNvCxnSpPr>
          <p:nvPr/>
        </p:nvCxnSpPr>
        <p:spPr>
          <a:xfrm flipH="1">
            <a:off x="6041047" y="3421287"/>
            <a:ext cx="449192" cy="6427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2"/>
            <a:endCxn id="24" idx="0"/>
          </p:cNvCxnSpPr>
          <p:nvPr/>
        </p:nvCxnSpPr>
        <p:spPr>
          <a:xfrm>
            <a:off x="6490239" y="3421287"/>
            <a:ext cx="562934" cy="64271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31796" y="3518268"/>
            <a:ext cx="7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Snowy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887938" y="3518268"/>
            <a:ext cx="71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Sunny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8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Real-valued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1754" y="4292221"/>
            <a:ext cx="126658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Fare &lt; $20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1174396" y="4661553"/>
            <a:ext cx="900648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075044" y="4661553"/>
            <a:ext cx="583236" cy="45951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1481" y="4652589"/>
            <a:ext cx="48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44515" y="4629287"/>
            <a:ext cx="4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5980" y="1897983"/>
            <a:ext cx="84600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Use any comparison test (&gt;, &lt;, ≤, ≥) to split the data into two parts</a:t>
            </a:r>
          </a:p>
          <a:p>
            <a:endParaRPr lang="en-US" sz="2800" dirty="0"/>
          </a:p>
          <a:p>
            <a:r>
              <a:rPr lang="en-US" sz="2800" dirty="0" smtClean="0"/>
              <a:t>Select a range filter, i.e. min &lt; value &lt; max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406336" y="4259955"/>
            <a:ext cx="60316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Fare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4505688" y="4629287"/>
            <a:ext cx="1202229" cy="5990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</p:cNvCxnSpPr>
          <p:nvPr/>
        </p:nvCxnSpPr>
        <p:spPr>
          <a:xfrm flipH="1">
            <a:off x="5406336" y="4629287"/>
            <a:ext cx="301581" cy="7514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</p:cNvCxnSpPr>
          <p:nvPr/>
        </p:nvCxnSpPr>
        <p:spPr>
          <a:xfrm>
            <a:off x="5707917" y="4629287"/>
            <a:ext cx="751089" cy="7514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</p:cNvCxnSpPr>
          <p:nvPr/>
        </p:nvCxnSpPr>
        <p:spPr>
          <a:xfrm>
            <a:off x="5707917" y="4629287"/>
            <a:ext cx="1529447" cy="5990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04383" y="4620323"/>
            <a:ext cx="6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0-10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88974" y="4946495"/>
            <a:ext cx="7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10-20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32653" y="4914229"/>
            <a:ext cx="7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0-50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39035" y="4652589"/>
            <a:ext cx="59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4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splitting 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6463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Otherwise: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calculate the </a:t>
            </a:r>
            <a:r>
              <a:rPr lang="en-US" dirty="0">
                <a:solidFill>
                  <a:srgbClr val="FF0000"/>
                </a:solidFill>
              </a:rPr>
              <a:t>“score”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for each feature if we used it to split the data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pick the feature with the highest score, partition the data based on that data value and call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recursively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648" y="4690009"/>
            <a:ext cx="7803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We used training error for the score.  Any other ideas?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splitting criterion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201" y="1485900"/>
            <a:ext cx="4737100" cy="3886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494" y="5392850"/>
            <a:ext cx="83715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 Entropy: how much uncertainty there is in the distribution over labels after the split</a:t>
            </a:r>
          </a:p>
          <a:p>
            <a:r>
              <a:rPr lang="en-US" sz="2000" dirty="0" smtClean="0"/>
              <a:t>- </a:t>
            </a:r>
            <a:r>
              <a:rPr lang="en-US" sz="2000" dirty="0" err="1" smtClean="0"/>
              <a:t>Gini</a:t>
            </a:r>
            <a:r>
              <a:rPr lang="en-US" sz="2000" dirty="0" smtClean="0"/>
              <a:t>: sum of the square of the label proportions after split</a:t>
            </a:r>
          </a:p>
          <a:p>
            <a:r>
              <a:rPr lang="en-US" sz="2000" dirty="0" smtClean="0"/>
              <a:t>- Training error = misclassification error</a:t>
            </a:r>
          </a:p>
        </p:txBody>
      </p:sp>
    </p:spTree>
    <p:extLst>
      <p:ext uri="{BB962C8B-B14F-4D97-AF65-F5344CB8AC3E}">
        <p14:creationId xmlns:p14="http://schemas.microsoft.com/office/powerpoint/2010/main" val="312300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03398" y="1612900"/>
            <a:ext cx="2800477" cy="9556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Good?   Bad?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3028950"/>
            <a:ext cx="3238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8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trees: the good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Very intuitive and easy to interpret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Fast to run and fairly easy to implement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 smtClean="0"/>
              <a:t>Historically, perform fairly well (especially with a few more tricks we’ll see later 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 prior assumptions about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trees: the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 careful with features with lots of values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225764"/>
              </p:ext>
            </p:extLst>
          </p:nvPr>
        </p:nvGraphicFramePr>
        <p:xfrm>
          <a:off x="2638290" y="2671805"/>
          <a:ext cx="576072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Terrain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Unicycle-type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Weather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Go-For-Ride?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Sunny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Rainy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Normal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Snowy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Mountain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6280" y="4152377"/>
            <a:ext cx="2124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Which feature would be at the top here?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5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trees: the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be problematic (slow, bad performance) with large numbers of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Can’t learn some very simple data sets (e.g. some types of linearly separable data)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Pruning/tuning can be tricky to get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3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Base cases:</a:t>
            </a:r>
          </a:p>
          <a:p>
            <a:pPr marL="514350" indent="-514350">
              <a:buAutoNum type="arabicPeriod"/>
            </a:pPr>
            <a:r>
              <a:rPr lang="en-US" dirty="0" smtClean="0"/>
              <a:t>If all data belong to the same class, pick that label</a:t>
            </a:r>
          </a:p>
          <a:p>
            <a:pPr marL="514350" indent="-514350">
              <a:buAutoNum type="arabicPeriod"/>
            </a:pPr>
            <a:r>
              <a:rPr lang="en-US" dirty="0" smtClean="0"/>
              <a:t>If all the data have the same feature values, pick majority label</a:t>
            </a:r>
          </a:p>
          <a:p>
            <a:pPr marL="514350" indent="-514350">
              <a:buAutoNum type="arabicPeriod"/>
            </a:pPr>
            <a:r>
              <a:rPr lang="en-US" dirty="0" smtClean="0"/>
              <a:t>If we’re out of features to examine, pick majority label</a:t>
            </a:r>
          </a:p>
          <a:p>
            <a:pPr marL="514350" indent="-514350">
              <a:buAutoNum type="arabicPeriod"/>
            </a:pPr>
            <a:r>
              <a:rPr lang="en-US" dirty="0" smtClean="0"/>
              <a:t>If the we don’t have any data left, pick majority label of </a:t>
            </a:r>
            <a:r>
              <a:rPr lang="en-US" i="1" dirty="0" smtClean="0"/>
              <a:t>parent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rgbClr val="FF6600"/>
                </a:solidFill>
              </a:rPr>
              <a:t>If some other stopping criteria </a:t>
            </a:r>
            <a:r>
              <a:rPr lang="en-US" dirty="0" smtClean="0"/>
              <a:t>exists to avoid </a:t>
            </a:r>
            <a:r>
              <a:rPr lang="en-US" dirty="0" err="1" smtClean="0"/>
              <a:t>overfitting</a:t>
            </a:r>
            <a:r>
              <a:rPr lang="en-US" dirty="0" smtClean="0"/>
              <a:t>, pick majority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Otherwise:</a:t>
            </a:r>
          </a:p>
          <a:p>
            <a:pPr>
              <a:buFontTx/>
              <a:buChar char="-"/>
            </a:pPr>
            <a:r>
              <a:rPr lang="en-US" dirty="0" smtClean="0"/>
              <a:t>calculate the “score” for each feature if we used it to split the data</a:t>
            </a:r>
          </a:p>
          <a:p>
            <a:pPr>
              <a:buFontTx/>
              <a:buChar char="-"/>
            </a:pPr>
            <a:r>
              <a:rPr lang="en-US" dirty="0" smtClean="0"/>
              <a:t>pick the feature with the highest score, partition the data based on that data value and call recursively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4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 Score Calculation – Information Gain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information gain is better over accuracy?</a:t>
            </a:r>
          </a:p>
          <a:p>
            <a:pPr lvl="1"/>
            <a:r>
              <a:rPr lang="en-US" dirty="0"/>
              <a:t>Decision trees are generally prone to over-fitting and accuracy doesn't generalize well to unseen data. </a:t>
            </a:r>
            <a:endParaRPr lang="en-US" dirty="0" smtClean="0"/>
          </a:p>
          <a:p>
            <a:pPr lvl="1"/>
            <a:r>
              <a:rPr lang="en-US" dirty="0" smtClean="0"/>
              <a:t>One </a:t>
            </a:r>
            <a:r>
              <a:rPr lang="en-US" dirty="0"/>
              <a:t>advantage of information gain is that -- due to the factor −</a:t>
            </a:r>
            <a:r>
              <a:rPr lang="en-US" dirty="0" err="1"/>
              <a:t>p∗log</a:t>
            </a:r>
            <a:r>
              <a:rPr lang="en-US" dirty="0"/>
              <a:t>(p) in the entropy definition -- leafs with a small number of instances are assigned less weight (limp→0+p∗log(p)=0) and it favors dividing data into bigger but homogeneous groups.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approach is usually more stable and also chooses the most impactful features close to the root of the tree.</a:t>
            </a:r>
            <a:endParaRPr lang="en-US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9386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revisited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5684" y="3518083"/>
            <a:ext cx="2968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45940" y="3120677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256464" y="3363332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model/</a:t>
            </a:r>
          </a:p>
          <a:p>
            <a:r>
              <a:rPr lang="en-US" sz="2400" dirty="0" smtClean="0"/>
              <a:t>classifier</a:t>
            </a:r>
            <a:endParaRPr lang="en-US" sz="2400" dirty="0"/>
          </a:p>
        </p:txBody>
      </p:sp>
      <p:sp>
        <p:nvSpPr>
          <p:cNvPr id="32" name="Right Arrow 31"/>
          <p:cNvSpPr/>
          <p:nvPr/>
        </p:nvSpPr>
        <p:spPr>
          <a:xfrm>
            <a:off x="3412157" y="3499503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6145" y="6032247"/>
            <a:ext cx="8533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model can then classify a new example </a:t>
            </a:r>
            <a:r>
              <a:rPr lang="en-US" sz="2400" i="1" dirty="0" smtClean="0">
                <a:solidFill>
                  <a:srgbClr val="FF6600"/>
                </a:solidFill>
              </a:rPr>
              <a:t>based on the features</a:t>
            </a:r>
            <a:endParaRPr lang="en-US" sz="2400" dirty="0">
              <a:solidFill>
                <a:srgbClr val="FF66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815568" y="3499503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9287826">
            <a:off x="5639124" y="2625694"/>
            <a:ext cx="119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predict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846595" y="3442263"/>
            <a:ext cx="20125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Apple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422" y="4876154"/>
            <a:ext cx="1602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Why?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7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6" y="0"/>
            <a:ext cx="8829368" cy="685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7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2" y="2667"/>
            <a:ext cx="8082116" cy="68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6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28" y="-297"/>
            <a:ext cx="7430144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5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95" y="0"/>
            <a:ext cx="8039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5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57" y="-41787"/>
            <a:ext cx="7136687" cy="694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8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source of above Information </a:t>
            </a:r>
            <a:r>
              <a:rPr lang="en-US" dirty="0"/>
              <a:t>Gain example &gt; </a:t>
            </a:r>
            <a:r>
              <a:rPr lang="en-US" dirty="0">
                <a:hlinkClick r:id="rId2"/>
              </a:rPr>
              <a:t>https://www.saedsayad.com/decision_tree.htm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800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revisited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245" y="2720087"/>
            <a:ext cx="2657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leaf, 3oz,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245" y="3563237"/>
            <a:ext cx="3208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4245" y="4472927"/>
            <a:ext cx="3354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4245" y="5497133"/>
            <a:ext cx="3317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curved, no leaf, 5oz,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99266" y="2119217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9266" y="2770772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698045" y="3591127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698045" y="455511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698045" y="5486806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653938" y="2210663"/>
            <a:ext cx="1157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examples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8221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362500" y="3605389"/>
            <a:ext cx="2968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6146" y="3401627"/>
            <a:ext cx="527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en-US" sz="4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028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revisited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4245" y="2720087"/>
            <a:ext cx="2657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leaf, 3oz,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245" y="3563237"/>
            <a:ext cx="3208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4245" y="4472927"/>
            <a:ext cx="3354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yellow, curved,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4245" y="5497133"/>
            <a:ext cx="3317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green, curved, no leaf, 5oz,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99266" y="2119217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label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9266" y="2770772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698045" y="3591127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698045" y="455511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698045" y="5486806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banana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653938" y="2210663"/>
            <a:ext cx="1157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examples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8221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data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362500" y="3605389"/>
            <a:ext cx="2968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6600"/>
                </a:solidFill>
              </a:rPr>
              <a:t>red, round, no leaf, 4oz, …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6146" y="3401627"/>
            <a:ext cx="527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en-US" sz="4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245" y="2770772"/>
            <a:ext cx="1203976" cy="349425"/>
          </a:xfrm>
          <a:prstGeom prst="rect">
            <a:avLst/>
          </a:prstGeom>
          <a:solidFill>
            <a:srgbClr val="FFFF00">
              <a:alpha val="37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81915" y="3592391"/>
            <a:ext cx="1342118" cy="368068"/>
          </a:xfrm>
          <a:prstGeom prst="rect">
            <a:avLst/>
          </a:prstGeom>
          <a:solidFill>
            <a:srgbClr val="FFFF00">
              <a:alpha val="37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00650" y="4232624"/>
            <a:ext cx="4510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Learning is about </a:t>
            </a:r>
            <a:r>
              <a:rPr lang="en-US" sz="2800" b="1" i="1" dirty="0" smtClean="0">
                <a:solidFill>
                  <a:srgbClr val="008000"/>
                </a:solidFill>
              </a:rPr>
              <a:t>generalizing</a:t>
            </a:r>
            <a:r>
              <a:rPr lang="en-US" sz="2800" dirty="0" smtClean="0">
                <a:solidFill>
                  <a:srgbClr val="008000"/>
                </a:solidFill>
              </a:rPr>
              <a:t> from the training data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set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700649" y="5554568"/>
            <a:ext cx="4341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 does this assume about the training and test set?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36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2563</TotalTime>
  <Words>3758</Words>
  <Application>Microsoft Office PowerPoint</Application>
  <PresentationFormat>On-screen Show (4:3)</PresentationFormat>
  <Paragraphs>1692</Paragraphs>
  <Slides>76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6" baseType="lpstr">
      <vt:lpstr>Arial</vt:lpstr>
      <vt:lpstr>Calibri</vt:lpstr>
      <vt:lpstr>Courier New</vt:lpstr>
      <vt:lpstr>Sitka Small</vt:lpstr>
      <vt:lpstr>Times New Roman</vt:lpstr>
      <vt:lpstr>Tw Cen MT</vt:lpstr>
      <vt:lpstr>Wingdings</vt:lpstr>
      <vt:lpstr>Wingdings 2</vt:lpstr>
      <vt:lpstr>Median</vt:lpstr>
      <vt:lpstr>Worksheet</vt:lpstr>
      <vt:lpstr>PowerPoint Presentation</vt:lpstr>
      <vt:lpstr>Representing examples</vt:lpstr>
      <vt:lpstr>Features</vt:lpstr>
      <vt:lpstr>Features</vt:lpstr>
      <vt:lpstr>Classification revisited</vt:lpstr>
      <vt:lpstr>Classification revisited</vt:lpstr>
      <vt:lpstr>Classification revisited</vt:lpstr>
      <vt:lpstr>Classification revisited</vt:lpstr>
      <vt:lpstr>Classification revisited</vt:lpstr>
      <vt:lpstr>Past predicts future</vt:lpstr>
      <vt:lpstr>Past predicts future</vt:lpstr>
      <vt:lpstr>Past predicts future</vt:lpstr>
      <vt:lpstr>More technically…</vt:lpstr>
      <vt:lpstr>Probability distribution</vt:lpstr>
      <vt:lpstr>Probability distribution</vt:lpstr>
      <vt:lpstr>data generating distribution</vt:lpstr>
      <vt:lpstr>data generating distribution</vt:lpstr>
      <vt:lpstr>data generating distribution</vt:lpstr>
      <vt:lpstr>To ride or not to ride, that is the question…</vt:lpstr>
      <vt:lpstr>Recursive approach</vt:lpstr>
      <vt:lpstr>Partitioning the data</vt:lpstr>
      <vt:lpstr>Partitioning the data</vt:lpstr>
      <vt:lpstr>Decision trees</vt:lpstr>
      <vt:lpstr>Decision trees</vt:lpstr>
      <vt:lpstr>Decision trees</vt:lpstr>
      <vt:lpstr>Decision trees</vt:lpstr>
      <vt:lpstr>Recurse</vt:lpstr>
      <vt:lpstr>Recurse</vt:lpstr>
      <vt:lpstr>Recurse</vt:lpstr>
      <vt:lpstr>Recurse</vt:lpstr>
      <vt:lpstr>Recurse</vt:lpstr>
      <vt:lpstr>Building decision trees</vt:lpstr>
      <vt:lpstr>Partitioning the data</vt:lpstr>
      <vt:lpstr>Decision trees</vt:lpstr>
      <vt:lpstr>Training error vs. accuracy</vt:lpstr>
      <vt:lpstr>Recurse</vt:lpstr>
      <vt:lpstr>Recurse</vt:lpstr>
      <vt:lpstr>Recurse</vt:lpstr>
      <vt:lpstr>Recurse</vt:lpstr>
      <vt:lpstr>Recurse</vt:lpstr>
      <vt:lpstr>Recurse</vt:lpstr>
      <vt:lpstr>Problematic data</vt:lpstr>
      <vt:lpstr>Recursive approach</vt:lpstr>
      <vt:lpstr>What would the tree look like for…</vt:lpstr>
      <vt:lpstr>What would the tree look like for…</vt:lpstr>
      <vt:lpstr>What would the tree look like for…</vt:lpstr>
      <vt:lpstr>What would the tree look like for…</vt:lpstr>
      <vt:lpstr>Overfitting</vt:lpstr>
      <vt:lpstr>Overfitting</vt:lpstr>
      <vt:lpstr>Test set error!</vt:lpstr>
      <vt:lpstr>Overfitting</vt:lpstr>
      <vt:lpstr>Overfitting</vt:lpstr>
      <vt:lpstr>Preventing overfitting</vt:lpstr>
      <vt:lpstr>Preventing overfitting</vt:lpstr>
      <vt:lpstr>Preventing overfitting: pruning</vt:lpstr>
      <vt:lpstr>Preventing overfitting: pruning</vt:lpstr>
      <vt:lpstr>Preventing overfitting: pruning</vt:lpstr>
      <vt:lpstr>Preventing overfitting: pruning</vt:lpstr>
      <vt:lpstr>Handling non-binary attributes</vt:lpstr>
      <vt:lpstr>Features with multiple values</vt:lpstr>
      <vt:lpstr>Real-valued features</vt:lpstr>
      <vt:lpstr>Other splitting criterion</vt:lpstr>
      <vt:lpstr>Other splitting criterion</vt:lpstr>
      <vt:lpstr>Decision trees</vt:lpstr>
      <vt:lpstr>Decision trees: the good</vt:lpstr>
      <vt:lpstr>Decision trees: the bad</vt:lpstr>
      <vt:lpstr>Decision trees: the bad</vt:lpstr>
      <vt:lpstr>Final DT algorithm</vt:lpstr>
      <vt:lpstr>Alternative Score Calculation – Information Gain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Furkan Gözükara</cp:lastModifiedBy>
  <cp:revision>313</cp:revision>
  <dcterms:created xsi:type="dcterms:W3CDTF">2013-09-08T20:10:23Z</dcterms:created>
  <dcterms:modified xsi:type="dcterms:W3CDTF">2018-09-28T11:36:59Z</dcterms:modified>
</cp:coreProperties>
</file>