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73" r:id="rId2"/>
    <p:sldId id="352" r:id="rId3"/>
    <p:sldId id="353" r:id="rId4"/>
    <p:sldId id="354" r:id="rId5"/>
    <p:sldId id="356" r:id="rId6"/>
    <p:sldId id="359" r:id="rId7"/>
    <p:sldId id="357" r:id="rId8"/>
    <p:sldId id="358" r:id="rId9"/>
    <p:sldId id="36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66" r:id="rId18"/>
    <p:sldId id="367" r:id="rId19"/>
    <p:sldId id="329" r:id="rId20"/>
    <p:sldId id="330" r:id="rId21"/>
    <p:sldId id="331" r:id="rId22"/>
    <p:sldId id="332" r:id="rId23"/>
    <p:sldId id="333" r:id="rId24"/>
    <p:sldId id="368" r:id="rId25"/>
    <p:sldId id="334" r:id="rId26"/>
    <p:sldId id="335" r:id="rId27"/>
    <p:sldId id="336" r:id="rId28"/>
    <p:sldId id="337" r:id="rId29"/>
    <p:sldId id="338" r:id="rId30"/>
    <p:sldId id="340" r:id="rId31"/>
    <p:sldId id="342" r:id="rId32"/>
    <p:sldId id="341" r:id="rId33"/>
    <p:sldId id="343" r:id="rId34"/>
    <p:sldId id="345" r:id="rId35"/>
    <p:sldId id="344" r:id="rId36"/>
    <p:sldId id="347" r:id="rId37"/>
    <p:sldId id="361" r:id="rId38"/>
    <p:sldId id="369" r:id="rId39"/>
    <p:sldId id="371" r:id="rId40"/>
    <p:sldId id="37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7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52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trendline>
            <c:spPr>
              <a:ln w="38100">
                <a:solidFill>
                  <a:srgbClr val="0000FF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Sheet1!$E$3:$E$7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39-4EC8-8D94-0CF84AE418C7}"/>
            </c:ext>
          </c:extLst>
        </c:ser>
        <c:ser>
          <c:idx val="1"/>
          <c:order val="1"/>
          <c:spPr>
            <a:ln w="47625">
              <a:noFill/>
            </a:ln>
          </c:spPr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Sheet1!$F$3:$F$7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39-4EC8-8D94-0CF84AE41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8794616"/>
        <c:axId val="-2011669256"/>
      </c:scatterChart>
      <c:valAx>
        <c:axId val="-2078794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11669256"/>
        <c:crosses val="autoZero"/>
        <c:crossBetween val="midCat"/>
      </c:valAx>
      <c:valAx>
        <c:axId val="-2011669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87946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3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doesn’t capture near 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doesn’t </a:t>
            </a:r>
            <a:r>
              <a:rPr lang="en-US" smtClean="0"/>
              <a:t>capture near 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doesn’t </a:t>
            </a:r>
            <a:r>
              <a:rPr lang="en-US" smtClean="0"/>
              <a:t>capture near 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11/9/2018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2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11/9/2018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11/9/2018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11/9/2018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11/9/2018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11/9/2018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0"/>
            <a:ext cx="9144000" cy="35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2018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https://github.com/FurkanGozukara/CSE419_2018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smtClean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Ranking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716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Suggest a simpler word for the word below: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756626" y="2327224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vital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 a simpler word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Suggest a simpler word for the word below: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756626" y="2327224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vital</a:t>
            </a: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096481"/>
              </p:ext>
            </p:extLst>
          </p:nvPr>
        </p:nvGraphicFramePr>
        <p:xfrm>
          <a:off x="2714697" y="2876389"/>
          <a:ext cx="29861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important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necessary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essential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critical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crucial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44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Suggest a simpler word for the word below: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756626" y="2327224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acquired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Suggest a simpler word for the word below: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756626" y="2327224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acquired</a:t>
            </a: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48499"/>
              </p:ext>
            </p:extLst>
          </p:nvPr>
        </p:nvGraphicFramePr>
        <p:xfrm>
          <a:off x="2714697" y="2876389"/>
          <a:ext cx="29861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received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obtained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purchased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 hold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72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0687" y="1576007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vital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7243" y="2144889"/>
            <a:ext cx="12049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dirty="0"/>
              <a:t>important</a:t>
            </a:r>
          </a:p>
          <a:p>
            <a:pPr fontAlgn="t"/>
            <a:r>
              <a:rPr lang="en-US" dirty="0"/>
              <a:t>necessary</a:t>
            </a:r>
          </a:p>
          <a:p>
            <a:pPr fontAlgn="t"/>
            <a:r>
              <a:rPr lang="en-US" dirty="0"/>
              <a:t>essential</a:t>
            </a:r>
          </a:p>
          <a:p>
            <a:pPr fontAlgn="t"/>
            <a:r>
              <a:rPr lang="en-US" dirty="0"/>
              <a:t>needed</a:t>
            </a:r>
          </a:p>
          <a:p>
            <a:pPr fontAlgn="t"/>
            <a:r>
              <a:rPr lang="en-US" dirty="0"/>
              <a:t>critical</a:t>
            </a:r>
          </a:p>
          <a:p>
            <a:pPr fontAlgn="t"/>
            <a:r>
              <a:rPr lang="en-US" dirty="0"/>
              <a:t>crucial</a:t>
            </a:r>
          </a:p>
          <a:p>
            <a:r>
              <a:rPr lang="en-US" dirty="0"/>
              <a:t>mandatory</a:t>
            </a:r>
          </a:p>
          <a:p>
            <a:pPr fontAlgn="t"/>
            <a:r>
              <a:rPr lang="en-US" dirty="0"/>
              <a:t>required</a:t>
            </a:r>
          </a:p>
          <a:p>
            <a:pPr fontAlgn="t"/>
            <a:r>
              <a:rPr lang="en-US" dirty="0" smtClean="0"/>
              <a:t>vital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69440" y="2144889"/>
            <a:ext cx="12105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dirty="0"/>
              <a:t>gotten</a:t>
            </a:r>
          </a:p>
          <a:p>
            <a:pPr fontAlgn="t"/>
            <a:r>
              <a:rPr lang="en-US" dirty="0"/>
              <a:t>received</a:t>
            </a:r>
          </a:p>
          <a:p>
            <a:pPr fontAlgn="t"/>
            <a:r>
              <a:rPr lang="en-US" dirty="0"/>
              <a:t>gained</a:t>
            </a:r>
          </a:p>
          <a:p>
            <a:pPr fontAlgn="t"/>
            <a:r>
              <a:rPr lang="en-US" dirty="0"/>
              <a:t>obtained</a:t>
            </a:r>
          </a:p>
          <a:p>
            <a:pPr fontAlgn="t"/>
            <a:r>
              <a:rPr lang="en-US" dirty="0"/>
              <a:t>got</a:t>
            </a:r>
          </a:p>
          <a:p>
            <a:pPr fontAlgn="t"/>
            <a:r>
              <a:rPr lang="en-US" dirty="0"/>
              <a:t>purchased</a:t>
            </a:r>
          </a:p>
          <a:p>
            <a:r>
              <a:rPr lang="en-US" dirty="0"/>
              <a:t>bought</a:t>
            </a:r>
          </a:p>
          <a:p>
            <a:pPr fontAlgn="t"/>
            <a:r>
              <a:rPr lang="en-US" dirty="0"/>
              <a:t>got hold of</a:t>
            </a:r>
          </a:p>
          <a:p>
            <a:pPr fontAlgn="t"/>
            <a:r>
              <a:rPr lang="en-US" dirty="0" smtClean="0"/>
              <a:t>acquired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1848" y="1576007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acquired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4334" y="2779888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2" name="Right Brace 11"/>
          <p:cNvSpPr/>
          <p:nvPr/>
        </p:nvSpPr>
        <p:spPr>
          <a:xfrm>
            <a:off x="5715000" y="1721556"/>
            <a:ext cx="479778" cy="2935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44847" y="2892778"/>
            <a:ext cx="178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165771" y="4739103"/>
            <a:ext cx="2182449" cy="1845420"/>
            <a:chOff x="3165771" y="4739103"/>
            <a:chExt cx="2182449" cy="1845420"/>
          </a:xfrm>
        </p:grpSpPr>
        <p:sp>
          <p:nvSpPr>
            <p:cNvPr id="14" name="Down Arrow 13"/>
            <p:cNvSpPr/>
            <p:nvPr/>
          </p:nvSpPr>
          <p:spPr>
            <a:xfrm>
              <a:off x="3165771" y="4739103"/>
              <a:ext cx="1224699" cy="580788"/>
            </a:xfrm>
            <a:prstGeom prst="down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08564" y="4739103"/>
              <a:ext cx="739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train</a:t>
              </a:r>
              <a:endParaRPr lang="en-US" sz="2400" dirty="0"/>
            </a:p>
          </p:txBody>
        </p:sp>
        <p:grpSp>
          <p:nvGrpSpPr>
            <p:cNvPr id="16" name="Group 37"/>
            <p:cNvGrpSpPr/>
            <p:nvPr/>
          </p:nvGrpSpPr>
          <p:grpSpPr>
            <a:xfrm>
              <a:off x="3169224" y="5579442"/>
              <a:ext cx="1274797" cy="1005081"/>
              <a:chOff x="7330723" y="3505200"/>
              <a:chExt cx="1432277" cy="1371600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7391400" y="3505200"/>
                <a:ext cx="1371600" cy="1371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30723" y="3802323"/>
                <a:ext cx="1432277" cy="54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ranker</a:t>
                </a:r>
                <a:endParaRPr lang="en-US" sz="2000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97409" y="5745535"/>
            <a:ext cx="7077183" cy="485019"/>
            <a:chOff x="697409" y="5745535"/>
            <a:chExt cx="7077183" cy="485019"/>
          </a:xfrm>
        </p:grpSpPr>
        <p:sp>
          <p:nvSpPr>
            <p:cNvPr id="11" name="TextBox 10"/>
            <p:cNvSpPr txBox="1"/>
            <p:nvPr/>
          </p:nvSpPr>
          <p:spPr>
            <a:xfrm>
              <a:off x="697409" y="5745535"/>
              <a:ext cx="20732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list of synonyms</a:t>
              </a:r>
              <a:endParaRPr lang="en-US" sz="24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2866946" y="6053667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444021" y="6055300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46299" y="5768889"/>
              <a:ext cx="30282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list ranked by simplicity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5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problems in general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86844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10531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ranking3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4574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574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574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574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4131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34131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4131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4131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8198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8198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8198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68198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5715000" y="1721556"/>
            <a:ext cx="479778" cy="2554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19070" y="2310221"/>
            <a:ext cx="25991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data:</a:t>
            </a:r>
          </a:p>
          <a:p>
            <a:r>
              <a:rPr lang="en-US" dirty="0" smtClean="0"/>
              <a:t>a set of rankings where each ranking consists of a set of ranked examples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6444" y="28363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501197" y="4545547"/>
            <a:ext cx="7259102" cy="2132670"/>
            <a:chOff x="1501197" y="4545547"/>
            <a:chExt cx="7259102" cy="2132670"/>
          </a:xfrm>
        </p:grpSpPr>
        <p:sp>
          <p:nvSpPr>
            <p:cNvPr id="24" name="Down Arrow 23"/>
            <p:cNvSpPr/>
            <p:nvPr/>
          </p:nvSpPr>
          <p:spPr>
            <a:xfrm>
              <a:off x="3063401" y="4545547"/>
              <a:ext cx="1224699" cy="580788"/>
            </a:xfrm>
            <a:prstGeom prst="down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06194" y="4545547"/>
              <a:ext cx="739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train</a:t>
              </a:r>
              <a:endParaRPr lang="en-US" sz="2400" dirty="0"/>
            </a:p>
          </p:txBody>
        </p:sp>
        <p:grpSp>
          <p:nvGrpSpPr>
            <p:cNvPr id="26" name="Group 37"/>
            <p:cNvGrpSpPr/>
            <p:nvPr/>
          </p:nvGrpSpPr>
          <p:grpSpPr>
            <a:xfrm>
              <a:off x="3285402" y="5389300"/>
              <a:ext cx="1274797" cy="1005081"/>
              <a:chOff x="7330723" y="3505200"/>
              <a:chExt cx="1432277" cy="1371600"/>
            </a:xfrm>
          </p:grpSpPr>
          <p:sp>
            <p:nvSpPr>
              <p:cNvPr id="27" name="Rounded Rectangle 26"/>
              <p:cNvSpPr/>
              <p:nvPr/>
            </p:nvSpPr>
            <p:spPr bwMode="auto">
              <a:xfrm>
                <a:off x="7391400" y="3505200"/>
                <a:ext cx="1371600" cy="1371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330723" y="3802323"/>
                <a:ext cx="1432277" cy="54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ranker</a:t>
                </a:r>
                <a:endParaRPr lang="en-US" sz="2000" dirty="0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2983124" y="5863525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4560199" y="5865158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62477" y="5578747"/>
              <a:ext cx="3897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ranking/ordering or examples</a:t>
              </a:r>
              <a:endParaRPr 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1197" y="5007212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1</a:t>
              </a:r>
              <a:r>
                <a:rPr lang="en-US" sz="2000" dirty="0" smtClean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2</a:t>
              </a:r>
              <a:r>
                <a:rPr lang="en-US" sz="2000" dirty="0" smtClean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n</a:t>
              </a:r>
              <a:endParaRPr lang="en-US" sz="2000" baseline="-25000" dirty="0">
                <a:solidFill>
                  <a:srgbClr val="FF66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01197" y="5430222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1</a:t>
              </a:r>
              <a:r>
                <a:rPr lang="en-US" sz="2000" dirty="0" smtClean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2</a:t>
              </a:r>
              <a:r>
                <a:rPr lang="en-US" sz="2000" dirty="0" smtClean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n</a:t>
              </a:r>
              <a:endParaRPr lang="en-US" sz="2000" baseline="-25000" dirty="0">
                <a:solidFill>
                  <a:srgbClr val="FF66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01197" y="5869208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1</a:t>
              </a:r>
              <a:r>
                <a:rPr lang="en-US" sz="2000" dirty="0" smtClean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2</a:t>
              </a:r>
              <a:r>
                <a:rPr lang="en-US" sz="2000" dirty="0" smtClean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n</a:t>
              </a:r>
              <a:endParaRPr lang="en-US" sz="2000" baseline="-25000" dirty="0">
                <a:solidFill>
                  <a:srgbClr val="FF66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01197" y="6278107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1</a:t>
              </a:r>
              <a:r>
                <a:rPr lang="en-US" sz="2000" dirty="0" smtClean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2</a:t>
              </a:r>
              <a:r>
                <a:rPr lang="en-US" sz="2000" dirty="0" smtClean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n</a:t>
              </a:r>
              <a:endParaRPr lang="en-US" sz="2000" baseline="-25000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1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problems in general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86844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10531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ranking3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4574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574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574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574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4131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34131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4131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4131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8198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8198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8198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68198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5715000" y="1721556"/>
            <a:ext cx="479778" cy="2554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19070" y="2310221"/>
            <a:ext cx="25991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data:</a:t>
            </a:r>
          </a:p>
          <a:p>
            <a:r>
              <a:rPr lang="en-US" dirty="0" smtClean="0"/>
              <a:t>a set of rankings where each ranking consists of a set of ranked examples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6444" y="28363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5578" y="5094111"/>
            <a:ext cx="3840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Real-world ranking problems?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4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My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089"/>
            <a:ext cx="9144000" cy="28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4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35" y="1679222"/>
            <a:ext cx="6145492" cy="48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reranking</a:t>
            </a:r>
            <a:r>
              <a:rPr lang="en-US" dirty="0" smtClean="0"/>
              <a:t> </a:t>
            </a:r>
            <a:r>
              <a:rPr lang="en-US" dirty="0"/>
              <a:t>N-best output </a:t>
            </a:r>
            <a:r>
              <a:rPr lang="en-US" dirty="0" smtClean="0"/>
              <a:t>lists</a:t>
            </a:r>
          </a:p>
          <a:p>
            <a:pPr>
              <a:buFontTx/>
              <a:buChar char="-"/>
            </a:pPr>
            <a:r>
              <a:rPr lang="en-US" dirty="0" smtClean="0"/>
              <a:t>machine translation</a:t>
            </a:r>
          </a:p>
          <a:p>
            <a:pPr>
              <a:buFontTx/>
              <a:buChar char="-"/>
            </a:pPr>
            <a:r>
              <a:rPr lang="en-US" dirty="0" smtClean="0"/>
              <a:t>computational biology</a:t>
            </a:r>
          </a:p>
          <a:p>
            <a:pPr>
              <a:buFontTx/>
              <a:buChar char="-"/>
            </a:pPr>
            <a:r>
              <a:rPr lang="en-US" dirty="0" smtClean="0"/>
              <a:t>parsing</a:t>
            </a:r>
          </a:p>
          <a:p>
            <a:pPr>
              <a:buFontTx/>
              <a:buChar char="-"/>
            </a:pPr>
            <a:r>
              <a:rPr lang="en-US" dirty="0" smtClean="0"/>
              <a:t>…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flight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1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aside: text classification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524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6" name="Rectangle 5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4" name="Rectangle 13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2" name="Rectangle 21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labels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Chardonnay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Pinot </a:t>
            </a:r>
            <a:r>
              <a:rPr lang="en-US" dirty="0" err="1"/>
              <a:t>G</a:t>
            </a:r>
            <a:r>
              <a:rPr lang="en-US" dirty="0" err="1" smtClean="0"/>
              <a:t>rigio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Zinfandel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approach to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Abstraction: we have a generic binary classifier, how can we use it to solve our new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optionally: also output a confidence/score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Can we solve our ranking problem with this?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8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redict better vs. worse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074" y="3949263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454443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648" y="496744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648" y="540643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665111"/>
            <a:ext cx="8650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 a classifier to decide if the first input is better than second:</a:t>
            </a:r>
          </a:p>
          <a:p>
            <a:r>
              <a:rPr lang="en-US" sz="2400" dirty="0" smtClean="0"/>
              <a:t>- Consider all possible pairings of the examples in a ranking</a:t>
            </a:r>
          </a:p>
          <a:p>
            <a:r>
              <a:rPr lang="en-US" sz="2400" dirty="0" smtClean="0"/>
              <a:t>- Label as positive if the first example is higher ranked, negative otherwise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33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better vs. worse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074" y="3949263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454443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648" y="496744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648" y="540643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665111"/>
            <a:ext cx="8650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 a classifier to decide if the first input is better than second:</a:t>
            </a:r>
          </a:p>
          <a:p>
            <a:r>
              <a:rPr lang="en-US" sz="2400" dirty="0" smtClean="0"/>
              <a:t>- Consider all possible pairings of the examples in a ranking</a:t>
            </a:r>
          </a:p>
          <a:p>
            <a:r>
              <a:rPr lang="en-US" sz="2400" dirty="0" smtClean="0"/>
              <a:t>- Label as positive if the first example is higher ranked, negative otherwise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6270" y="374920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8345" y="374920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6270" y="431632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8345" y="4316325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6270" y="4858914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6270" y="53690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8345" y="536909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28345" y="485891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06270" y="5848877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6270" y="6308353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28345" y="5848877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28345" y="6308353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16200000">
            <a:off x="2224278" y="4781625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65957" y="3209875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examples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104357" y="3209875"/>
            <a:ext cx="169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binary label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458213" y="367154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509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better vs. worse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60124" y="27378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1660377" y="251202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1" name="Group 37"/>
          <p:cNvGrpSpPr/>
          <p:nvPr/>
        </p:nvGrpSpPr>
        <p:grpSpPr>
          <a:xfrm>
            <a:off x="2245083" y="2159247"/>
            <a:ext cx="1432277" cy="1371600"/>
            <a:chOff x="7330723" y="3505200"/>
            <a:chExt cx="1432277" cy="1371600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3868765" y="215924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68765" y="273780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9213" y="186169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89213" y="315266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74066" y="2115222"/>
            <a:ext cx="290182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Our binary classifier only takes one example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as input</a:t>
            </a:r>
          </a:p>
        </p:txBody>
      </p:sp>
    </p:spTree>
    <p:extLst>
      <p:ext uri="{BB962C8B-B14F-4D97-AF65-F5344CB8AC3E}">
        <p14:creationId xmlns:p14="http://schemas.microsoft.com/office/powerpoint/2010/main" val="427221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better vs. worse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60124" y="27378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1660377" y="251202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1" name="Group 37"/>
          <p:cNvGrpSpPr/>
          <p:nvPr/>
        </p:nvGrpSpPr>
        <p:grpSpPr>
          <a:xfrm>
            <a:off x="2245083" y="2159247"/>
            <a:ext cx="1432277" cy="1371600"/>
            <a:chOff x="7330723" y="3505200"/>
            <a:chExt cx="1432277" cy="1371600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3868765" y="215924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68765" y="273780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9213" y="186169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89213" y="315266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74066" y="2115222"/>
            <a:ext cx="290182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Our binary classifier only takes one example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as input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53505" y="4785604"/>
            <a:ext cx="1510232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a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a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>
                <a:solidFill>
                  <a:srgbClr val="FF6600"/>
                </a:solidFill>
              </a:rPr>
              <a:t>a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6690" y="4785604"/>
            <a:ext cx="1510232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b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b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b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16200000">
            <a:off x="4768673" y="4661934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938125" y="4723790"/>
            <a:ext cx="1598397" cy="400110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7786" y="5700889"/>
            <a:ext cx="6385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we do this?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We want features that compare the two examples.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12648" y="4162778"/>
            <a:ext cx="8051574" cy="564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0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feature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9889" y="1600199"/>
            <a:ext cx="8763000" cy="4933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Many approaches!  Will depend on domain and classifier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Two common approaches:</a:t>
            </a:r>
          </a:p>
          <a:p>
            <a:pPr marL="514350" indent="-514350">
              <a:buAutoNum type="arabicPeriod"/>
            </a:pPr>
            <a:r>
              <a:rPr lang="en-US" dirty="0" smtClean="0"/>
              <a:t>difference: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greater than/less than: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443628"/>
              </p:ext>
            </p:extLst>
          </p:nvPr>
        </p:nvGraphicFramePr>
        <p:xfrm>
          <a:off x="2588898" y="3704384"/>
          <a:ext cx="158189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" name="Equation" r:id="rId3" imgW="698500" imgH="215900" progId="Equation.3">
                  <p:embed/>
                </p:oleObj>
              </mc:Choice>
              <mc:Fallback>
                <p:oleObj name="Equation" r:id="rId3" imgW="698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8898" y="3704384"/>
                        <a:ext cx="1581897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52912"/>
              </p:ext>
            </p:extLst>
          </p:nvPr>
        </p:nvGraphicFramePr>
        <p:xfrm>
          <a:off x="4277022" y="4927641"/>
          <a:ext cx="319087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" name="Equation" r:id="rId5" imgW="1409700" imgH="533400" progId="Equation.3">
                  <p:embed/>
                </p:oleObj>
              </mc:Choice>
              <mc:Fallback>
                <p:oleObj name="Equation" r:id="rId5" imgW="14097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77022" y="4927641"/>
                        <a:ext cx="3190875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14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405" y="269087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5480" y="2690874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405" y="32579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5480" y="325799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405" y="380058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405" y="4310757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5480" y="4310757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5480" y="3800580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405" y="4790543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3405" y="5250019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5480" y="4790543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85480" y="5250019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3092" y="2151541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examples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690904" y="2151541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747348" y="2613206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3353167" y="3767384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6200000">
            <a:off x="6570086" y="388673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15016" y="270498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15016" y="3257991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93926" y="377745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51593" y="4288123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8753" y="472118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68753" y="527419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6706587">
            <a:off x="2789400" y="2635530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features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706587">
            <a:off x="6129216" y="2868945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classifier</a:t>
            </a:r>
            <a:endParaRPr lang="en-US" dirty="0"/>
          </a:p>
        </p:txBody>
      </p:sp>
      <p:grpSp>
        <p:nvGrpSpPr>
          <p:cNvPr id="29" name="Group 37"/>
          <p:cNvGrpSpPr/>
          <p:nvPr/>
        </p:nvGrpSpPr>
        <p:grpSpPr>
          <a:xfrm>
            <a:off x="7446659" y="3318091"/>
            <a:ext cx="1432277" cy="1371600"/>
            <a:chOff x="7330723" y="3505200"/>
            <a:chExt cx="1432277" cy="1371600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82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426" y="3670294"/>
            <a:ext cx="13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unranked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4265469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688479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5127465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3508391" y="4398519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37"/>
          <p:cNvGrpSpPr/>
          <p:nvPr/>
        </p:nvGrpSpPr>
        <p:grpSpPr>
          <a:xfrm>
            <a:off x="3227437" y="1946491"/>
            <a:ext cx="1432277" cy="1371600"/>
            <a:chOff x="7330723" y="3505200"/>
            <a:chExt cx="1432277" cy="137160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82444" y="4480913"/>
            <a:ext cx="121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ranking?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6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537" y="3271589"/>
            <a:ext cx="13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unranked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1111" y="38667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111" y="42897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111" y="472876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1575170" y="4038689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92240" y="2871479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4296" y="2871479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92240" y="334224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20185" y="3331847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92240" y="3821605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2240" y="42897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30113" y="478801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92240" y="4788013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92240" y="5276491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30113" y="4290663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0113" y="3821605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20185" y="5276491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 rot="16200000">
            <a:off x="5311793" y="3931321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706587">
            <a:off x="4922033" y="2719130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features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74016" y="273115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74016" y="3284161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82371" y="380362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10593" y="4314293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27753" y="474735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27753" y="530036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4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0906" y="281174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2962" y="281174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906" y="328251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8851" y="327211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906" y="37618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906" y="423004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8779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906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906" y="521676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8779" y="423093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8779" y="376187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8851" y="521676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6706587">
            <a:off x="2593005" y="2649002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features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17461" y="2671424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7461" y="322443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25816" y="374388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038" y="4254562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71198" y="4687628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71198" y="5240634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6200000">
            <a:off x="5403771" y="3935918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7"/>
          <p:cNvGrpSpPr/>
          <p:nvPr/>
        </p:nvGrpSpPr>
        <p:grpSpPr>
          <a:xfrm>
            <a:off x="5926673" y="3476184"/>
            <a:ext cx="1432277" cy="1371600"/>
            <a:chOff x="7330723" y="3505200"/>
            <a:chExt cx="1432277" cy="1371600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sp>
        <p:nvSpPr>
          <p:cNvPr id="38" name="Down Arrow 37"/>
          <p:cNvSpPr/>
          <p:nvPr/>
        </p:nvSpPr>
        <p:spPr>
          <a:xfrm rot="16200000">
            <a:off x="3173514" y="3980700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7432950" y="3928923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216792" y="2613206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+</a:t>
            </a:r>
            <a:r>
              <a:rPr lang="en-US" sz="3200" dirty="0" smtClean="0"/>
              <a:t>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  <a:p>
            <a:r>
              <a:rPr lang="en-US" sz="3200" dirty="0" smtClean="0"/>
              <a:t>+1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02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Text: raw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Features?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labels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Chardonnay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Pinot </a:t>
            </a:r>
            <a:r>
              <a:rPr lang="en-US" dirty="0" err="1"/>
              <a:t>G</a:t>
            </a:r>
            <a:r>
              <a:rPr lang="en-US" dirty="0" err="1" smtClean="0"/>
              <a:t>rigio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Zinfandel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1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0906" y="281174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2962" y="281174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906" y="328251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8851" y="327211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906" y="37618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906" y="423004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8779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906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906" y="521676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8779" y="423093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8779" y="376187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8851" y="521676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79126" y="273540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+</a:t>
            </a:r>
            <a:r>
              <a:rPr lang="en-US" sz="3200" dirty="0" smtClean="0"/>
              <a:t>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  <a:p>
            <a:r>
              <a:rPr lang="en-US" sz="3200" dirty="0" smtClean="0"/>
              <a:t>+1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0" y="3697111"/>
            <a:ext cx="2706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ranking?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Algorithm?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89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0906" y="281174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2962" y="281174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906" y="328251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8851" y="327211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906" y="37618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906" y="423004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8779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906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906" y="521676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8779" y="423093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8779" y="376187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8851" y="521676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79126" y="273540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+</a:t>
            </a:r>
            <a:r>
              <a:rPr lang="en-US" sz="3200" dirty="0" smtClean="0"/>
              <a:t>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  <a:p>
            <a:r>
              <a:rPr lang="en-US" sz="3200" dirty="0" smtClean="0"/>
              <a:t>+1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5042306" y="4646387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16200000">
            <a:off x="4032173" y="3928922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042306" y="346440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42306" y="4046405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7520" y="1593716"/>
            <a:ext cx="33536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each binary example 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jk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label[</a:t>
            </a:r>
            <a:r>
              <a:rPr lang="en-US" sz="2000" dirty="0"/>
              <a:t>j</a:t>
            </a:r>
            <a:r>
              <a:rPr lang="en-US" sz="2000" dirty="0" smtClean="0"/>
              <a:t>] +=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jk</a:t>
            </a:r>
            <a:r>
              <a:rPr lang="en-US" sz="2000" dirty="0" smtClean="0"/>
              <a:t>(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jk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label[k] -= </a:t>
            </a:r>
            <a:r>
              <a:rPr lang="en-US" sz="2000" dirty="0" err="1"/>
              <a:t>f</a:t>
            </a:r>
            <a:r>
              <a:rPr lang="en-US" sz="2000" baseline="-25000" dirty="0" err="1"/>
              <a:t>jk</a:t>
            </a:r>
            <a:r>
              <a:rPr lang="en-US" sz="2000" dirty="0"/>
              <a:t>(</a:t>
            </a:r>
            <a:r>
              <a:rPr lang="en-US" sz="2000" dirty="0" err="1"/>
              <a:t>e</a:t>
            </a:r>
            <a:r>
              <a:rPr lang="en-US" sz="2000" baseline="-25000" dirty="0" err="1"/>
              <a:t>jk</a:t>
            </a:r>
            <a:r>
              <a:rPr lang="en-US" sz="2000" dirty="0"/>
              <a:t>)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rank according to label scores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104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improvement?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99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204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99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204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799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99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204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0204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99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99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204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0204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examples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169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binary label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</p:txBody>
      </p:sp>
      <p:sp>
        <p:nvSpPr>
          <p:cNvPr id="40" name="Rectangle 39"/>
          <p:cNvSpPr/>
          <p:nvPr/>
        </p:nvSpPr>
        <p:spPr>
          <a:xfrm>
            <a:off x="3134110" y="2542650"/>
            <a:ext cx="4940293" cy="1044895"/>
          </a:xfrm>
          <a:prstGeom prst="rect">
            <a:avLst/>
          </a:prstGeom>
          <a:solidFill>
            <a:srgbClr val="FF0000">
              <a:alpha val="16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088444" y="6039555"/>
            <a:ext cx="440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Are these two examples the same?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binary classification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99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204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99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204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799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99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204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0204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99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99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204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0204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examples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2030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weighted label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+1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+2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3200" dirty="0" smtClean="0"/>
              <a:t>-1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1708387" y="5808722"/>
            <a:ext cx="466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Weight based on </a:t>
            </a:r>
            <a:r>
              <a:rPr lang="en-US" sz="2400" b="1" i="1" dirty="0" smtClean="0">
                <a:solidFill>
                  <a:srgbClr val="0000FF"/>
                </a:solidFill>
              </a:rPr>
              <a:t>distance</a:t>
            </a:r>
            <a:r>
              <a:rPr lang="en-US" sz="2400" dirty="0" smtClean="0">
                <a:solidFill>
                  <a:srgbClr val="0000FF"/>
                </a:solidFill>
              </a:rPr>
              <a:t> in ranking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binary classification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99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204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99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204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799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99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204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0204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99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99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204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0204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examples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2030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weighted label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+1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+2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3200" dirty="0" smtClean="0"/>
              <a:t>-1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908835" y="5803666"/>
            <a:ext cx="704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 general can weight with any consistent distance metric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410" y="6298609"/>
            <a:ext cx="3497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solve this problem?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8667" y="1600200"/>
            <a:ext cx="8427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the classifier outputs a confidence, then we’ve learned a </a:t>
            </a:r>
            <a:r>
              <a:rPr lang="en-US" i="1" dirty="0" smtClean="0"/>
              <a:t>distance</a:t>
            </a:r>
            <a:r>
              <a:rPr lang="en-US" dirty="0" smtClean="0"/>
              <a:t> measure between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During testing we want to rank the examples based on the learned distance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Ideas?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8667" y="1600200"/>
            <a:ext cx="8427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the classifier outputs a confidence, then we’ve learned a </a:t>
            </a:r>
            <a:r>
              <a:rPr lang="en-US" i="1" dirty="0" smtClean="0"/>
              <a:t>distance</a:t>
            </a:r>
            <a:r>
              <a:rPr lang="en-US" dirty="0" smtClean="0"/>
              <a:t> measure between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During testing we want to rank the examples based on the learned distance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Sort the examples and use the output of the binary classifier as the similarity between examples!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3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89224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56912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6912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6912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6912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6912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7686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2</a:t>
            </a:r>
          </a:p>
          <a:p>
            <a:r>
              <a:rPr lang="en-US" sz="2800" dirty="0" smtClean="0"/>
              <a:t>3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1081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22248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/>
              <a:t>3</a:t>
            </a:r>
            <a:endParaRPr lang="en-US" sz="2800" dirty="0" smtClean="0"/>
          </a:p>
          <a:p>
            <a:r>
              <a:rPr lang="en-US" sz="2800" dirty="0" smtClean="0"/>
              <a:t>2</a:t>
            </a:r>
          </a:p>
          <a:p>
            <a:r>
              <a:rPr lang="en-US" sz="2800" dirty="0"/>
              <a:t>5</a:t>
            </a:r>
            <a:endParaRPr lang="en-US" sz="2800" dirty="0" smtClean="0"/>
          </a:p>
          <a:p>
            <a:r>
              <a:rPr lang="en-US" sz="2800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89224" y="5658556"/>
            <a:ext cx="83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Ideas?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8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1: accuracy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4237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41925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925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925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25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925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2699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2</a:t>
            </a:r>
          </a:p>
          <a:p>
            <a:r>
              <a:rPr lang="en-US" sz="2800" dirty="0" smtClean="0"/>
              <a:t>3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6094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785556" y="3302000"/>
            <a:ext cx="11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1/5 = 0.2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63333" y="5884333"/>
            <a:ext cx="3021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problems with this?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07261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/>
              <a:t>3</a:t>
            </a:r>
            <a:endParaRPr lang="en-US" sz="2800" dirty="0" smtClean="0"/>
          </a:p>
          <a:p>
            <a:r>
              <a:rPr lang="en-US" sz="2800" dirty="0" smtClean="0"/>
              <a:t>2</a:t>
            </a:r>
          </a:p>
          <a:p>
            <a:r>
              <a:rPr lang="en-US" sz="2800" dirty="0"/>
              <a:t>5</a:t>
            </a:r>
            <a:endParaRPr lang="en-US" sz="2800" dirty="0" smtClean="0"/>
          </a:p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1140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Doesn’t capture “near” correct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4237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41925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925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925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25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925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2699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2</a:t>
            </a:r>
          </a:p>
          <a:p>
            <a:r>
              <a:rPr lang="en-US" sz="2800" dirty="0" smtClean="0"/>
              <a:t>3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6094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190048" y="5588000"/>
            <a:ext cx="1460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1/5 = 0.2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922248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13415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07261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sz="2800" dirty="0">
                <a:solidFill>
                  <a:srgbClr val="FF0000"/>
                </a:solidFill>
              </a:rPr>
              <a:t>5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2524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Features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pinot</a:t>
            </a:r>
            <a:endParaRPr lang="en-US" dirty="0"/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4283947" y="2279613"/>
            <a:ext cx="32004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6600"/>
                </a:solidFill>
              </a:rPr>
              <a:t>Clinton said </a:t>
            </a:r>
            <a:r>
              <a:rPr lang="en-US" sz="2000" dirty="0" smtClean="0">
                <a:solidFill>
                  <a:srgbClr val="FF6600"/>
                </a:solidFill>
              </a:rPr>
              <a:t>pinot </a:t>
            </a:r>
            <a:r>
              <a:rPr lang="en-US" sz="2000" dirty="0">
                <a:solidFill>
                  <a:srgbClr val="FF6600"/>
                </a:solidFill>
              </a:rPr>
              <a:t>repeatedly last week on </a:t>
            </a:r>
            <a:r>
              <a:rPr lang="en-US" sz="2000" dirty="0" err="1">
                <a:solidFill>
                  <a:srgbClr val="FF6600"/>
                </a:solidFill>
              </a:rPr>
              <a:t>tv</a:t>
            </a:r>
            <a:r>
              <a:rPr lang="en-US" sz="2000" dirty="0">
                <a:solidFill>
                  <a:srgbClr val="FF6600"/>
                </a:solidFill>
              </a:rPr>
              <a:t>, </a:t>
            </a:r>
            <a:r>
              <a:rPr lang="en-US" sz="2000" dirty="0" smtClean="0">
                <a:solidFill>
                  <a:srgbClr val="FF6600"/>
                </a:solidFill>
              </a:rPr>
              <a:t>“pinot, pinot, pinot”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Occurrence of words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labels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Chardonnay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Pinot </a:t>
            </a:r>
            <a:r>
              <a:rPr lang="en-US" dirty="0" err="1"/>
              <a:t>G</a:t>
            </a:r>
            <a:r>
              <a:rPr lang="en-US" dirty="0" err="1" smtClean="0"/>
              <a:t>rigio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Zinfandel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2: correlation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475" y="219624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25937" y="272762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2</a:t>
            </a:r>
          </a:p>
          <a:p>
            <a:r>
              <a:rPr lang="en-US" sz="2800" dirty="0" smtClean="0"/>
              <a:t>3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3148" y="219624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9302" y="219624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60469" y="269939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5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/>
              <a:t>3</a:t>
            </a:r>
            <a:endParaRPr lang="en-US" sz="2800" dirty="0" smtClean="0"/>
          </a:p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654315" y="269939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/>
              <a:t>3</a:t>
            </a:r>
            <a:endParaRPr lang="en-US" sz="2800" dirty="0" smtClean="0"/>
          </a:p>
          <a:p>
            <a:r>
              <a:rPr lang="en-US" sz="2800" dirty="0" smtClean="0"/>
              <a:t>2</a:t>
            </a:r>
          </a:p>
          <a:p>
            <a:r>
              <a:rPr lang="en-US" sz="2800" dirty="0"/>
              <a:t>5</a:t>
            </a:r>
            <a:endParaRPr lang="en-US" sz="2800" dirty="0" smtClean="0"/>
          </a:p>
          <a:p>
            <a:r>
              <a:rPr lang="en-US" sz="2800" dirty="0"/>
              <a:t>4</a:t>
            </a: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623889"/>
              </p:ext>
            </p:extLst>
          </p:nvPr>
        </p:nvGraphicFramePr>
        <p:xfrm>
          <a:off x="442164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0969" y="5546808"/>
            <a:ext cx="7843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Look at the correlation between the ranking and the prediction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7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41316" y="1564740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Features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</a:rPr>
              <a:t>4</a:t>
            </a:r>
            <a:r>
              <a:rPr lang="en-US" sz="2000" dirty="0" smtClean="0">
                <a:latin typeface="Verdana" pitchFamily="34" charset="0"/>
              </a:rPr>
              <a:t>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/>
              <a:t>clinton</a:t>
            </a:r>
            <a:endParaRPr lang="en-US" dirty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pinot</a:t>
            </a:r>
            <a:endParaRPr lang="en-US" dirty="0"/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4283947" y="1980508"/>
            <a:ext cx="32004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6600"/>
                </a:solidFill>
              </a:rPr>
              <a:t>Clinton said </a:t>
            </a:r>
            <a:r>
              <a:rPr lang="en-US" sz="2000" dirty="0" smtClean="0">
                <a:solidFill>
                  <a:srgbClr val="FF6600"/>
                </a:solidFill>
              </a:rPr>
              <a:t>pinot </a:t>
            </a:r>
            <a:r>
              <a:rPr lang="en-US" sz="2000" dirty="0">
                <a:solidFill>
                  <a:srgbClr val="FF6600"/>
                </a:solidFill>
              </a:rPr>
              <a:t>repeatedly last week on </a:t>
            </a:r>
            <a:r>
              <a:rPr lang="en-US" sz="2000" dirty="0" err="1">
                <a:solidFill>
                  <a:srgbClr val="FF6600"/>
                </a:solidFill>
              </a:rPr>
              <a:t>tv</a:t>
            </a:r>
            <a:r>
              <a:rPr lang="en-US" sz="2000" dirty="0">
                <a:solidFill>
                  <a:srgbClr val="FF6600"/>
                </a:solidFill>
              </a:rPr>
              <a:t>, </a:t>
            </a:r>
            <a:r>
              <a:rPr lang="en-US" sz="2000" dirty="0" smtClean="0">
                <a:solidFill>
                  <a:srgbClr val="FF6600"/>
                </a:solidFill>
              </a:rPr>
              <a:t>“pinot, pinot, pinot”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85729" y="5159350"/>
            <a:ext cx="5509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Frequency of word occurrences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The most used weighting algorithm is TF*IDF (term frequency * inverse document frequency)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labels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Chardonnay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Pinot </a:t>
            </a:r>
            <a:r>
              <a:rPr lang="en-US" dirty="0" err="1"/>
              <a:t>G</a:t>
            </a:r>
            <a:r>
              <a:rPr lang="en-US" dirty="0" err="1" smtClean="0"/>
              <a:t>rigio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Zinfandel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9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for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2654"/>
            <a:ext cx="7394223" cy="11430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Arial" pitchFamily="-110" charset="0"/>
                <a:cs typeface="Arial" pitchFamily="-110" charset="0"/>
              </a:rPr>
              <a:t>Each internal node represents whether or not the text has a particular word</a:t>
            </a:r>
            <a:endParaRPr lang="en-US" sz="2800" dirty="0">
              <a:ea typeface="Arial" pitchFamily="-110" charset="0"/>
              <a:cs typeface="Arial" pitchFamily="-110" charset="0"/>
            </a:endParaRPr>
          </a:p>
        </p:txBody>
      </p:sp>
      <p:pic>
        <p:nvPicPr>
          <p:cNvPr id="4" name="Picture 3" descr="decisionTree"/>
          <p:cNvPicPr>
            <a:picLocks noChangeAspect="1" noChangeArrowheads="1"/>
          </p:cNvPicPr>
          <p:nvPr/>
        </p:nvPicPr>
        <p:blipFill>
          <a:blip r:embed="rId2"/>
          <a:srcRect r="28621" b="45718"/>
          <a:stretch>
            <a:fillRect/>
          </a:stretch>
        </p:blipFill>
        <p:spPr bwMode="auto">
          <a:xfrm>
            <a:off x="331509" y="2585884"/>
            <a:ext cx="8240722" cy="427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51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for text</a:t>
            </a:r>
            <a:endParaRPr lang="en-US" dirty="0"/>
          </a:p>
        </p:txBody>
      </p:sp>
      <p:pic>
        <p:nvPicPr>
          <p:cNvPr id="4" name="Picture 3" descr="decisionTree"/>
          <p:cNvPicPr>
            <a:picLocks noChangeAspect="1" noChangeArrowheads="1"/>
          </p:cNvPicPr>
          <p:nvPr/>
        </p:nvPicPr>
        <p:blipFill>
          <a:blip r:embed="rId2"/>
          <a:srcRect r="28621" b="45718"/>
          <a:stretch>
            <a:fillRect/>
          </a:stretch>
        </p:blipFill>
        <p:spPr bwMode="auto">
          <a:xfrm>
            <a:off x="609600" y="2831476"/>
            <a:ext cx="7620000" cy="395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 bwMode="auto">
          <a:xfrm>
            <a:off x="3200400" y="5105400"/>
            <a:ext cx="609600" cy="457200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2057400"/>
            <a:ext cx="717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wheat is a commodity that can be found in states across the nation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for text</a:t>
            </a:r>
            <a:endParaRPr lang="en-US" dirty="0"/>
          </a:p>
        </p:txBody>
      </p:sp>
      <p:pic>
        <p:nvPicPr>
          <p:cNvPr id="4" name="Picture 3" descr="decisionTree"/>
          <p:cNvPicPr>
            <a:picLocks noChangeAspect="1" noChangeArrowheads="1"/>
          </p:cNvPicPr>
          <p:nvPr/>
        </p:nvPicPr>
        <p:blipFill>
          <a:blip r:embed="rId2"/>
          <a:srcRect r="28621" b="45718"/>
          <a:stretch>
            <a:fillRect/>
          </a:stretch>
        </p:blipFill>
        <p:spPr bwMode="auto">
          <a:xfrm>
            <a:off x="609600" y="2831476"/>
            <a:ext cx="7620000" cy="395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1975556"/>
            <a:ext cx="686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he US views technology as a commodity that it can export by the </a:t>
            </a:r>
            <a:r>
              <a:rPr lang="en-US" dirty="0" err="1" smtClean="0">
                <a:solidFill>
                  <a:srgbClr val="FF0000"/>
                </a:solidFill>
              </a:rPr>
              <a:t>buschl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203245" y="4953000"/>
            <a:ext cx="609600" cy="457200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4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out decision trees</a:t>
            </a:r>
            <a:endParaRPr lang="en-US" dirty="0"/>
          </a:p>
        </p:txBody>
      </p:sp>
      <p:pic>
        <p:nvPicPr>
          <p:cNvPr id="4" name="Picture 3" descr="decisionTree"/>
          <p:cNvPicPr>
            <a:picLocks noChangeAspect="1" noChangeArrowheads="1"/>
          </p:cNvPicPr>
          <p:nvPr/>
        </p:nvPicPr>
        <p:blipFill>
          <a:blip r:embed="rId2"/>
          <a:srcRect r="28621" b="45718"/>
          <a:stretch>
            <a:fillRect/>
          </a:stretch>
        </p:blipFill>
        <p:spPr bwMode="auto">
          <a:xfrm>
            <a:off x="336070" y="2066654"/>
            <a:ext cx="5458178" cy="395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330696" y="1755422"/>
            <a:ext cx="2435352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(wheat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(</a:t>
            </a:r>
            <a:r>
              <a:rPr lang="en-US" sz="1600" dirty="0" err="1" smtClean="0"/>
              <a:t>buschl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predict: not wheat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(export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predict: not wheat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predict: wheat))</a:t>
            </a:r>
          </a:p>
          <a:p>
            <a:pPr marL="0" indent="0">
              <a:buNone/>
            </a:pPr>
            <a:r>
              <a:rPr lang="en-US" sz="1600" dirty="0" smtClean="0"/>
              <a:t>   (farm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(commodity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(agriculture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predict: not wheat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predict: wheat)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predict: wheat)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predict: wheat))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1574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8910</TotalTime>
  <Words>2312</Words>
  <Application>Microsoft Office PowerPoint</Application>
  <PresentationFormat>Ekran Gösterisi (4:3)</PresentationFormat>
  <Paragraphs>594</Paragraphs>
  <Slides>40</Slides>
  <Notes>4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51" baseType="lpstr">
      <vt:lpstr>Arial</vt:lpstr>
      <vt:lpstr>Calibri</vt:lpstr>
      <vt:lpstr>Courier New</vt:lpstr>
      <vt:lpstr>Sitka Small</vt:lpstr>
      <vt:lpstr>Times New Roman</vt:lpstr>
      <vt:lpstr>Tw Cen MT</vt:lpstr>
      <vt:lpstr>Verdana</vt:lpstr>
      <vt:lpstr>Wingdings</vt:lpstr>
      <vt:lpstr>Wingdings 2</vt:lpstr>
      <vt:lpstr>Median</vt:lpstr>
      <vt:lpstr>Equation</vt:lpstr>
      <vt:lpstr>PowerPoint Sunusu</vt:lpstr>
      <vt:lpstr>An aside: text classification</vt:lpstr>
      <vt:lpstr>Text: raw data</vt:lpstr>
      <vt:lpstr>Feature examples</vt:lpstr>
      <vt:lpstr>Feature examples</vt:lpstr>
      <vt:lpstr>Decision trees for text</vt:lpstr>
      <vt:lpstr>Decision trees for text</vt:lpstr>
      <vt:lpstr>Decision trees for text</vt:lpstr>
      <vt:lpstr>Printing out decision trees</vt:lpstr>
      <vt:lpstr>Ranking problems</vt:lpstr>
      <vt:lpstr>Suggest a simpler word</vt:lpstr>
      <vt:lpstr>Suggest a simpler word</vt:lpstr>
      <vt:lpstr>Suggest a simpler word</vt:lpstr>
      <vt:lpstr>Suggest a simpler word</vt:lpstr>
      <vt:lpstr>Ranking problems in general</vt:lpstr>
      <vt:lpstr>Ranking problems in general</vt:lpstr>
      <vt:lpstr>Netflix My List</vt:lpstr>
      <vt:lpstr>Search</vt:lpstr>
      <vt:lpstr>Ranking Applications</vt:lpstr>
      <vt:lpstr>Black box approach to ranking</vt:lpstr>
      <vt:lpstr>Predict better vs. worse</vt:lpstr>
      <vt:lpstr>Predict better vs. worse</vt:lpstr>
      <vt:lpstr>Predict better vs. worse</vt:lpstr>
      <vt:lpstr>Predict better vs. worse</vt:lpstr>
      <vt:lpstr>Combined feature vector</vt:lpstr>
      <vt:lpstr>Training</vt:lpstr>
      <vt:lpstr>Testing</vt:lpstr>
      <vt:lpstr>Testing</vt:lpstr>
      <vt:lpstr>Testing</vt:lpstr>
      <vt:lpstr>Testing</vt:lpstr>
      <vt:lpstr>Testing</vt:lpstr>
      <vt:lpstr>An improvement?</vt:lpstr>
      <vt:lpstr>Weighted binary classification</vt:lpstr>
      <vt:lpstr>Weighted binary classification</vt:lpstr>
      <vt:lpstr>Testing</vt:lpstr>
      <vt:lpstr>Testing</vt:lpstr>
      <vt:lpstr>Ranking evaluation</vt:lpstr>
      <vt:lpstr>Idea 1: accuracy</vt:lpstr>
      <vt:lpstr>Doesn’t capture “near” correct</vt:lpstr>
      <vt:lpstr>Idea 2: 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1737</cp:revision>
  <cp:lastPrinted>2013-09-17T22:01:58Z</cp:lastPrinted>
  <dcterms:created xsi:type="dcterms:W3CDTF">2013-09-08T20:10:23Z</dcterms:created>
  <dcterms:modified xsi:type="dcterms:W3CDTF">2018-11-09T08:11:13Z</dcterms:modified>
</cp:coreProperties>
</file>