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2"/>
  </p:notesMasterIdLst>
  <p:sldIdLst>
    <p:sldId id="34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9" r:id="rId13"/>
    <p:sldId id="320" r:id="rId14"/>
    <p:sldId id="321" r:id="rId15"/>
    <p:sldId id="322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4" r:id="rId26"/>
    <p:sldId id="335" r:id="rId27"/>
    <p:sldId id="333" r:id="rId28"/>
    <p:sldId id="336" r:id="rId29"/>
    <p:sldId id="338" r:id="rId30"/>
    <p:sldId id="340" r:id="rId31"/>
    <p:sldId id="341" r:id="rId32"/>
    <p:sldId id="342" r:id="rId33"/>
    <p:sldId id="337" r:id="rId34"/>
    <p:sldId id="343" r:id="rId35"/>
    <p:sldId id="344" r:id="rId36"/>
    <p:sldId id="345" r:id="rId37"/>
    <p:sldId id="346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4" r:id="rId55"/>
    <p:sldId id="365" r:id="rId56"/>
    <p:sldId id="366" r:id="rId57"/>
    <p:sldId id="367" r:id="rId58"/>
    <p:sldId id="368" r:id="rId59"/>
    <p:sldId id="369" r:id="rId60"/>
    <p:sldId id="370" r:id="rId61"/>
    <p:sldId id="371" r:id="rId62"/>
    <p:sldId id="372" r:id="rId63"/>
    <p:sldId id="373" r:id="rId64"/>
    <p:sldId id="374" r:id="rId65"/>
    <p:sldId id="375" r:id="rId66"/>
    <p:sldId id="376" r:id="rId67"/>
    <p:sldId id="377" r:id="rId68"/>
    <p:sldId id="378" r:id="rId69"/>
    <p:sldId id="379" r:id="rId70"/>
    <p:sldId id="380" r:id="rId71"/>
    <p:sldId id="381" r:id="rId72"/>
    <p:sldId id="382" r:id="rId73"/>
    <p:sldId id="383" r:id="rId74"/>
    <p:sldId id="384" r:id="rId75"/>
    <p:sldId id="385" r:id="rId76"/>
    <p:sldId id="386" r:id="rId77"/>
    <p:sldId id="387" r:id="rId78"/>
    <p:sldId id="388" r:id="rId79"/>
    <p:sldId id="389" r:id="rId80"/>
    <p:sldId id="390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10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26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3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Error/noise</a:t>
            </a:r>
            <a:r>
              <a:rPr lang="en-US" baseline="0" dirty="0" smtClean="0"/>
              <a:t> in the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Missing discriminating preference, e.g. maybe we also need to know whether the person has a good jacket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61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an</a:t>
            </a:r>
            <a:r>
              <a:rPr lang="en-US" baseline="0" dirty="0" smtClean="0"/>
              <a:t> aside, how did we decide to pick the label for normal-&gt;road-&gt;rainy?  There were no examples in the training data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15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many of the same things we used to “pre-prune”, i.e.</a:t>
            </a:r>
            <a:r>
              <a:rPr lang="en-US" baseline="0" dirty="0" smtClean="0"/>
              <a:t> stop building early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tend to perform roughly</a:t>
            </a:r>
            <a:r>
              <a:rPr lang="en-US" baseline="0" dirty="0" smtClean="0"/>
              <a:t> the same, so we often won’t worry too much about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7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this is also</a:t>
            </a:r>
            <a:r>
              <a:rPr lang="en-US" baseline="0" dirty="0" smtClean="0"/>
              <a:t> why many decision tree learning algorithms always use binary splits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7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9/28/2018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06119C8-9BF8-8B48-8701-D6A2B07AFA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01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81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859554/what-is-entropy-and-information-gain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0"/>
            <a:ext cx="9144000" cy="352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2018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https://github.com/FurkanGozukara/CSE419_2018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Decision Trees</a:t>
            </a:r>
            <a:endParaRPr lang="en-US" sz="5400" spc="-5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599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predicts future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9" y="2681101"/>
            <a:ext cx="1146630" cy="1124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599" y="3377168"/>
            <a:ext cx="887704" cy="89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11" y="4367519"/>
            <a:ext cx="1103502" cy="649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3577" y="4668450"/>
            <a:ext cx="1220008" cy="6963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25" y="2184382"/>
            <a:ext cx="1146630" cy="11241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255" y="2880449"/>
            <a:ext cx="887704" cy="894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67" y="3870800"/>
            <a:ext cx="1103502" cy="6491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11" y="5373761"/>
            <a:ext cx="1103502" cy="6491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67" y="5373761"/>
            <a:ext cx="1220008" cy="6963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165" y="2631711"/>
            <a:ext cx="1146630" cy="11241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795" y="3327778"/>
            <a:ext cx="887704" cy="8944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307" y="4318129"/>
            <a:ext cx="1103502" cy="64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predicts future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43" y="2184496"/>
            <a:ext cx="887704" cy="89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43" y="3538039"/>
            <a:ext cx="1103502" cy="649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987" y="2239660"/>
            <a:ext cx="1220008" cy="6963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51" y="2184496"/>
            <a:ext cx="887704" cy="894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834" y="3221681"/>
            <a:ext cx="1103502" cy="6491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356" y="4222207"/>
            <a:ext cx="1103502" cy="6491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177" y="2944971"/>
            <a:ext cx="1220008" cy="6963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91" y="4470397"/>
            <a:ext cx="887704" cy="8944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130" y="5175708"/>
            <a:ext cx="887704" cy="894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585" y="4187158"/>
            <a:ext cx="887704" cy="894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352" y="2498831"/>
            <a:ext cx="634277" cy="7943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987" y="3789994"/>
            <a:ext cx="634277" cy="7943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621" y="3441806"/>
            <a:ext cx="1220008" cy="6963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2341" y="4076998"/>
            <a:ext cx="634277" cy="7943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4684" y="6272556"/>
            <a:ext cx="645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Not always the case, but we’ll often assume it is!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76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predicts future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43" y="2184496"/>
            <a:ext cx="887704" cy="89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43" y="3538039"/>
            <a:ext cx="1103502" cy="6491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51" y="2184496"/>
            <a:ext cx="887704" cy="894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834" y="3221681"/>
            <a:ext cx="1103502" cy="6491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356" y="4222207"/>
            <a:ext cx="1103502" cy="649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91" y="4470397"/>
            <a:ext cx="887704" cy="8944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130" y="5175708"/>
            <a:ext cx="887704" cy="894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585" y="4187158"/>
            <a:ext cx="887704" cy="8944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598" y="2354327"/>
            <a:ext cx="963030" cy="9759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7223" y="2523479"/>
            <a:ext cx="964264" cy="80683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628" y="3330313"/>
            <a:ext cx="963030" cy="97598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998" y="3985602"/>
            <a:ext cx="963030" cy="9759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623" y="4318368"/>
            <a:ext cx="964264" cy="8068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0496" y="3259982"/>
            <a:ext cx="964264" cy="80683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94684" y="6272556"/>
            <a:ext cx="645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Not always the case, but we’ll often assume it is!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technically…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6409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We are going to use the </a:t>
            </a:r>
            <a:r>
              <a:rPr lang="en-US" i="1" dirty="0" smtClean="0"/>
              <a:t>probabilistic model</a:t>
            </a:r>
            <a:r>
              <a:rPr lang="en-US" dirty="0" smtClean="0"/>
              <a:t> of learning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is some probability distribution over example/label pairs called the </a:t>
            </a:r>
            <a:r>
              <a:rPr lang="en-US" i="1" dirty="0" smtClean="0"/>
              <a:t>data generating distribution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Both</a:t>
            </a:r>
            <a:r>
              <a:rPr lang="en-US" dirty="0" smtClean="0"/>
              <a:t> the training data </a:t>
            </a:r>
            <a:r>
              <a:rPr lang="en-US" b="1" dirty="0" smtClean="0"/>
              <a:t>and</a:t>
            </a:r>
            <a:r>
              <a:rPr lang="en-US" dirty="0" smtClean="0"/>
              <a:t> the test set are generated based on this distribution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99964" y="5578092"/>
            <a:ext cx="50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a probability distribution?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35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Describes how likely (i.e. probable) certain events 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31" y="2635916"/>
            <a:ext cx="4888749" cy="36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96" y="2815094"/>
            <a:ext cx="1146630" cy="1124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426" y="3511161"/>
            <a:ext cx="887704" cy="89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38" y="4501512"/>
            <a:ext cx="1103502" cy="649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404" y="4802443"/>
            <a:ext cx="1220008" cy="6963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0822" y="1754511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452" y="2318375"/>
            <a:ext cx="1146630" cy="11241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082" y="3014442"/>
            <a:ext cx="887704" cy="894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594" y="4004793"/>
            <a:ext cx="1103502" cy="6491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38" y="5507754"/>
            <a:ext cx="1103502" cy="6491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594" y="5507754"/>
            <a:ext cx="1220008" cy="69637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27657" y="3328630"/>
            <a:ext cx="18873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round apples</a:t>
            </a:r>
          </a:p>
          <a:p>
            <a:endParaRPr lang="en-US" dirty="0"/>
          </a:p>
          <a:p>
            <a:r>
              <a:rPr lang="en-US" dirty="0" smtClean="0"/>
              <a:t>curved bananas</a:t>
            </a:r>
          </a:p>
          <a:p>
            <a:endParaRPr lang="en-US" dirty="0"/>
          </a:p>
          <a:p>
            <a:r>
              <a:rPr lang="en-US" dirty="0" smtClean="0"/>
              <a:t>apples with leaves</a:t>
            </a:r>
          </a:p>
          <a:p>
            <a:endParaRPr lang="en-US" dirty="0"/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02497" y="2815094"/>
            <a:ext cx="1861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High probability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79256" y="2815094"/>
            <a:ext cx="1786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Low probability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31693" y="3299432"/>
            <a:ext cx="169375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93854" y="3305840"/>
            <a:ext cx="169375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00433" y="3328630"/>
            <a:ext cx="14886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curved apples</a:t>
            </a:r>
          </a:p>
          <a:p>
            <a:endParaRPr lang="en-US" dirty="0"/>
          </a:p>
          <a:p>
            <a:r>
              <a:rPr lang="en-US" dirty="0" smtClean="0"/>
              <a:t>red bananas</a:t>
            </a:r>
          </a:p>
          <a:p>
            <a:endParaRPr lang="en-US" dirty="0"/>
          </a:p>
          <a:p>
            <a:r>
              <a:rPr lang="en-US" dirty="0" smtClean="0"/>
              <a:t>yellow apples</a:t>
            </a:r>
          </a:p>
          <a:p>
            <a:endParaRPr lang="en-US" dirty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6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generating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generating distribution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411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487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31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995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270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33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093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42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46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84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672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73" y="3526306"/>
            <a:ext cx="375843" cy="3786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856" y="2657004"/>
            <a:ext cx="418573" cy="24621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715" y="2409941"/>
            <a:ext cx="431361" cy="24621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478" y="2524533"/>
            <a:ext cx="375843" cy="3786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538" y="2845436"/>
            <a:ext cx="418573" cy="2462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21" y="2104160"/>
            <a:ext cx="428780" cy="4203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117" y="3224126"/>
            <a:ext cx="431361" cy="24621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518" y="3091655"/>
            <a:ext cx="375843" cy="37869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5792538" y="3658777"/>
            <a:ext cx="597363" cy="110038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74158" y="3904997"/>
            <a:ext cx="476758" cy="8541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7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generating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generating distribution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411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487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31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995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270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33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093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42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46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84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672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73" y="3526306"/>
            <a:ext cx="375843" cy="37869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5792538" y="3658777"/>
            <a:ext cx="597363" cy="110038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74158" y="3904997"/>
            <a:ext cx="476758" cy="8541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103" y="2121368"/>
            <a:ext cx="299798" cy="37544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424" y="2121368"/>
            <a:ext cx="431361" cy="24621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5256" y="2493737"/>
            <a:ext cx="299798" cy="37544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103" y="2712965"/>
            <a:ext cx="299798" cy="37544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4850" y="3033868"/>
            <a:ext cx="299798" cy="37544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4648" y="2082552"/>
            <a:ext cx="299798" cy="37544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225" y="2995139"/>
            <a:ext cx="431361" cy="24621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792538" y="3904996"/>
            <a:ext cx="597363" cy="722067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663218" y="4064000"/>
            <a:ext cx="753007" cy="427789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3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generating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generating distribution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411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487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31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995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270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33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093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42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46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84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672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73" y="3526306"/>
            <a:ext cx="375843" cy="37869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5792538" y="3658777"/>
            <a:ext cx="597363" cy="110038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74158" y="3904997"/>
            <a:ext cx="476758" cy="8541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792538" y="3904996"/>
            <a:ext cx="597363" cy="722067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663218" y="4064000"/>
            <a:ext cx="753007" cy="427789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090" y="2083626"/>
            <a:ext cx="428780" cy="42037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901" y="2613495"/>
            <a:ext cx="428780" cy="42037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857" y="2645119"/>
            <a:ext cx="431361" cy="2462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573" y="2106132"/>
            <a:ext cx="375843" cy="37869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973" y="2844523"/>
            <a:ext cx="375843" cy="37869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648" y="2970576"/>
            <a:ext cx="375843" cy="37869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635" y="2292592"/>
            <a:ext cx="428780" cy="42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16000"/>
            <a:ext cx="9144000" cy="648369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758" y="-130425"/>
            <a:ext cx="6447505" cy="1146425"/>
          </a:xfrm>
        </p:spPr>
        <p:txBody>
          <a:bodyPr/>
          <a:lstStyle/>
          <a:p>
            <a:r>
              <a:rPr lang="en-US" dirty="0" smtClean="0"/>
              <a:t>A sample data set</a:t>
            </a:r>
            <a:endParaRPr lang="en-US" dirty="0"/>
          </a:p>
        </p:txBody>
      </p:sp>
      <p:graphicFrame>
        <p:nvGraphicFramePr>
          <p:cNvPr id="24579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70763"/>
              </p:ext>
            </p:extLst>
          </p:nvPr>
        </p:nvGraphicFramePr>
        <p:xfrm>
          <a:off x="1248609" y="1016000"/>
          <a:ext cx="6424612" cy="3991610"/>
        </p:xfrm>
        <a:graphic>
          <a:graphicData uri="http://schemas.openxmlformats.org/drawingml/2006/table">
            <a:tbl>
              <a:tblPr/>
              <a:tblGrid>
                <a:gridCol w="1173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5450">
                <a:tc gridSpan="4"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Features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Hour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Weather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Accident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Stall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Commute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Cloudy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Short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Rainy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Short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Cloudy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Short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 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Cloudy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Rainy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Short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 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Cloudy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 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Rainy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Short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1684" y="5256282"/>
            <a:ext cx="2954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8 AM, Rainy, Yes, No?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10 AM, Rainy, No, No?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43681" y="5256282"/>
            <a:ext cx="4892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you describe a “model” that could be used to make decisions in general?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4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79" y="2681102"/>
            <a:ext cx="1146630" cy="1124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66" y="3939242"/>
            <a:ext cx="887704" cy="8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35" y="4929593"/>
            <a:ext cx="1103502" cy="649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29" y="5753744"/>
            <a:ext cx="1220008" cy="696376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>
          <a:xfrm rot="16200000">
            <a:off x="1296203" y="2003768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9743" y="1722197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9555" y="3435917"/>
            <a:ext cx="33472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an example?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How is it represented?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08643" y="47618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51789" y="1866231"/>
            <a:ext cx="1365518" cy="40640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Leave 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6989" y="3237831"/>
            <a:ext cx="1515269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Stall?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28189" y="3237831"/>
            <a:ext cx="1371600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Accident?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3989" y="2475831"/>
            <a:ext cx="109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10 AM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99652" y="25520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9 AM</a:t>
            </a:r>
          </a:p>
        </p:txBody>
      </p:sp>
      <p:cxnSp>
        <p:nvCxnSpPr>
          <p:cNvPr id="9" name="AutoShape 8"/>
          <p:cNvCxnSpPr>
            <a:cxnSpLocks noChangeShapeType="1"/>
            <a:stCxn id="4" idx="2"/>
            <a:endCxn id="5" idx="0"/>
          </p:cNvCxnSpPr>
          <p:nvPr/>
        </p:nvCxnSpPr>
        <p:spPr bwMode="auto">
          <a:xfrm flipH="1">
            <a:off x="1134624" y="2272632"/>
            <a:ext cx="1499924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2634548" y="2272632"/>
            <a:ext cx="1679441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67813" y="2780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8 AM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57968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408989" y="3923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Long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170989" y="4761831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imes New Roman" charset="0"/>
              </a:rPr>
              <a:t>Short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73520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cxnSp>
        <p:nvCxnSpPr>
          <p:cNvPr id="17" name="AutoShape 17"/>
          <p:cNvCxnSpPr>
            <a:cxnSpLocks noChangeShapeType="1"/>
            <a:stCxn id="5" idx="2"/>
            <a:endCxn id="12" idx="0"/>
          </p:cNvCxnSpPr>
          <p:nvPr/>
        </p:nvCxnSpPr>
        <p:spPr bwMode="auto">
          <a:xfrm>
            <a:off x="1134624" y="3636211"/>
            <a:ext cx="597213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8852" y="39998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No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494589" y="3999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Yes</a:t>
            </a:r>
          </a:p>
        </p:txBody>
      </p:sp>
      <p:cxnSp>
        <p:nvCxnSpPr>
          <p:cNvPr id="20" name="AutoShape 20"/>
          <p:cNvCxnSpPr>
            <a:cxnSpLocks noChangeShapeType="1"/>
            <a:stCxn id="4" idx="2"/>
            <a:endCxn id="13" idx="0"/>
          </p:cNvCxnSpPr>
          <p:nvPr/>
        </p:nvCxnSpPr>
        <p:spPr bwMode="auto">
          <a:xfrm>
            <a:off x="2634548" y="2272632"/>
            <a:ext cx="248310" cy="16509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21"/>
          <p:cNvCxnSpPr>
            <a:cxnSpLocks noChangeShapeType="1"/>
            <a:stCxn id="6" idx="2"/>
            <a:endCxn id="15" idx="0"/>
          </p:cNvCxnSpPr>
          <p:nvPr/>
        </p:nvCxnSpPr>
        <p:spPr bwMode="auto">
          <a:xfrm flipH="1">
            <a:off x="3878221" y="3636211"/>
            <a:ext cx="435768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22"/>
          <p:cNvCxnSpPr>
            <a:cxnSpLocks noChangeShapeType="1"/>
            <a:stCxn id="6" idx="2"/>
            <a:endCxn id="16" idx="0"/>
          </p:cNvCxnSpPr>
          <p:nvPr/>
        </p:nvCxnSpPr>
        <p:spPr bwMode="auto">
          <a:xfrm>
            <a:off x="4313989" y="3636211"/>
            <a:ext cx="533400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317307" y="37712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No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373520" y="37712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Yes</a:t>
            </a:r>
          </a:p>
        </p:txBody>
      </p:sp>
      <p:cxnSp>
        <p:nvCxnSpPr>
          <p:cNvPr id="26" name="AutoShape 27"/>
          <p:cNvCxnSpPr>
            <a:cxnSpLocks noChangeShapeType="1"/>
            <a:stCxn id="5" idx="2"/>
          </p:cNvCxnSpPr>
          <p:nvPr/>
        </p:nvCxnSpPr>
        <p:spPr bwMode="auto">
          <a:xfrm flipH="1">
            <a:off x="580190" y="3636211"/>
            <a:ext cx="554434" cy="1125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>
          <a:xfrm flipH="1">
            <a:off x="5400843" y="1866231"/>
            <a:ext cx="26737" cy="45773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47894" y="2215471"/>
            <a:ext cx="3395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Tree with internal nodes labeled by features</a:t>
            </a:r>
          </a:p>
          <a:p>
            <a:endParaRPr lang="en-US" sz="2400" dirty="0" smtClean="0"/>
          </a:p>
          <a:p>
            <a:r>
              <a:rPr lang="en-US" sz="2400" dirty="0" smtClean="0"/>
              <a:t>Branches are labeled by tests on that feature</a:t>
            </a:r>
          </a:p>
          <a:p>
            <a:endParaRPr lang="en-US" sz="2400" dirty="0"/>
          </a:p>
          <a:p>
            <a:r>
              <a:rPr lang="en-US" sz="2400" dirty="0" smtClean="0"/>
              <a:t>Leaves labeled with classes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87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08643" y="47618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51789" y="1866231"/>
            <a:ext cx="1365518" cy="40640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Leave 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6989" y="3237831"/>
            <a:ext cx="1515269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Stall?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28189" y="3237831"/>
            <a:ext cx="1371600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Accident?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3989" y="2475831"/>
            <a:ext cx="109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10 AM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99652" y="25520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9 AM</a:t>
            </a:r>
          </a:p>
        </p:txBody>
      </p:sp>
      <p:cxnSp>
        <p:nvCxnSpPr>
          <p:cNvPr id="9" name="AutoShape 8"/>
          <p:cNvCxnSpPr>
            <a:cxnSpLocks noChangeShapeType="1"/>
            <a:stCxn id="4" idx="2"/>
            <a:endCxn id="5" idx="0"/>
          </p:cNvCxnSpPr>
          <p:nvPr/>
        </p:nvCxnSpPr>
        <p:spPr bwMode="auto">
          <a:xfrm flipH="1">
            <a:off x="1134624" y="2272632"/>
            <a:ext cx="1499924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2634548" y="2272632"/>
            <a:ext cx="1679441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67813" y="2780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8 AM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57968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408989" y="3923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Long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170989" y="4761831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imes New Roman" charset="0"/>
              </a:rPr>
              <a:t>Short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73520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cxnSp>
        <p:nvCxnSpPr>
          <p:cNvPr id="17" name="AutoShape 17"/>
          <p:cNvCxnSpPr>
            <a:cxnSpLocks noChangeShapeType="1"/>
            <a:stCxn id="5" idx="2"/>
            <a:endCxn id="12" idx="0"/>
          </p:cNvCxnSpPr>
          <p:nvPr/>
        </p:nvCxnSpPr>
        <p:spPr bwMode="auto">
          <a:xfrm>
            <a:off x="1134624" y="3636211"/>
            <a:ext cx="597213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8852" y="39998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No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494589" y="3999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Yes</a:t>
            </a:r>
          </a:p>
        </p:txBody>
      </p:sp>
      <p:cxnSp>
        <p:nvCxnSpPr>
          <p:cNvPr id="20" name="AutoShape 20"/>
          <p:cNvCxnSpPr>
            <a:cxnSpLocks noChangeShapeType="1"/>
            <a:stCxn id="4" idx="2"/>
            <a:endCxn id="13" idx="0"/>
          </p:cNvCxnSpPr>
          <p:nvPr/>
        </p:nvCxnSpPr>
        <p:spPr bwMode="auto">
          <a:xfrm>
            <a:off x="2634548" y="2272632"/>
            <a:ext cx="248310" cy="16509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21"/>
          <p:cNvCxnSpPr>
            <a:cxnSpLocks noChangeShapeType="1"/>
            <a:stCxn id="6" idx="2"/>
            <a:endCxn id="15" idx="0"/>
          </p:cNvCxnSpPr>
          <p:nvPr/>
        </p:nvCxnSpPr>
        <p:spPr bwMode="auto">
          <a:xfrm flipH="1">
            <a:off x="3878221" y="3636211"/>
            <a:ext cx="435768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22"/>
          <p:cNvCxnSpPr>
            <a:cxnSpLocks noChangeShapeType="1"/>
            <a:stCxn id="6" idx="2"/>
            <a:endCxn id="16" idx="0"/>
          </p:cNvCxnSpPr>
          <p:nvPr/>
        </p:nvCxnSpPr>
        <p:spPr bwMode="auto">
          <a:xfrm>
            <a:off x="4313989" y="3636211"/>
            <a:ext cx="533400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317307" y="37712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No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373520" y="37712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Yes</a:t>
            </a:r>
          </a:p>
        </p:txBody>
      </p:sp>
      <p:cxnSp>
        <p:nvCxnSpPr>
          <p:cNvPr id="26" name="AutoShape 27"/>
          <p:cNvCxnSpPr>
            <a:cxnSpLocks noChangeShapeType="1"/>
            <a:stCxn id="5" idx="2"/>
          </p:cNvCxnSpPr>
          <p:nvPr/>
        </p:nvCxnSpPr>
        <p:spPr bwMode="auto">
          <a:xfrm flipH="1">
            <a:off x="580190" y="3636211"/>
            <a:ext cx="554434" cy="1125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>
          <a:xfrm flipH="1">
            <a:off x="5400843" y="1866231"/>
            <a:ext cx="26737" cy="45773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47894" y="2215471"/>
            <a:ext cx="3395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Tree with internal nodes labeled by features</a:t>
            </a:r>
          </a:p>
          <a:p>
            <a:endParaRPr lang="en-US" sz="2400" dirty="0" smtClean="0"/>
          </a:p>
          <a:p>
            <a:r>
              <a:rPr lang="en-US" sz="2400" dirty="0" smtClean="0"/>
              <a:t>Branches are labeled by tests on that feature</a:t>
            </a:r>
          </a:p>
          <a:p>
            <a:endParaRPr lang="en-US" sz="2400" dirty="0"/>
          </a:p>
          <a:p>
            <a:r>
              <a:rPr lang="en-US" sz="2400" dirty="0" smtClean="0"/>
              <a:t>Leaves labeled with classes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77427" y="5635477"/>
            <a:ext cx="2299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Leave = 8 AM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Weather = Rainy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3274" y="5635477"/>
            <a:ext cx="19934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Accident = Yes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Stall = No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7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08643" y="47618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51789" y="1866231"/>
            <a:ext cx="1365518" cy="40640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Leave 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6989" y="3237831"/>
            <a:ext cx="1515269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Stall?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28189" y="3237831"/>
            <a:ext cx="1371600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Accident?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3989" y="2475831"/>
            <a:ext cx="109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10 AM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99652" y="25520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9 AM</a:t>
            </a:r>
          </a:p>
        </p:txBody>
      </p:sp>
      <p:cxnSp>
        <p:nvCxnSpPr>
          <p:cNvPr id="9" name="AutoShape 8"/>
          <p:cNvCxnSpPr>
            <a:cxnSpLocks noChangeShapeType="1"/>
            <a:stCxn id="4" idx="2"/>
            <a:endCxn id="5" idx="0"/>
          </p:cNvCxnSpPr>
          <p:nvPr/>
        </p:nvCxnSpPr>
        <p:spPr bwMode="auto">
          <a:xfrm flipH="1">
            <a:off x="1134624" y="2272632"/>
            <a:ext cx="1499924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2634548" y="2272632"/>
            <a:ext cx="1679441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67813" y="2780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8 AM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57968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408989" y="3923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Long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170989" y="4761831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imes New Roman" charset="0"/>
              </a:rPr>
              <a:t>Short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73520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cxnSp>
        <p:nvCxnSpPr>
          <p:cNvPr id="17" name="AutoShape 17"/>
          <p:cNvCxnSpPr>
            <a:cxnSpLocks noChangeShapeType="1"/>
            <a:stCxn id="5" idx="2"/>
            <a:endCxn id="12" idx="0"/>
          </p:cNvCxnSpPr>
          <p:nvPr/>
        </p:nvCxnSpPr>
        <p:spPr bwMode="auto">
          <a:xfrm>
            <a:off x="1134624" y="3636211"/>
            <a:ext cx="597213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8852" y="39998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No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494589" y="3999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Yes</a:t>
            </a:r>
          </a:p>
        </p:txBody>
      </p:sp>
      <p:cxnSp>
        <p:nvCxnSpPr>
          <p:cNvPr id="20" name="AutoShape 20"/>
          <p:cNvCxnSpPr>
            <a:cxnSpLocks noChangeShapeType="1"/>
            <a:stCxn id="4" idx="2"/>
            <a:endCxn id="13" idx="0"/>
          </p:cNvCxnSpPr>
          <p:nvPr/>
        </p:nvCxnSpPr>
        <p:spPr bwMode="auto">
          <a:xfrm>
            <a:off x="2634548" y="2272632"/>
            <a:ext cx="248310" cy="1650999"/>
          </a:xfrm>
          <a:prstGeom prst="straightConnector1">
            <a:avLst/>
          </a:prstGeom>
          <a:noFill/>
          <a:ln w="38100" cmpd="sng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21"/>
          <p:cNvCxnSpPr>
            <a:cxnSpLocks noChangeShapeType="1"/>
            <a:stCxn id="6" idx="2"/>
            <a:endCxn id="15" idx="0"/>
          </p:cNvCxnSpPr>
          <p:nvPr/>
        </p:nvCxnSpPr>
        <p:spPr bwMode="auto">
          <a:xfrm flipH="1">
            <a:off x="3878221" y="3636211"/>
            <a:ext cx="435768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22"/>
          <p:cNvCxnSpPr>
            <a:cxnSpLocks noChangeShapeType="1"/>
            <a:stCxn id="6" idx="2"/>
            <a:endCxn id="16" idx="0"/>
          </p:cNvCxnSpPr>
          <p:nvPr/>
        </p:nvCxnSpPr>
        <p:spPr bwMode="auto">
          <a:xfrm>
            <a:off x="4313989" y="3636211"/>
            <a:ext cx="533400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317307" y="37712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No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373520" y="37712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Yes</a:t>
            </a:r>
          </a:p>
        </p:txBody>
      </p:sp>
      <p:cxnSp>
        <p:nvCxnSpPr>
          <p:cNvPr id="26" name="AutoShape 27"/>
          <p:cNvCxnSpPr>
            <a:cxnSpLocks noChangeShapeType="1"/>
            <a:stCxn id="5" idx="2"/>
          </p:cNvCxnSpPr>
          <p:nvPr/>
        </p:nvCxnSpPr>
        <p:spPr bwMode="auto">
          <a:xfrm flipH="1">
            <a:off x="580190" y="3636211"/>
            <a:ext cx="554434" cy="1125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>
          <a:xfrm flipH="1">
            <a:off x="5400843" y="1866231"/>
            <a:ext cx="26737" cy="45773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47894" y="2215471"/>
            <a:ext cx="3395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Tree with internal nodes labeled by features</a:t>
            </a:r>
          </a:p>
          <a:p>
            <a:endParaRPr lang="en-US" sz="2400" dirty="0" smtClean="0"/>
          </a:p>
          <a:p>
            <a:r>
              <a:rPr lang="en-US" sz="2400" dirty="0" smtClean="0"/>
              <a:t>Branches are labeled by tests on that feature</a:t>
            </a:r>
          </a:p>
          <a:p>
            <a:endParaRPr lang="en-US" sz="2400" dirty="0"/>
          </a:p>
          <a:p>
            <a:r>
              <a:rPr lang="en-US" sz="2400" dirty="0" smtClean="0"/>
              <a:t>Leaves labeled with classes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77427" y="5635477"/>
            <a:ext cx="2299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Leave = 8 AM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Weather = Rainy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3274" y="5635477"/>
            <a:ext cx="19934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Accident = Yes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Stall = No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408989" y="3923631"/>
            <a:ext cx="1006562" cy="5334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1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08643" y="47618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51789" y="1866231"/>
            <a:ext cx="1365518" cy="40640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Leave 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6989" y="3237831"/>
            <a:ext cx="1515269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Stall?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28189" y="3237831"/>
            <a:ext cx="1371600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Accident?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3989" y="2475831"/>
            <a:ext cx="109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10 AM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99652" y="25520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9 AM</a:t>
            </a:r>
          </a:p>
        </p:txBody>
      </p:sp>
      <p:cxnSp>
        <p:nvCxnSpPr>
          <p:cNvPr id="9" name="AutoShape 8"/>
          <p:cNvCxnSpPr>
            <a:cxnSpLocks noChangeShapeType="1"/>
            <a:stCxn id="4" idx="2"/>
            <a:endCxn id="5" idx="0"/>
          </p:cNvCxnSpPr>
          <p:nvPr/>
        </p:nvCxnSpPr>
        <p:spPr bwMode="auto">
          <a:xfrm flipH="1">
            <a:off x="1134624" y="2272632"/>
            <a:ext cx="1499924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2634548" y="2272632"/>
            <a:ext cx="1679441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67813" y="2780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8 AM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57968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408989" y="3923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Long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170989" y="4761831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imes New Roman" charset="0"/>
              </a:rPr>
              <a:t>Short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73520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cxnSp>
        <p:nvCxnSpPr>
          <p:cNvPr id="17" name="AutoShape 17"/>
          <p:cNvCxnSpPr>
            <a:cxnSpLocks noChangeShapeType="1"/>
            <a:stCxn id="5" idx="2"/>
            <a:endCxn id="12" idx="0"/>
          </p:cNvCxnSpPr>
          <p:nvPr/>
        </p:nvCxnSpPr>
        <p:spPr bwMode="auto">
          <a:xfrm>
            <a:off x="1134624" y="3636211"/>
            <a:ext cx="597213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8852" y="39998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No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494589" y="3999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Yes</a:t>
            </a:r>
          </a:p>
        </p:txBody>
      </p:sp>
      <p:cxnSp>
        <p:nvCxnSpPr>
          <p:cNvPr id="20" name="AutoShape 20"/>
          <p:cNvCxnSpPr>
            <a:cxnSpLocks noChangeShapeType="1"/>
            <a:stCxn id="4" idx="2"/>
            <a:endCxn id="13" idx="0"/>
          </p:cNvCxnSpPr>
          <p:nvPr/>
        </p:nvCxnSpPr>
        <p:spPr bwMode="auto">
          <a:xfrm>
            <a:off x="2634548" y="2272632"/>
            <a:ext cx="248310" cy="16509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21"/>
          <p:cNvCxnSpPr>
            <a:cxnSpLocks noChangeShapeType="1"/>
            <a:stCxn id="6" idx="2"/>
            <a:endCxn id="15" idx="0"/>
          </p:cNvCxnSpPr>
          <p:nvPr/>
        </p:nvCxnSpPr>
        <p:spPr bwMode="auto">
          <a:xfrm flipH="1">
            <a:off x="3878221" y="3636211"/>
            <a:ext cx="435768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22"/>
          <p:cNvCxnSpPr>
            <a:cxnSpLocks noChangeShapeType="1"/>
            <a:stCxn id="6" idx="2"/>
            <a:endCxn id="16" idx="0"/>
          </p:cNvCxnSpPr>
          <p:nvPr/>
        </p:nvCxnSpPr>
        <p:spPr bwMode="auto">
          <a:xfrm>
            <a:off x="4313989" y="3636211"/>
            <a:ext cx="533400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317307" y="37712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No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373520" y="37712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Yes</a:t>
            </a:r>
          </a:p>
        </p:txBody>
      </p:sp>
      <p:cxnSp>
        <p:nvCxnSpPr>
          <p:cNvPr id="26" name="AutoShape 27"/>
          <p:cNvCxnSpPr>
            <a:cxnSpLocks noChangeShapeType="1"/>
            <a:stCxn id="5" idx="2"/>
          </p:cNvCxnSpPr>
          <p:nvPr/>
        </p:nvCxnSpPr>
        <p:spPr bwMode="auto">
          <a:xfrm flipH="1">
            <a:off x="580190" y="3636211"/>
            <a:ext cx="554434" cy="1125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>
          <a:xfrm flipH="1">
            <a:off x="5400843" y="1866231"/>
            <a:ext cx="26737" cy="45773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47894" y="2215471"/>
            <a:ext cx="3395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Tree with internal nodes labeled by features</a:t>
            </a:r>
          </a:p>
          <a:p>
            <a:endParaRPr lang="en-US" sz="2400" dirty="0" smtClean="0"/>
          </a:p>
          <a:p>
            <a:r>
              <a:rPr lang="en-US" sz="2400" dirty="0" smtClean="0"/>
              <a:t>Branches are labeled by tests on that feature</a:t>
            </a:r>
          </a:p>
          <a:p>
            <a:endParaRPr lang="en-US" sz="2400" dirty="0"/>
          </a:p>
          <a:p>
            <a:r>
              <a:rPr lang="en-US" sz="2400" dirty="0" smtClean="0"/>
              <a:t>Leaves labeled with classes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77427" y="5635477"/>
            <a:ext cx="2299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Leave = 10 AM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Weather = Rainy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3274" y="5635477"/>
            <a:ext cx="19510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Accident = No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Stall = No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74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08643" y="47618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51789" y="1866231"/>
            <a:ext cx="1365518" cy="40640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Leave 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6989" y="3237831"/>
            <a:ext cx="1515269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Stall?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28189" y="3237831"/>
            <a:ext cx="1371600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Accident?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3989" y="2475831"/>
            <a:ext cx="109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10 AM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99652" y="25520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9 AM</a:t>
            </a:r>
          </a:p>
        </p:txBody>
      </p:sp>
      <p:cxnSp>
        <p:nvCxnSpPr>
          <p:cNvPr id="9" name="AutoShape 8"/>
          <p:cNvCxnSpPr>
            <a:cxnSpLocks noChangeShapeType="1"/>
            <a:stCxn id="4" idx="2"/>
            <a:endCxn id="5" idx="0"/>
          </p:cNvCxnSpPr>
          <p:nvPr/>
        </p:nvCxnSpPr>
        <p:spPr bwMode="auto">
          <a:xfrm flipH="1">
            <a:off x="1134624" y="2272632"/>
            <a:ext cx="1499924" cy="965199"/>
          </a:xfrm>
          <a:prstGeom prst="straightConnector1">
            <a:avLst/>
          </a:prstGeom>
          <a:noFill/>
          <a:ln w="28575" cmpd="sng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2634548" y="2272632"/>
            <a:ext cx="1679441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67813" y="2780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8 AM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57968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408989" y="3923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Long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170989" y="4761831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imes New Roman" charset="0"/>
              </a:rPr>
              <a:t>Short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73520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cxnSp>
        <p:nvCxnSpPr>
          <p:cNvPr id="17" name="AutoShape 17"/>
          <p:cNvCxnSpPr>
            <a:cxnSpLocks noChangeShapeType="1"/>
            <a:stCxn id="5" idx="2"/>
            <a:endCxn id="12" idx="0"/>
          </p:cNvCxnSpPr>
          <p:nvPr/>
        </p:nvCxnSpPr>
        <p:spPr bwMode="auto">
          <a:xfrm>
            <a:off x="1134624" y="3636211"/>
            <a:ext cx="597213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8852" y="39998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No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494589" y="3999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Yes</a:t>
            </a:r>
          </a:p>
        </p:txBody>
      </p:sp>
      <p:cxnSp>
        <p:nvCxnSpPr>
          <p:cNvPr id="20" name="AutoShape 20"/>
          <p:cNvCxnSpPr>
            <a:cxnSpLocks noChangeShapeType="1"/>
            <a:stCxn id="4" idx="2"/>
            <a:endCxn id="13" idx="0"/>
          </p:cNvCxnSpPr>
          <p:nvPr/>
        </p:nvCxnSpPr>
        <p:spPr bwMode="auto">
          <a:xfrm>
            <a:off x="2634548" y="2272632"/>
            <a:ext cx="248310" cy="16509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21"/>
          <p:cNvCxnSpPr>
            <a:cxnSpLocks noChangeShapeType="1"/>
            <a:stCxn id="6" idx="2"/>
            <a:endCxn id="15" idx="0"/>
          </p:cNvCxnSpPr>
          <p:nvPr/>
        </p:nvCxnSpPr>
        <p:spPr bwMode="auto">
          <a:xfrm flipH="1">
            <a:off x="3878221" y="3636211"/>
            <a:ext cx="435768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22"/>
          <p:cNvCxnSpPr>
            <a:cxnSpLocks noChangeShapeType="1"/>
            <a:stCxn id="6" idx="2"/>
            <a:endCxn id="16" idx="0"/>
          </p:cNvCxnSpPr>
          <p:nvPr/>
        </p:nvCxnSpPr>
        <p:spPr bwMode="auto">
          <a:xfrm>
            <a:off x="4313989" y="3636211"/>
            <a:ext cx="533400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317307" y="37712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No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373520" y="37712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Yes</a:t>
            </a:r>
          </a:p>
        </p:txBody>
      </p:sp>
      <p:cxnSp>
        <p:nvCxnSpPr>
          <p:cNvPr id="26" name="AutoShape 27"/>
          <p:cNvCxnSpPr>
            <a:cxnSpLocks noChangeShapeType="1"/>
            <a:stCxn id="5" idx="2"/>
          </p:cNvCxnSpPr>
          <p:nvPr/>
        </p:nvCxnSpPr>
        <p:spPr bwMode="auto">
          <a:xfrm flipH="1">
            <a:off x="580190" y="3636211"/>
            <a:ext cx="554434" cy="1125620"/>
          </a:xfrm>
          <a:prstGeom prst="straightConnector1">
            <a:avLst/>
          </a:prstGeom>
          <a:noFill/>
          <a:ln w="28575" cmpd="sng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>
          <a:xfrm flipH="1">
            <a:off x="5400843" y="1866231"/>
            <a:ext cx="26737" cy="45773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47894" y="2215471"/>
            <a:ext cx="3395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Tree with internal nodes labeled by features</a:t>
            </a:r>
          </a:p>
          <a:p>
            <a:endParaRPr lang="en-US" sz="2400" dirty="0" smtClean="0"/>
          </a:p>
          <a:p>
            <a:r>
              <a:rPr lang="en-US" sz="2400" dirty="0" smtClean="0"/>
              <a:t>Branches are labeled by tests on that feature</a:t>
            </a:r>
          </a:p>
          <a:p>
            <a:endParaRPr lang="en-US" sz="2400" dirty="0"/>
          </a:p>
          <a:p>
            <a:r>
              <a:rPr lang="en-US" sz="2400" dirty="0" smtClean="0"/>
              <a:t>Leaves labeled with classes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77427" y="5635477"/>
            <a:ext cx="2299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Leave = 10 AM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Weather = Rainy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3274" y="5635477"/>
            <a:ext cx="19510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Accident = No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Stall = No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08643" y="4761831"/>
            <a:ext cx="1006562" cy="5334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47" y="141710"/>
            <a:ext cx="920549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ride or not to ride, that is the question…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73159" y="6058385"/>
            <a:ext cx="3077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Build a decision tree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72435"/>
              </p:ext>
            </p:extLst>
          </p:nvPr>
        </p:nvGraphicFramePr>
        <p:xfrm>
          <a:off x="1751264" y="1667123"/>
          <a:ext cx="55077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Terrain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Unicycle-type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Weather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Go-For-Ride?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Sunny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Mountain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Snowy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Mountain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529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 case: If all data belong to the same class, create a leaf node with that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Otherwise:</a:t>
            </a:r>
          </a:p>
          <a:p>
            <a:pPr>
              <a:buFontTx/>
              <a:buChar char="-"/>
            </a:pPr>
            <a:r>
              <a:rPr lang="en-US" dirty="0" smtClean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 smtClean="0"/>
              <a:t>pick the feature with the highest score, partition the data based on that data value and call recursively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897850" y="5571650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334337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90519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50952" y="34242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6383590" y="37936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7116077" y="37936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2410" y="37936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53713" y="37613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75584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64208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34294" y="5105337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6466929" y="5474669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</p:cNvCxnSpPr>
          <p:nvPr/>
        </p:nvCxnSpPr>
        <p:spPr>
          <a:xfrm>
            <a:off x="7238574" y="5474669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70944" y="5474669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37055" y="5442403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070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091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2" idx="2"/>
            <a:endCxn id="32" idx="0"/>
          </p:cNvCxnSpPr>
          <p:nvPr/>
        </p:nvCxnSpPr>
        <p:spPr>
          <a:xfrm flipH="1">
            <a:off x="7203550" y="5474669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18450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1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the 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72300" cy="1555384"/>
            <a:chOff x="5807063" y="5105337"/>
            <a:chExt cx="2772300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2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1850391" y="3747519"/>
            <a:ext cx="57485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calculate the “</a:t>
            </a:r>
            <a:r>
              <a:rPr lang="en-US" sz="2800" dirty="0">
                <a:solidFill>
                  <a:srgbClr val="FF0000"/>
                </a:solidFill>
              </a:rPr>
              <a:t>score</a:t>
            </a:r>
            <a:r>
              <a:rPr lang="en-US" sz="2800" dirty="0"/>
              <a:t>” for each feature if we used it to split the data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4440" y="4906209"/>
            <a:ext cx="83599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What score should we use?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If we just stopped here, which tree would be best?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How could we make these into decision trees?</a:t>
            </a:r>
          </a:p>
        </p:txBody>
      </p:sp>
    </p:spTree>
    <p:extLst>
      <p:ext uri="{BB962C8B-B14F-4D97-AF65-F5344CB8AC3E}">
        <p14:creationId xmlns:p14="http://schemas.microsoft.com/office/powerpoint/2010/main" val="37005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72300" cy="1555384"/>
            <a:chOff x="5807063" y="5105337"/>
            <a:chExt cx="2772300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2</a:t>
              </a:r>
              <a:endParaRPr 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446310" y="4236241"/>
            <a:ext cx="6643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could we make these into </a:t>
            </a:r>
            <a:r>
              <a:rPr lang="en-US" sz="2800" dirty="0" smtClean="0">
                <a:solidFill>
                  <a:srgbClr val="FF0000"/>
                </a:solidFill>
              </a:rPr>
              <a:t>decision trees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7470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79" y="2681102"/>
            <a:ext cx="1146630" cy="1124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66" y="3939242"/>
            <a:ext cx="887704" cy="8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35" y="4929593"/>
            <a:ext cx="1103502" cy="649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29" y="5753744"/>
            <a:ext cx="1220008" cy="696376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>
          <a:xfrm rot="16200000">
            <a:off x="1296203" y="2003768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9743" y="1722197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97958" y="2976698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</a:t>
            </a:r>
            <a:r>
              <a:rPr lang="en-US" sz="2400" baseline="-25000" dirty="0" smtClean="0">
                <a:solidFill>
                  <a:srgbClr val="FF6600"/>
                </a:solidFill>
              </a:rPr>
              <a:t>1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2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3</a:t>
            </a:r>
            <a:r>
              <a:rPr lang="en-US" sz="2400" dirty="0" smtClean="0">
                <a:solidFill>
                  <a:srgbClr val="FF6600"/>
                </a:solidFill>
              </a:rPr>
              <a:t>, …,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n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1211" y="1789604"/>
            <a:ext cx="1355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features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525891" y="3939242"/>
            <a:ext cx="620889" cy="894429"/>
          </a:xfrm>
          <a:prstGeom prst="righ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97958" y="3803052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</a:t>
            </a:r>
            <a:r>
              <a:rPr lang="en-US" sz="2400" baseline="-25000" dirty="0" smtClean="0">
                <a:solidFill>
                  <a:srgbClr val="FF6600"/>
                </a:solidFill>
              </a:rPr>
              <a:t>1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2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3</a:t>
            </a:r>
            <a:r>
              <a:rPr lang="en-US" sz="2400" dirty="0" smtClean="0">
                <a:solidFill>
                  <a:srgbClr val="FF6600"/>
                </a:solidFill>
              </a:rPr>
              <a:t>, …,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n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7958" y="4690043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</a:t>
            </a:r>
            <a:r>
              <a:rPr lang="en-US" sz="2400" baseline="-25000" dirty="0" smtClean="0">
                <a:solidFill>
                  <a:srgbClr val="FF6600"/>
                </a:solidFill>
              </a:rPr>
              <a:t>1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2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3</a:t>
            </a:r>
            <a:r>
              <a:rPr lang="en-US" sz="2400" dirty="0" smtClean="0">
                <a:solidFill>
                  <a:srgbClr val="FF6600"/>
                </a:solidFill>
              </a:rPr>
              <a:t>, …,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n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97958" y="5690452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</a:t>
            </a:r>
            <a:r>
              <a:rPr lang="en-US" sz="2400" baseline="-25000" dirty="0" smtClean="0">
                <a:solidFill>
                  <a:srgbClr val="FF6600"/>
                </a:solidFill>
              </a:rPr>
              <a:t>1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2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3</a:t>
            </a:r>
            <a:r>
              <a:rPr lang="en-US" sz="2400" dirty="0" smtClean="0">
                <a:solidFill>
                  <a:srgbClr val="FF6600"/>
                </a:solidFill>
              </a:rPr>
              <a:t>, …,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n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503333" y="1831937"/>
            <a:ext cx="0" cy="45603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85556" y="2782162"/>
            <a:ext cx="3236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our algorithms actually “view” the data</a:t>
            </a:r>
          </a:p>
          <a:p>
            <a:endParaRPr lang="en-US" sz="2400" dirty="0"/>
          </a:p>
          <a:p>
            <a:r>
              <a:rPr lang="en-US" sz="2400" dirty="0" smtClean="0"/>
              <a:t>Features are the questions we can ask about the examples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42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90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97062" y="3822122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Training error</a:t>
            </a:r>
            <a:r>
              <a:rPr lang="en-US" sz="2400" dirty="0" smtClean="0"/>
              <a:t>: the average error over the training set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31864" y="4745789"/>
            <a:ext cx="646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classification, the most common “error” is the number of mistakes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804737" y="5844492"/>
            <a:ext cx="479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Training error for each of these?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86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63704" y="5145595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Training error</a:t>
            </a:r>
            <a:r>
              <a:rPr lang="en-US" sz="2400" dirty="0" smtClean="0"/>
              <a:t>: the average error over the training set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503444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3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2119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5285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4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74096" y="1818650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196136"/>
              </p:ext>
            </p:extLst>
          </p:nvPr>
        </p:nvGraphicFramePr>
        <p:xfrm>
          <a:off x="4858508" y="3518405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253441"/>
              </p:ext>
            </p:extLst>
          </p:nvPr>
        </p:nvGraphicFramePr>
        <p:xfrm>
          <a:off x="140541" y="3603609"/>
          <a:ext cx="417094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11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699135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dirty="0" smtClean="0"/>
              <a:t>NO: 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dirty="0" smtClean="0"/>
              <a:t>NO: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7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rgbClr val="BFBFBF"/>
                  </a:solidFill>
                </a:rPr>
                <a:t>NO: 0</a:t>
              </a:r>
              <a:endParaRPr lang="en-US" dirty="0">
                <a:solidFill>
                  <a:srgbClr val="BFBFB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72290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25142" y="3322862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1</a:t>
            </a:r>
            <a:r>
              <a:rPr lang="en-US" sz="2000" dirty="0" smtClean="0">
                <a:solidFill>
                  <a:srgbClr val="008000"/>
                </a:solidFill>
              </a:rPr>
              <a:t>/6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4808" y="5639043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</a:t>
            </a:r>
            <a:r>
              <a:rPr lang="en-US" sz="2000" dirty="0" smtClean="0">
                <a:solidFill>
                  <a:srgbClr val="008000"/>
                </a:solidFill>
              </a:rPr>
              <a:t>/6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45362"/>
              </p:ext>
            </p:extLst>
          </p:nvPr>
        </p:nvGraphicFramePr>
        <p:xfrm>
          <a:off x="753479" y="4667792"/>
          <a:ext cx="417094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89733" y="3588811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6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7009" y="3974913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93453" y="3508600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1826088" y="3877932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2597733" y="3877932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0103" y="3877932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96214" y="3845666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662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1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83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NO: 0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20" idx="2"/>
            <a:endCxn id="29" idx="0"/>
          </p:cNvCxnSpPr>
          <p:nvPr/>
        </p:nvCxnSpPr>
        <p:spPr>
          <a:xfrm flipH="1">
            <a:off x="2562709" y="3877932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77609" y="441765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 case: If all data belong to the same class, create a leaf node with that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Otherwise:</a:t>
            </a:r>
          </a:p>
          <a:p>
            <a:pPr>
              <a:buFontTx/>
              <a:buChar char="-"/>
            </a:pPr>
            <a:r>
              <a:rPr lang="en-US" dirty="0" smtClean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 smtClean="0"/>
              <a:t>pick the feature with the highest score, partition the data based on that data value and call recursively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897850" y="5571650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90519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50952" y="34242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6383590" y="37936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7116077" y="37936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2410" y="37936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53713" y="37613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75584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64208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34294" y="5105337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6466929" y="5474669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</p:cNvCxnSpPr>
          <p:nvPr/>
        </p:nvCxnSpPr>
        <p:spPr>
          <a:xfrm>
            <a:off x="7238574" y="5474669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70944" y="5474669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37055" y="5442403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070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091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2" idx="2"/>
            <a:endCxn id="32" idx="0"/>
          </p:cNvCxnSpPr>
          <p:nvPr/>
        </p:nvCxnSpPr>
        <p:spPr>
          <a:xfrm flipH="1">
            <a:off x="7203550" y="5474669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18450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7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97" y="2681102"/>
            <a:ext cx="1146630" cy="1124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84" y="3939242"/>
            <a:ext cx="887704" cy="8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53" y="4929593"/>
            <a:ext cx="1103502" cy="649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47" y="5753744"/>
            <a:ext cx="1220008" cy="696376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>
          <a:xfrm rot="16200000">
            <a:off x="793321" y="2003768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6861" y="1722197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21570" y="2976698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leaf, 3oz,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1211" y="1789604"/>
            <a:ext cx="1355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features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712564" y="3939242"/>
            <a:ext cx="620889" cy="894429"/>
          </a:xfrm>
          <a:prstGeom prst="righ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26667" y="2074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829131" y="1831937"/>
            <a:ext cx="0" cy="45603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87742" y="2782162"/>
            <a:ext cx="3236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our algorithms actually “view” the data</a:t>
            </a:r>
          </a:p>
          <a:p>
            <a:endParaRPr lang="en-US" sz="2400" dirty="0"/>
          </a:p>
          <a:p>
            <a:r>
              <a:rPr lang="en-US" sz="2400" dirty="0" smtClean="0"/>
              <a:t>Features are the questions we can ask about the examples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521570" y="3761452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21570" y="4729538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21570" y="5753744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curved, no leaf, 5oz, …</a:t>
            </a:r>
            <a:endParaRPr lang="en-US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40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63704" y="5145595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Training error</a:t>
            </a:r>
            <a:r>
              <a:rPr lang="en-US" sz="2400" dirty="0" smtClean="0"/>
              <a:t>: the average error over the training set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503444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3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2119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5285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4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0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error vs. accuracy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12937" y="5705893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Training error</a:t>
            </a:r>
            <a:r>
              <a:rPr lang="en-US" sz="2400" dirty="0" smtClean="0"/>
              <a:t>: the average error over the training set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503444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3</a:t>
            </a:r>
            <a:r>
              <a:rPr lang="en-US" sz="2000" dirty="0" smtClean="0">
                <a:solidFill>
                  <a:srgbClr val="FF6600"/>
                </a:solidFill>
              </a:rPr>
              <a:t>/10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2119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/10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5285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4</a:t>
            </a:r>
            <a:r>
              <a:rPr lang="en-US" sz="2000" dirty="0" smtClean="0">
                <a:solidFill>
                  <a:srgbClr val="FF6600"/>
                </a:solidFill>
              </a:rPr>
              <a:t>/10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8276" y="6180912"/>
            <a:ext cx="8337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Training </a:t>
            </a:r>
            <a:r>
              <a:rPr lang="en-US" sz="2400" dirty="0">
                <a:solidFill>
                  <a:srgbClr val="0000FF"/>
                </a:solidFill>
              </a:rPr>
              <a:t>a</a:t>
            </a:r>
            <a:r>
              <a:rPr lang="en-US" sz="2400" dirty="0" smtClean="0">
                <a:solidFill>
                  <a:srgbClr val="0000FF"/>
                </a:solidFill>
              </a:rPr>
              <a:t>ccuracy</a:t>
            </a:r>
            <a:r>
              <a:rPr lang="en-US" sz="2400" dirty="0" smtClean="0"/>
              <a:t>: the average percent correct over the training set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38216" y="3613651"/>
            <a:ext cx="987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Training </a:t>
            </a:r>
          </a:p>
          <a:p>
            <a:r>
              <a:rPr lang="en-US" sz="2000" dirty="0" smtClean="0">
                <a:solidFill>
                  <a:srgbClr val="FF6600"/>
                </a:solidFill>
              </a:rPr>
              <a:t>error: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6744" y="4204261"/>
            <a:ext cx="1145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Training 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accuracy: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39356" y="430903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7/10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58031" y="430903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8</a:t>
            </a:r>
            <a:r>
              <a:rPr lang="en-US" sz="2000" dirty="0" smtClean="0">
                <a:solidFill>
                  <a:srgbClr val="0000FF"/>
                </a:solidFill>
              </a:rPr>
              <a:t>/10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1197" y="430903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6/10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8024" y="5143500"/>
            <a:ext cx="5821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error = 1-accuracy    (and vice versa)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45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74096" y="1818650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4858508" y="3518405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40541" y="3603609"/>
          <a:ext cx="417094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7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dirty="0" smtClean="0"/>
              <a:t>NO: 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dirty="0" smtClean="0"/>
              <a:t>NO: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rgbClr val="BFBFBF"/>
                  </a:solidFill>
                </a:rPr>
                <a:t>NO: 0</a:t>
              </a:r>
              <a:endParaRPr lang="en-US" dirty="0">
                <a:solidFill>
                  <a:srgbClr val="BFBFB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25142" y="3322862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1</a:t>
            </a:r>
            <a:r>
              <a:rPr lang="en-US" sz="2000" dirty="0" smtClean="0">
                <a:solidFill>
                  <a:srgbClr val="008000"/>
                </a:solidFill>
              </a:rPr>
              <a:t>/6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4808" y="5639043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</a:t>
            </a:r>
            <a:r>
              <a:rPr lang="en-US" sz="2000" dirty="0" smtClean="0">
                <a:solidFill>
                  <a:srgbClr val="008000"/>
                </a:solidFill>
              </a:rPr>
              <a:t>/6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0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53479" y="4667792"/>
          <a:ext cx="417094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89733" y="3588811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7009" y="3974913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93453" y="3508600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1826088" y="3877932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2597733" y="3877932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0103" y="3877932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96214" y="3845666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662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83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NO: 0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20" idx="2"/>
            <a:endCxn id="29" idx="0"/>
          </p:cNvCxnSpPr>
          <p:nvPr/>
        </p:nvCxnSpPr>
        <p:spPr>
          <a:xfrm flipH="1">
            <a:off x="2562709" y="3877932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77609" y="441765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7009" y="3974913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93453" y="3508600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1826088" y="3877932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2597733" y="3877932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0103" y="3877932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96214" y="3845666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662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83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NO: 0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20" idx="2"/>
            <a:endCxn id="29" idx="0"/>
          </p:cNvCxnSpPr>
          <p:nvPr/>
        </p:nvCxnSpPr>
        <p:spPr>
          <a:xfrm flipH="1">
            <a:off x="2562709" y="3877932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77609" y="441765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1</a:t>
            </a:r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4798427" y="1903836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9982" y="6084500"/>
            <a:ext cx="196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Training error?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81627" y="5715168"/>
            <a:ext cx="4517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Are we always guaranteed to get a training error of 0?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22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Problematic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05000" y="1729875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Snowy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4525" y="5734913"/>
            <a:ext cx="3033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When can this happen?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086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Base case: If all data belong to the same class, create a leaf node with that label </a:t>
            </a:r>
            <a:r>
              <a:rPr lang="en-US" b="1" i="1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all the data has the same feature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2980" y="3866412"/>
            <a:ext cx="763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Do we always want to go all the way to the bottom?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07630" y="2299365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leaf, 3oz,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07630" y="3142515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07630" y="4052205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07630" y="5076411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curved, no leaf, 5oz,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2651" y="1698495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92651" y="2350050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591430" y="3170405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4591430" y="413439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91430" y="5066084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1547323" y="1789941"/>
            <a:ext cx="115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examples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482175" y="307622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73489" y="3322038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5748392" y="345505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9287826">
            <a:off x="5706512" y="2581241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55479" y="5801415"/>
            <a:ext cx="7967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During learning/training/induction, learn a model of what distinguishes apples and bananas </a:t>
            </a:r>
            <a:r>
              <a:rPr lang="en-US" sz="2400" i="1" dirty="0" smtClean="0">
                <a:solidFill>
                  <a:srgbClr val="FF6600"/>
                </a:solidFill>
              </a:rPr>
              <a:t>based on the features</a:t>
            </a:r>
            <a:endParaRPr lang="en-US" sz="2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9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the tree look like for…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the tree look like for…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2326" y="5337536"/>
            <a:ext cx="3987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that what you would do?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0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the tree look like for…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54182" y="54970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6086820" y="58664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819307" y="58664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5640" y="58664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56943" y="58341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68953" y="6342524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3535" y="634252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41" idx="2"/>
            <a:endCxn id="49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77259" y="5032507"/>
            <a:ext cx="137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Maybe…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4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the tree look like for…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69430" y="1682286"/>
          <a:ext cx="8196618" cy="4455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Jacket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ML</a:t>
                      </a:r>
                      <a:r>
                        <a:rPr lang="en-US" sz="1400" baseline="0" dirty="0" smtClean="0"/>
                        <a:t> 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14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1931712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1871" y="3412241"/>
            <a:ext cx="44106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rgbClr val="FF6600"/>
                </a:solidFill>
              </a:rPr>
              <a:t>Overfitting</a:t>
            </a:r>
            <a:r>
              <a:rPr lang="en-US" sz="2400" dirty="0" smtClean="0"/>
              <a:t> occurs when we bias our model too much towards the training data</a:t>
            </a:r>
          </a:p>
          <a:p>
            <a:endParaRPr lang="en-US" sz="2400" dirty="0"/>
          </a:p>
          <a:p>
            <a:r>
              <a:rPr lang="en-US" sz="2400" dirty="0" smtClean="0"/>
              <a:t>Our goal is to learn a </a:t>
            </a:r>
            <a:r>
              <a:rPr lang="en-US" sz="2400" b="1" dirty="0" smtClean="0"/>
              <a:t>general</a:t>
            </a:r>
            <a:r>
              <a:rPr lang="en-US" sz="2400" dirty="0" smtClean="0"/>
              <a:t> model that will work on the training data as well as other data (i.e. test data)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889889" y="2777147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5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6813" y="5736679"/>
            <a:ext cx="8455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Our decision tree learning procedure always decreases training error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1609655"/>
            <a:ext cx="6616700" cy="421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9750" y="6319400"/>
            <a:ext cx="2811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that what we want?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00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 error!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269" y="2106008"/>
            <a:ext cx="82942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Machine </a:t>
            </a:r>
            <a:r>
              <a:rPr lang="en-US" sz="2400" dirty="0"/>
              <a:t>learning is about predicting the future based on the past</a:t>
            </a:r>
            <a:r>
              <a:rPr lang="en-US" sz="2400" dirty="0" smtClean="0"/>
              <a:t>.</a:t>
            </a:r>
          </a:p>
          <a:p>
            <a:r>
              <a:rPr lang="tr-TR" sz="2400" dirty="0">
                <a:solidFill>
                  <a:schemeClr val="tx2"/>
                </a:solidFill>
              </a:rPr>
              <a:t>					-- </a:t>
            </a:r>
            <a:r>
              <a:rPr lang="tr-TR" sz="2400" dirty="0" smtClean="0">
                <a:solidFill>
                  <a:schemeClr val="tx2"/>
                </a:solidFill>
              </a:rPr>
              <a:t>Hal </a:t>
            </a:r>
            <a:r>
              <a:rPr lang="tr-TR" sz="2400" dirty="0" err="1" smtClean="0">
                <a:solidFill>
                  <a:schemeClr val="tx2"/>
                </a:solidFill>
              </a:rPr>
              <a:t>Daume</a:t>
            </a:r>
            <a:r>
              <a:rPr lang="tr-TR" sz="2400" dirty="0" smtClean="0">
                <a:solidFill>
                  <a:schemeClr val="tx2"/>
                </a:solidFill>
              </a:rPr>
              <a:t> III</a:t>
            </a:r>
            <a:endParaRPr lang="tr-TR" sz="2400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561" y="4162777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3854" y="4655446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 rot="19287826">
            <a:off x="1648475" y="4111748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2511793" y="4473223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02830" y="4728939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predictor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269" y="3541889"/>
            <a:ext cx="71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past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778010" y="485204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176891" y="3541889"/>
            <a:ext cx="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9287826">
            <a:off x="7931673" y="3974257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</a:t>
            </a:r>
            <a:endParaRPr lang="en-US" sz="2800" dirty="0"/>
          </a:p>
        </p:txBody>
      </p:sp>
      <p:sp>
        <p:nvSpPr>
          <p:cNvPr id="25" name="Oval 24"/>
          <p:cNvSpPr/>
          <p:nvPr/>
        </p:nvSpPr>
        <p:spPr>
          <a:xfrm>
            <a:off x="6485952" y="4481002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592361" y="4714558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predictor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586994" y="3541889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future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94934" y="4162777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66543" y="4655446"/>
            <a:ext cx="1143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32" name="Right Arrow 31"/>
          <p:cNvSpPr/>
          <p:nvPr/>
        </p:nvSpPr>
        <p:spPr>
          <a:xfrm>
            <a:off x="5777251" y="486695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8159270" y="485204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38939" y="3270250"/>
            <a:ext cx="1993562" cy="347662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5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pic>
        <p:nvPicPr>
          <p:cNvPr id="12" name="Picture 11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5005" y="1608652"/>
            <a:ext cx="6592642" cy="420152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98974" y="5857805"/>
            <a:ext cx="8443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Even though the training error is decreasing, the testing error can go up!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65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3919" y="5727256"/>
            <a:ext cx="467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prevent overfitting?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4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Base case: If all data belong to the same class, create a leaf node with that label </a:t>
            </a:r>
            <a:r>
              <a:rPr lang="en-US" sz="2800" b="1" i="1" dirty="0">
                <a:solidFill>
                  <a:srgbClr val="FF0000"/>
                </a:solidFill>
              </a:rPr>
              <a:t>OR</a:t>
            </a:r>
            <a:r>
              <a:rPr lang="en-US" sz="2800" dirty="0"/>
              <a:t> all the data has the same feature </a:t>
            </a:r>
            <a:r>
              <a:rPr lang="en-US" sz="2800" dirty="0" smtClean="0"/>
              <a:t>values </a:t>
            </a:r>
            <a:r>
              <a:rPr lang="en-US" sz="2800" b="1" i="1" dirty="0" smtClean="0">
                <a:solidFill>
                  <a:srgbClr val="FF0000"/>
                </a:solidFill>
              </a:rPr>
              <a:t>OR</a:t>
            </a:r>
          </a:p>
          <a:p>
            <a:pPr>
              <a:buFontTx/>
              <a:buChar char="-"/>
            </a:pPr>
            <a:r>
              <a:rPr lang="en-US" sz="2800" dirty="0" smtClean="0"/>
              <a:t>We’ve reached a particular depth in the tree</a:t>
            </a:r>
          </a:p>
          <a:p>
            <a:pPr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?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8125" y="4996418"/>
            <a:ext cx="5638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One idea: stop building the tree early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5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5684" y="3518083"/>
            <a:ext cx="296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45940" y="3120677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285360" y="336933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3412157" y="3499503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6145" y="6032247"/>
            <a:ext cx="853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model can then classify a new example </a:t>
            </a:r>
            <a:r>
              <a:rPr lang="en-US" sz="2400" i="1" dirty="0" smtClean="0">
                <a:solidFill>
                  <a:srgbClr val="FF6600"/>
                </a:solidFill>
              </a:rPr>
              <a:t>based on the features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815568" y="3499503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287826">
            <a:off x="5639124" y="2625694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738888" y="3149875"/>
            <a:ext cx="20125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Apple or banana?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Base case: If all data belong to the same class, create a leaf node with that label </a:t>
            </a:r>
            <a:r>
              <a:rPr lang="en-US" sz="2800" b="1" i="1" dirty="0">
                <a:solidFill>
                  <a:srgbClr val="FF0000"/>
                </a:solidFill>
              </a:rPr>
              <a:t>OR</a:t>
            </a:r>
            <a:r>
              <a:rPr lang="en-US" sz="2800" dirty="0"/>
              <a:t> all the data has the same feature </a:t>
            </a:r>
            <a:r>
              <a:rPr lang="en-US" sz="2800" dirty="0" smtClean="0"/>
              <a:t>values </a:t>
            </a:r>
            <a:r>
              <a:rPr lang="en-US" sz="2800" b="1" i="1" dirty="0" smtClean="0">
                <a:solidFill>
                  <a:srgbClr val="FF0000"/>
                </a:solidFill>
              </a:rPr>
              <a:t>OR</a:t>
            </a:r>
          </a:p>
          <a:p>
            <a:pPr>
              <a:buFontTx/>
              <a:buChar char="-"/>
            </a:pPr>
            <a:r>
              <a:rPr lang="en-US" sz="2800" dirty="0" smtClean="0"/>
              <a:t>We’ve reached a particular depth in the tree</a:t>
            </a:r>
          </a:p>
          <a:p>
            <a:pPr>
              <a:buFontTx/>
              <a:buChar char="-"/>
            </a:pPr>
            <a:r>
              <a:rPr lang="en-US" sz="2800" dirty="0" smtClean="0"/>
              <a:t>We only have a certain number/fraction of examples remaining</a:t>
            </a:r>
          </a:p>
          <a:p>
            <a:pPr>
              <a:buFontTx/>
              <a:buChar char="-"/>
            </a:pPr>
            <a:r>
              <a:rPr lang="en-US" sz="2800" dirty="0" smtClean="0"/>
              <a:t>We’ve reached a particular training error</a:t>
            </a:r>
          </a:p>
          <a:p>
            <a:pPr>
              <a:buFontTx/>
              <a:buChar char="-"/>
            </a:pPr>
            <a:r>
              <a:rPr lang="en-US" sz="2800" dirty="0" smtClean="0"/>
              <a:t>Use development data (more on this later)</a:t>
            </a:r>
          </a:p>
          <a:p>
            <a:pPr>
              <a:buFontTx/>
              <a:buChar char="-"/>
            </a:pPr>
            <a:r>
              <a:rPr lang="en-US" sz="28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781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r>
              <a:rPr lang="en-US" dirty="0" smtClean="0"/>
              <a:t>: pruning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5109" y="2228324"/>
            <a:ext cx="42877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Pruning: after the tree is built, go back and “prune” the tree, i.e. remove some lower parts of the tree</a:t>
            </a:r>
          </a:p>
          <a:p>
            <a:endParaRPr lang="en-US" sz="2400" dirty="0"/>
          </a:p>
          <a:p>
            <a:r>
              <a:rPr lang="en-US" sz="2400" dirty="0" smtClean="0"/>
              <a:t>Similar to stopping early, but done after the entire tree is built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11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r>
              <a:rPr lang="en-US" dirty="0" smtClean="0"/>
              <a:t>: pruning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0401" y="5816840"/>
            <a:ext cx="192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Build the full tree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7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r>
              <a:rPr lang="en-US" dirty="0" smtClean="0"/>
              <a:t>: pruning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0401" y="5816840"/>
            <a:ext cx="192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Build the full tree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340725" y="346695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91929" y="325002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9" idx="2"/>
          </p:cNvCxnSpPr>
          <p:nvPr/>
        </p:nvCxnSpPr>
        <p:spPr>
          <a:xfrm flipH="1">
            <a:off x="6224567" y="361935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6957054" y="361935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53387" y="361935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394690" y="358708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06700" y="409545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12390" y="4095455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37736" y="2822776"/>
            <a:ext cx="2630819" cy="2543464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81527" y="5803185"/>
            <a:ext cx="4151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Prune back leaves that are too specific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r>
              <a:rPr lang="en-US" dirty="0" smtClean="0"/>
              <a:t>: pruning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340725" y="346695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91929" y="325002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9" idx="2"/>
          </p:cNvCxnSpPr>
          <p:nvPr/>
        </p:nvCxnSpPr>
        <p:spPr>
          <a:xfrm flipH="1">
            <a:off x="6224567" y="361935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6957054" y="361935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53387" y="361935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394690" y="358708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06700" y="409545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12390" y="4095455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37736" y="2822776"/>
            <a:ext cx="2630819" cy="2543464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88940" y="5603130"/>
            <a:ext cx="29738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Pruning criterion?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7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non-binary attributes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30071" y="1723132"/>
          <a:ext cx="8267700" cy="420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3" imgW="8267700" imgH="4203700" progId="Excel.Sheet.12">
                  <p:embed/>
                </p:oleObj>
              </mc:Choice>
              <mc:Fallback>
                <p:oleObj name="Worksheet" r:id="rId3" imgW="8267700" imgH="4203700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0071" y="1723132"/>
                        <a:ext cx="8267700" cy="420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772047" y="1723132"/>
            <a:ext cx="5107121" cy="195108"/>
          </a:xfrm>
          <a:prstGeom prst="rect">
            <a:avLst/>
          </a:prstGeom>
          <a:solidFill>
            <a:srgbClr val="FFFF00">
              <a:alpha val="15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0071" y="1680424"/>
            <a:ext cx="1276855" cy="237816"/>
          </a:xfrm>
          <a:prstGeom prst="rect">
            <a:avLst/>
          </a:prstGeom>
          <a:solidFill>
            <a:srgbClr val="FFFF00">
              <a:alpha val="15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6623" y="6015265"/>
            <a:ext cx="8386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do we do with features that have multiple values? Real-values?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6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with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8358" y="3333602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74802" y="2867289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1507437" y="3236621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2279082" y="3236621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11452" y="3236621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77563" y="3204355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5687" y="3768785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9671" y="3694671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13" idx="0"/>
          </p:cNvCxnSpPr>
          <p:nvPr/>
        </p:nvCxnSpPr>
        <p:spPr>
          <a:xfrm flipH="1">
            <a:off x="2208211" y="3236621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38358" y="376732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7601" y="4587931"/>
            <a:ext cx="2884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Treat as an n-</a:t>
            </a:r>
            <a:r>
              <a:rPr lang="en-US" sz="2400" dirty="0" err="1" smtClean="0">
                <a:solidFill>
                  <a:srgbClr val="0000FF"/>
                </a:solidFill>
              </a:rPr>
              <a:t>ary</a:t>
            </a:r>
            <a:r>
              <a:rPr lang="en-US" sz="2400" dirty="0" smtClean="0">
                <a:solidFill>
                  <a:srgbClr val="0000FF"/>
                </a:solidFill>
              </a:rPr>
              <a:t> split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3110" y="4587931"/>
            <a:ext cx="377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Treat as multiple binary splits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77189" y="2217206"/>
            <a:ext cx="76727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Rainy?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4909828" y="2586538"/>
            <a:ext cx="650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2"/>
          </p:cNvCxnSpPr>
          <p:nvPr/>
        </p:nvCxnSpPr>
        <p:spPr>
          <a:xfrm>
            <a:off x="5560824" y="2586538"/>
            <a:ext cx="83289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13839" y="258653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41047" y="2513307"/>
            <a:ext cx="102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28074" y="311870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96000" y="406400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71194" y="406400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56278" y="3051955"/>
            <a:ext cx="86792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Snowy?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7" idx="2"/>
            <a:endCxn id="26" idx="0"/>
          </p:cNvCxnSpPr>
          <p:nvPr/>
        </p:nvCxnSpPr>
        <p:spPr>
          <a:xfrm flipH="1">
            <a:off x="6041047" y="3421287"/>
            <a:ext cx="449192" cy="6427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  <a:endCxn id="24" idx="0"/>
          </p:cNvCxnSpPr>
          <p:nvPr/>
        </p:nvCxnSpPr>
        <p:spPr>
          <a:xfrm>
            <a:off x="6490239" y="3421287"/>
            <a:ext cx="562934" cy="6427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31796" y="3518268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887938" y="351826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8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Real-valued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1754" y="4292221"/>
            <a:ext cx="126658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Fare &lt; $20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174396" y="4661553"/>
            <a:ext cx="90064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075044" y="4661553"/>
            <a:ext cx="58323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1481" y="4652589"/>
            <a:ext cx="48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44515" y="4629287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980" y="1897983"/>
            <a:ext cx="84600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 any comparison test (&gt;, &lt;, ≤, ≥) to split the data into two parts</a:t>
            </a:r>
          </a:p>
          <a:p>
            <a:endParaRPr lang="en-US" sz="2800" dirty="0"/>
          </a:p>
          <a:p>
            <a:r>
              <a:rPr lang="en-US" sz="2800" dirty="0" smtClean="0"/>
              <a:t>Select a range filter, i.e. min &lt; value &lt; max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406336" y="4259955"/>
            <a:ext cx="6031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Fare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4505688" y="4629287"/>
            <a:ext cx="1202229" cy="5990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5406336" y="4629287"/>
            <a:ext cx="301581" cy="7514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>
            <a:off x="5707917" y="4629287"/>
            <a:ext cx="751089" cy="7514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</p:cNvCxnSpPr>
          <p:nvPr/>
        </p:nvCxnSpPr>
        <p:spPr>
          <a:xfrm>
            <a:off x="5707917" y="4629287"/>
            <a:ext cx="1529447" cy="5990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04383" y="4620323"/>
            <a:ext cx="6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0-10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88974" y="4946495"/>
            <a:ext cx="7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10-20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32653" y="4914229"/>
            <a:ext cx="7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0-50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39035" y="4652589"/>
            <a:ext cx="59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splitting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463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Otherwise: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calculate the </a:t>
            </a:r>
            <a:r>
              <a:rPr lang="en-US" dirty="0">
                <a:solidFill>
                  <a:srgbClr val="FF0000"/>
                </a:solidFill>
              </a:rPr>
              <a:t>“score”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for each feature if we used it to split the data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pick the feature with the highest score, partition the data based on that data value and call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recursively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648" y="4690009"/>
            <a:ext cx="7803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We used training error for the score.  Any other ideas?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splitting criterion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201" y="1485900"/>
            <a:ext cx="4737100" cy="3886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494" y="5392850"/>
            <a:ext cx="8371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Entropy: how much uncertainty there is in the distribution over labels after the split</a:t>
            </a:r>
          </a:p>
          <a:p>
            <a:r>
              <a:rPr lang="en-US" sz="2000" dirty="0" smtClean="0"/>
              <a:t>- </a:t>
            </a:r>
            <a:r>
              <a:rPr lang="en-US" sz="2000" dirty="0" err="1" smtClean="0"/>
              <a:t>Gini</a:t>
            </a:r>
            <a:r>
              <a:rPr lang="en-US" sz="2000" dirty="0" smtClean="0"/>
              <a:t>: sum of the square of the label proportions after split</a:t>
            </a:r>
          </a:p>
          <a:p>
            <a:r>
              <a:rPr lang="en-US" sz="2000" dirty="0" smtClean="0"/>
              <a:t>- Training error = misclassification error</a:t>
            </a:r>
          </a:p>
        </p:txBody>
      </p:sp>
    </p:spTree>
    <p:extLst>
      <p:ext uri="{BB962C8B-B14F-4D97-AF65-F5344CB8AC3E}">
        <p14:creationId xmlns:p14="http://schemas.microsoft.com/office/powerpoint/2010/main" val="312300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5684" y="3518083"/>
            <a:ext cx="296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45940" y="3120677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256464" y="3363332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3412157" y="3499503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6145" y="6032247"/>
            <a:ext cx="853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model can then classify a new example </a:t>
            </a:r>
            <a:r>
              <a:rPr lang="en-US" sz="2400" i="1" dirty="0" smtClean="0">
                <a:solidFill>
                  <a:srgbClr val="FF6600"/>
                </a:solidFill>
              </a:rPr>
              <a:t>based on the features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815568" y="3499503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287826">
            <a:off x="5639124" y="2625694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846595" y="3442263"/>
            <a:ext cx="20125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Apple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422" y="4876154"/>
            <a:ext cx="1602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Why?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03398" y="1612900"/>
            <a:ext cx="2800477" cy="9556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Good?   Bad?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3028950"/>
            <a:ext cx="3238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trees: the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Very intuitive and easy to interpret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Fast to run and fairly easy to implement (Assignment 2 </a:t>
            </a:r>
            <a:r>
              <a:rPr lang="en-US" dirty="0" smtClean="0">
                <a:sym typeface="Wingdings"/>
              </a:rPr>
              <a:t>)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smtClean="0"/>
              <a:t>Historically, perform fairly well (especially with a few more tricks we’ll see later 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 prior assumptions about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trees: 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 careful with features with lots of values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225764"/>
              </p:ext>
            </p:extLst>
          </p:nvPr>
        </p:nvGraphicFramePr>
        <p:xfrm>
          <a:off x="2638290" y="2671805"/>
          <a:ext cx="576072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6280" y="4152377"/>
            <a:ext cx="2124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feature would be at the top here?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5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trees: 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be problematic (slow, bad performance) with large numbers of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Can’t learn some very simple data sets (e.g. some types of linearly separable data)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Pruning/tuning can be tricky to get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3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Base cases: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all data belong to the same class, pick that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all the data have the same feature values, pick majority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we’re out of features to examine, pick majority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the we don’t have any data left, pick majority label of </a:t>
            </a:r>
            <a:r>
              <a:rPr lang="en-US" i="1" dirty="0" smtClean="0"/>
              <a:t>parent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rgbClr val="FF6600"/>
                </a:solidFill>
              </a:rPr>
              <a:t>If some other stopping criteria </a:t>
            </a:r>
            <a:r>
              <a:rPr lang="en-US" dirty="0" smtClean="0"/>
              <a:t>exists to avoid </a:t>
            </a:r>
            <a:r>
              <a:rPr lang="en-US" dirty="0" err="1" smtClean="0"/>
              <a:t>overfitting</a:t>
            </a:r>
            <a:r>
              <a:rPr lang="en-US" dirty="0" smtClean="0"/>
              <a:t>, pick majority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Otherwise:</a:t>
            </a:r>
          </a:p>
          <a:p>
            <a:pPr>
              <a:buFontTx/>
              <a:buChar char="-"/>
            </a:pPr>
            <a:r>
              <a:rPr lang="en-US" dirty="0" smtClean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 smtClean="0"/>
              <a:t>pick the feature with the highest score, partition the data based on that data value and call recursively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Score Calculation – Information Gain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information gain is better over accuracy?</a:t>
            </a:r>
          </a:p>
          <a:p>
            <a:pPr lvl="1"/>
            <a:r>
              <a:rPr lang="en-US" dirty="0"/>
              <a:t>Decision trees are generally prone to over-fitting and accuracy doesn't generalize well to unseen data. </a:t>
            </a:r>
            <a:endParaRPr lang="en-US" dirty="0" smtClean="0"/>
          </a:p>
          <a:p>
            <a:pPr lvl="1"/>
            <a:r>
              <a:rPr lang="en-US" dirty="0" smtClean="0"/>
              <a:t>One </a:t>
            </a:r>
            <a:r>
              <a:rPr lang="en-US" dirty="0"/>
              <a:t>advantage of information gain is that -- due to the factor −</a:t>
            </a:r>
            <a:r>
              <a:rPr lang="en-US" dirty="0" err="1"/>
              <a:t>p∗log</a:t>
            </a:r>
            <a:r>
              <a:rPr lang="en-US" dirty="0"/>
              <a:t>(p) in the entropy definition -- leafs with a small number of instances are assigned less weight (limp→0+p∗log(p)=0) and it favors dividing data into bigger but homogeneous groups.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approach is usually more stable and also chooses the most impactful features close to the root of the tree.</a:t>
            </a:r>
            <a:endParaRPr lang="en-US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386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4806" y="0"/>
            <a:ext cx="8374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527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527"/>
            <a:ext cx="9144000" cy="584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92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1" y="-18227"/>
            <a:ext cx="8967019" cy="68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725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43" y="44809"/>
            <a:ext cx="8772315" cy="676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8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245" y="2720087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leaf, 3oz,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245" y="3563237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4245" y="4472927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245" y="5497133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curved, no leaf, 5oz,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99266" y="2119217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9266" y="2770772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698045" y="3591127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698045" y="455511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698045" y="5486806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653938" y="2210663"/>
            <a:ext cx="115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examples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8221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362500" y="3605389"/>
            <a:ext cx="296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6146" y="3401627"/>
            <a:ext cx="527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en-US" sz="4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028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 Example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570520"/>
            <a:ext cx="8961120" cy="42403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648" y="5810865"/>
            <a:ext cx="8039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of Information </a:t>
            </a:r>
            <a:r>
              <a:rPr lang="en-US" dirty="0"/>
              <a:t>Gain Example &gt; </a:t>
            </a:r>
            <a:r>
              <a:rPr lang="en-US" dirty="0">
                <a:hlinkClick r:id="rId3"/>
              </a:rPr>
              <a:t>https://stackoverflow.com/questions/1859554/what-is-entropy-and-information-gain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812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245" y="2720087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leaf, 3oz,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245" y="3563237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4245" y="4472927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245" y="5497133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curved, no leaf, 5oz,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99266" y="2119217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9266" y="2770772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698045" y="3591127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698045" y="455511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698045" y="5486806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653938" y="2210663"/>
            <a:ext cx="115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examples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8221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362500" y="3605389"/>
            <a:ext cx="296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6146" y="3401627"/>
            <a:ext cx="527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en-US" sz="4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245" y="2770772"/>
            <a:ext cx="1203976" cy="349425"/>
          </a:xfrm>
          <a:prstGeom prst="rect">
            <a:avLst/>
          </a:prstGeom>
          <a:solidFill>
            <a:srgbClr val="FFFF00">
              <a:alpha val="37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81915" y="3592391"/>
            <a:ext cx="1342118" cy="368068"/>
          </a:xfrm>
          <a:prstGeom prst="rect">
            <a:avLst/>
          </a:prstGeom>
          <a:solidFill>
            <a:srgbClr val="FFFF00">
              <a:alpha val="37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00650" y="4232624"/>
            <a:ext cx="4510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Learning is about </a:t>
            </a:r>
            <a:r>
              <a:rPr lang="en-US" sz="2800" b="1" i="1" dirty="0" smtClean="0">
                <a:solidFill>
                  <a:srgbClr val="008000"/>
                </a:solidFill>
              </a:rPr>
              <a:t>generalizing</a:t>
            </a:r>
            <a:r>
              <a:rPr lang="en-US" sz="2800" dirty="0" smtClean="0">
                <a:solidFill>
                  <a:srgbClr val="008000"/>
                </a:solidFill>
              </a:rPr>
              <a:t> from the training data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700649" y="5554568"/>
            <a:ext cx="4341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does this assume about the training and test set?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36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2484</TotalTime>
  <Words>4144</Words>
  <Application>Microsoft Office PowerPoint</Application>
  <PresentationFormat>On-screen Show (4:3)</PresentationFormat>
  <Paragraphs>1885</Paragraphs>
  <Slides>80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1" baseType="lpstr">
      <vt:lpstr>MS PGothic</vt:lpstr>
      <vt:lpstr>Arial</vt:lpstr>
      <vt:lpstr>Calibri</vt:lpstr>
      <vt:lpstr>Courier New</vt:lpstr>
      <vt:lpstr>Sitka Small</vt:lpstr>
      <vt:lpstr>Times New Roman</vt:lpstr>
      <vt:lpstr>Tw Cen MT</vt:lpstr>
      <vt:lpstr>Wingdings</vt:lpstr>
      <vt:lpstr>Wingdings 2</vt:lpstr>
      <vt:lpstr>Median</vt:lpstr>
      <vt:lpstr>Worksheet</vt:lpstr>
      <vt:lpstr>PowerPoint Presentation</vt:lpstr>
      <vt:lpstr>Representing examples</vt:lpstr>
      <vt:lpstr>Features</vt:lpstr>
      <vt:lpstr>Features</vt:lpstr>
      <vt:lpstr>Classification revisited</vt:lpstr>
      <vt:lpstr>Classification revisited</vt:lpstr>
      <vt:lpstr>Classification revisited</vt:lpstr>
      <vt:lpstr>Classification revisited</vt:lpstr>
      <vt:lpstr>Classification revisited</vt:lpstr>
      <vt:lpstr>Past predicts future</vt:lpstr>
      <vt:lpstr>Past predicts future</vt:lpstr>
      <vt:lpstr>Past predicts future</vt:lpstr>
      <vt:lpstr>More technically…</vt:lpstr>
      <vt:lpstr>Probability distribution</vt:lpstr>
      <vt:lpstr>Probability distribution</vt:lpstr>
      <vt:lpstr>data generating distribution</vt:lpstr>
      <vt:lpstr>data generating distribution</vt:lpstr>
      <vt:lpstr>data generating distribution</vt:lpstr>
      <vt:lpstr>A sample data set</vt:lpstr>
      <vt:lpstr>Decision trees</vt:lpstr>
      <vt:lpstr>Decision trees</vt:lpstr>
      <vt:lpstr>Decision trees</vt:lpstr>
      <vt:lpstr>Decision trees</vt:lpstr>
      <vt:lpstr>Decision trees</vt:lpstr>
      <vt:lpstr>To ride or not to ride, that is the question…</vt:lpstr>
      <vt:lpstr>Recursive approach</vt:lpstr>
      <vt:lpstr>Partitioning the data</vt:lpstr>
      <vt:lpstr>Partitioning the data</vt:lpstr>
      <vt:lpstr>Decision trees</vt:lpstr>
      <vt:lpstr>Decision trees</vt:lpstr>
      <vt:lpstr>Decision trees</vt:lpstr>
      <vt:lpstr>Decision trees</vt:lpstr>
      <vt:lpstr>Recurse</vt:lpstr>
      <vt:lpstr>Recurse</vt:lpstr>
      <vt:lpstr>Recurse</vt:lpstr>
      <vt:lpstr>Recurse</vt:lpstr>
      <vt:lpstr>Recurse</vt:lpstr>
      <vt:lpstr>Building decision trees</vt:lpstr>
      <vt:lpstr>Partitioning the data</vt:lpstr>
      <vt:lpstr>Decision trees</vt:lpstr>
      <vt:lpstr>Training error vs. accuracy</vt:lpstr>
      <vt:lpstr>Recurse</vt:lpstr>
      <vt:lpstr>Recurse</vt:lpstr>
      <vt:lpstr>Recurse</vt:lpstr>
      <vt:lpstr>Recurse</vt:lpstr>
      <vt:lpstr>Recurse</vt:lpstr>
      <vt:lpstr>Recurse</vt:lpstr>
      <vt:lpstr>Problematic data</vt:lpstr>
      <vt:lpstr>Recursive approach</vt:lpstr>
      <vt:lpstr>What would the tree look like for…</vt:lpstr>
      <vt:lpstr>What would the tree look like for…</vt:lpstr>
      <vt:lpstr>What would the tree look like for…</vt:lpstr>
      <vt:lpstr>What would the tree look like for…</vt:lpstr>
      <vt:lpstr>Overfitting</vt:lpstr>
      <vt:lpstr>Overfitting</vt:lpstr>
      <vt:lpstr>Test set error!</vt:lpstr>
      <vt:lpstr>Overfitting</vt:lpstr>
      <vt:lpstr>Overfitting</vt:lpstr>
      <vt:lpstr>Preventing overfitting</vt:lpstr>
      <vt:lpstr>Preventing overfitting</vt:lpstr>
      <vt:lpstr>Preventing overfitting: pruning</vt:lpstr>
      <vt:lpstr>Preventing overfitting: pruning</vt:lpstr>
      <vt:lpstr>Preventing overfitting: pruning</vt:lpstr>
      <vt:lpstr>Preventing overfitting: pruning</vt:lpstr>
      <vt:lpstr>Handling non-binary attributes</vt:lpstr>
      <vt:lpstr>Features with multiple values</vt:lpstr>
      <vt:lpstr>Real-valued features</vt:lpstr>
      <vt:lpstr>Other splitting criterion</vt:lpstr>
      <vt:lpstr>Other splitting criterion</vt:lpstr>
      <vt:lpstr>Decision trees</vt:lpstr>
      <vt:lpstr>Decision trees: the good</vt:lpstr>
      <vt:lpstr>Decision trees: the bad</vt:lpstr>
      <vt:lpstr>Decision trees: the bad</vt:lpstr>
      <vt:lpstr>Final DT algorithm</vt:lpstr>
      <vt:lpstr>Alternative Score Calculation – Information Gain</vt:lpstr>
      <vt:lpstr>PowerPoint Presentation</vt:lpstr>
      <vt:lpstr>PowerPoint Presentation</vt:lpstr>
      <vt:lpstr>PowerPoint Presentation</vt:lpstr>
      <vt:lpstr>PowerPoint Presentation</vt:lpstr>
      <vt:lpstr>Information Gain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309</cp:revision>
  <dcterms:created xsi:type="dcterms:W3CDTF">2013-09-08T20:10:23Z</dcterms:created>
  <dcterms:modified xsi:type="dcterms:W3CDTF">2018-09-28T06:28:44Z</dcterms:modified>
</cp:coreProperties>
</file>