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0"/>
  </p:notesMasterIdLst>
  <p:sldIdLst>
    <p:sldId id="300" r:id="rId2"/>
    <p:sldId id="259" r:id="rId3"/>
    <p:sldId id="261" r:id="rId4"/>
    <p:sldId id="260" r:id="rId5"/>
    <p:sldId id="262" r:id="rId6"/>
    <p:sldId id="263" r:id="rId7"/>
    <p:sldId id="264" r:id="rId8"/>
    <p:sldId id="269" r:id="rId9"/>
    <p:sldId id="270" r:id="rId10"/>
    <p:sldId id="271" r:id="rId11"/>
    <p:sldId id="272" r:id="rId12"/>
    <p:sldId id="274" r:id="rId13"/>
    <p:sldId id="273" r:id="rId14"/>
    <p:sldId id="266" r:id="rId15"/>
    <p:sldId id="267" r:id="rId16"/>
    <p:sldId id="265" r:id="rId17"/>
    <p:sldId id="276" r:id="rId18"/>
    <p:sldId id="275" r:id="rId19"/>
    <p:sldId id="277" r:id="rId20"/>
    <p:sldId id="278" r:id="rId21"/>
    <p:sldId id="280" r:id="rId22"/>
    <p:sldId id="279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4" r:id="rId32"/>
    <p:sldId id="291" r:id="rId33"/>
    <p:sldId id="292" r:id="rId34"/>
    <p:sldId id="301" r:id="rId35"/>
    <p:sldId id="293" r:id="rId36"/>
    <p:sldId id="290" r:id="rId37"/>
    <p:sldId id="295" r:id="rId38"/>
    <p:sldId id="296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  <p:sldId id="335" r:id="rId73"/>
    <p:sldId id="336" r:id="rId74"/>
    <p:sldId id="337" r:id="rId75"/>
    <p:sldId id="338" r:id="rId76"/>
    <p:sldId id="339" r:id="rId77"/>
    <p:sldId id="340" r:id="rId78"/>
    <p:sldId id="341" r:id="rId79"/>
    <p:sldId id="342" r:id="rId80"/>
    <p:sldId id="343" r:id="rId81"/>
    <p:sldId id="344" r:id="rId82"/>
    <p:sldId id="345" r:id="rId83"/>
    <p:sldId id="346" r:id="rId84"/>
    <p:sldId id="347" r:id="rId85"/>
    <p:sldId id="348" r:id="rId86"/>
    <p:sldId id="349" r:id="rId87"/>
    <p:sldId id="350" r:id="rId88"/>
    <p:sldId id="351" r:id="rId8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65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3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Shucked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koçanı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soyulmuş</a:t>
            </a:r>
            <a:r>
              <a:rPr lang="en-US" baseline="0" dirty="0" smtClean="0"/>
              <a:t>, nominal </a:t>
            </a:r>
            <a:r>
              <a:rPr lang="en-US" baseline="0" dirty="0" err="1" smtClean="0"/>
              <a:t>kategorik</a:t>
            </a:r>
            <a:r>
              <a:rPr lang="en-US" baseline="0" dirty="0" smtClean="0"/>
              <a:t> , </a:t>
            </a:r>
            <a:r>
              <a:rPr lang="en-US" sz="1200" dirty="0" smtClean="0">
                <a:solidFill>
                  <a:srgbClr val="FF0000"/>
                </a:solidFill>
              </a:rPr>
              <a:t>abalone </a:t>
            </a:r>
            <a:r>
              <a:rPr lang="en-US" sz="1200" dirty="0" err="1" smtClean="0">
                <a:solidFill>
                  <a:srgbClr val="FF0000"/>
                </a:solidFill>
              </a:rPr>
              <a:t>deniz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kulağı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kabuklu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deniz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hayvanı</a:t>
            </a:r>
            <a:r>
              <a:rPr lang="en-US" sz="1200" dirty="0" smtClean="0">
                <a:solidFill>
                  <a:srgbClr val="FF0000"/>
                </a:solidFill>
              </a:rPr>
              <a:t> , viscera </a:t>
            </a:r>
            <a:r>
              <a:rPr lang="en-US" sz="1200" dirty="0" err="1" smtClean="0">
                <a:solidFill>
                  <a:srgbClr val="FF0000"/>
                </a:solidFill>
              </a:rPr>
              <a:t>iç</a:t>
            </a:r>
            <a:r>
              <a:rPr lang="en-US" sz="1200" dirty="0" smtClean="0">
                <a:solidFill>
                  <a:srgbClr val="FF0000"/>
                </a:solidFill>
              </a:rPr>
              <a:t> organ </a:t>
            </a:r>
            <a:r>
              <a:rPr lang="en-US" sz="1200" dirty="0" err="1" smtClean="0">
                <a:solidFill>
                  <a:srgbClr val="FF0000"/>
                </a:solidFill>
              </a:rPr>
              <a:t>ağılrlığı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01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baseline="0" dirty="0" smtClean="0"/>
              <a:t> you expect the max temp values for each day to have higher variance here or in San Diego?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55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expensive</a:t>
            </a:r>
            <a:r>
              <a:rPr lang="en-US" baseline="0" dirty="0" smtClean="0"/>
              <a:t> if you have lots of features and/or it is expensive to train your model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still</a:t>
            </a:r>
            <a:r>
              <a:rPr lang="en-US" baseline="0" dirty="0" smtClean="0"/>
              <a:t> can remove useful features if they’re redundant with other features.  This can get you in trouble if you also remove the redundant feature.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66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an example with drastically different values can cause huge fluctuations in the model updates (e.g. with the perceptron)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hopefully we’d weed out extreme values when removing outliers, but even moderate magnitude differences can still impact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4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10/19/2018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62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10/19/2018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10/19/2018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10/19/2018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10/19/2018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10/19/2018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datasets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e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7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alytictech.com/ba762/handouts/normalization.htm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1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e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0"/>
            <a:ext cx="9144000" cy="352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Learning 2018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https://github.com/FurkanGozukara/CSE419_2018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Feature Selection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77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57524" y="1729619"/>
            <a:ext cx="261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Features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449845" y="3832985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Verdana" pitchFamily="34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</a:rPr>
              <a:t>4</a:t>
            </a:r>
            <a:r>
              <a:rPr lang="en-US" sz="2000" dirty="0">
                <a:latin typeface="Verdana" pitchFamily="34" charset="0"/>
              </a:rPr>
              <a:t>, 1, 1, 0, 0, 1, 0, 0, …)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 rot="17992015">
            <a:off x="36807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clinton</a:t>
            </a: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 rot="17992015">
            <a:off x="3985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said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7992015">
            <a:off x="4366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err="1" smtClean="0"/>
              <a:t>california</a:t>
            </a:r>
            <a:endParaRPr lang="en-US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7992015">
            <a:off x="46713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across</a:t>
            </a: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7992015">
            <a:off x="49761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tv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7992015">
            <a:off x="5280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wrong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 rot="17992015">
            <a:off x="5661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capital</a:t>
            </a:r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 rot="17992015">
            <a:off x="3390189" y="4754529"/>
            <a:ext cx="1752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banana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57410" y="5500083"/>
            <a:ext cx="4614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Frequency of word occurrence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8510" y="6388200"/>
            <a:ext cx="7186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Do we retain all the information in the original document?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1" name="Text Box 24"/>
          <p:cNvSpPr txBox="1">
            <a:spLocks noChangeArrowheads="1"/>
          </p:cNvSpPr>
          <p:nvPr/>
        </p:nvSpPr>
        <p:spPr bwMode="auto">
          <a:xfrm>
            <a:off x="3451123" y="2279613"/>
            <a:ext cx="4033224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6600"/>
                </a:solidFill>
              </a:rPr>
              <a:t>Clinton said banana repeatedly last week on </a:t>
            </a:r>
            <a:r>
              <a:rPr lang="en-US" sz="2400" dirty="0" err="1">
                <a:solidFill>
                  <a:srgbClr val="FF6600"/>
                </a:solidFill>
              </a:rPr>
              <a:t>tv</a:t>
            </a:r>
            <a:r>
              <a:rPr lang="en-US" sz="2400" dirty="0">
                <a:solidFill>
                  <a:srgbClr val="FF6600"/>
                </a:solidFill>
              </a:rPr>
              <a:t>, “banana, banana, banana”</a:t>
            </a:r>
          </a:p>
        </p:txBody>
      </p:sp>
    </p:spTree>
    <p:extLst>
      <p:ext uri="{BB962C8B-B14F-4D97-AF65-F5344CB8AC3E}">
        <p14:creationId xmlns:p14="http://schemas.microsoft.com/office/powerpoint/2010/main" val="20160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449845" y="3832985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smtClean="0">
                <a:latin typeface="Verdana" pitchFamily="34" charset="0"/>
              </a:rPr>
              <a:t>(1, </a:t>
            </a:r>
            <a:r>
              <a:rPr lang="en-US" sz="2000" dirty="0">
                <a:latin typeface="Verdana" pitchFamily="34" charset="0"/>
              </a:rPr>
              <a:t>1, 1, 0, 0, 1, 0, 0, …)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 rot="17992015">
            <a:off x="3680702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clinton</a:t>
            </a:r>
            <a:r>
              <a:rPr lang="en-US" sz="2000" dirty="0" smtClean="0"/>
              <a:t> said</a:t>
            </a:r>
            <a:endParaRPr lang="en-US" sz="2000" dirty="0"/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 rot="17992015">
            <a:off x="4076971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said banana</a:t>
            </a:r>
            <a:endParaRPr lang="en-US" sz="2000" dirty="0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7992015">
            <a:off x="3927105" y="5044834"/>
            <a:ext cx="24606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california</a:t>
            </a:r>
            <a:r>
              <a:rPr lang="en-US" sz="2000" dirty="0" smtClean="0"/>
              <a:t> schools</a:t>
            </a:r>
            <a:endParaRPr lang="en-US" sz="2000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7992015">
            <a:off x="47622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across the</a:t>
            </a:r>
            <a:endParaRPr lang="en-US" sz="2000" dirty="0"/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7992015">
            <a:off x="50670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tv</a:t>
            </a:r>
            <a:r>
              <a:rPr lang="en-US" sz="2000" dirty="0" smtClean="0"/>
              <a:t> banana</a:t>
            </a:r>
            <a:endParaRPr lang="en-US" sz="2000" dirty="0"/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7992015">
            <a:off x="54480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wrong way</a:t>
            </a:r>
            <a:endParaRPr lang="en-US" sz="2000" dirty="0"/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 rot="17992015">
            <a:off x="58290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capital city</a:t>
            </a:r>
            <a:endParaRPr lang="en-US" sz="2000" dirty="0"/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 rot="17992015">
            <a:off x="2171701" y="5396441"/>
            <a:ext cx="32715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banana repeatedly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4343400" y="6172200"/>
            <a:ext cx="4614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Occurrence of bigrams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57524" y="1729619"/>
            <a:ext cx="261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Features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1" name="Text Box 24"/>
          <p:cNvSpPr txBox="1">
            <a:spLocks noChangeArrowheads="1"/>
          </p:cNvSpPr>
          <p:nvPr/>
        </p:nvSpPr>
        <p:spPr bwMode="auto">
          <a:xfrm>
            <a:off x="3451123" y="2279613"/>
            <a:ext cx="4033224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6600"/>
                </a:solidFill>
              </a:rPr>
              <a:t>Clinton said banana repeatedly last week on </a:t>
            </a:r>
            <a:r>
              <a:rPr lang="en-US" sz="2400" dirty="0" err="1">
                <a:solidFill>
                  <a:srgbClr val="FF6600"/>
                </a:solidFill>
              </a:rPr>
              <a:t>tv</a:t>
            </a:r>
            <a:r>
              <a:rPr lang="en-US" sz="2400" dirty="0">
                <a:solidFill>
                  <a:srgbClr val="FF6600"/>
                </a:solidFill>
              </a:rPr>
              <a:t>, “banana, banana, banana”</a:t>
            </a:r>
          </a:p>
        </p:txBody>
      </p:sp>
    </p:spTree>
    <p:extLst>
      <p:ext uri="{BB962C8B-B14F-4D97-AF65-F5344CB8AC3E}">
        <p14:creationId xmlns:p14="http://schemas.microsoft.com/office/powerpoint/2010/main" val="24240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449845" y="3832985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smtClean="0">
                <a:latin typeface="Verdana" pitchFamily="34" charset="0"/>
              </a:rPr>
              <a:t>(1, </a:t>
            </a:r>
            <a:r>
              <a:rPr lang="en-US" sz="2000" dirty="0">
                <a:latin typeface="Verdana" pitchFamily="34" charset="0"/>
              </a:rPr>
              <a:t>1, 1, 0, 0, 1, 0, 0, …)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 rot="17992015">
            <a:off x="3680702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clinton</a:t>
            </a:r>
            <a:r>
              <a:rPr lang="en-US" sz="2000" dirty="0" smtClean="0"/>
              <a:t> said</a:t>
            </a:r>
            <a:endParaRPr lang="en-US" sz="2000" dirty="0"/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 rot="17992015">
            <a:off x="4076971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said banana</a:t>
            </a:r>
            <a:endParaRPr lang="en-US" sz="2000" dirty="0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7992015">
            <a:off x="3927105" y="5044834"/>
            <a:ext cx="24606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california</a:t>
            </a:r>
            <a:r>
              <a:rPr lang="en-US" sz="2000" dirty="0" smtClean="0"/>
              <a:t> schools</a:t>
            </a:r>
            <a:endParaRPr lang="en-US" sz="2000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7992015">
            <a:off x="47622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across the</a:t>
            </a:r>
            <a:endParaRPr lang="en-US" sz="2000" dirty="0"/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7992015">
            <a:off x="50670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tv</a:t>
            </a:r>
            <a:r>
              <a:rPr lang="en-US" sz="2000" dirty="0" smtClean="0"/>
              <a:t> banana</a:t>
            </a:r>
            <a:endParaRPr lang="en-US" sz="2000" dirty="0"/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7992015">
            <a:off x="54480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wrong way</a:t>
            </a:r>
            <a:endParaRPr lang="en-US" sz="2000" dirty="0"/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 rot="17992015">
            <a:off x="58290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capital city</a:t>
            </a:r>
            <a:endParaRPr lang="en-US" sz="2000" dirty="0"/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 rot="17992015">
            <a:off x="2171701" y="5396441"/>
            <a:ext cx="32715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banana repeatedly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3340737" y="6172200"/>
            <a:ext cx="4614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Other features?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57524" y="1729619"/>
            <a:ext cx="261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Features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1" name="Text Box 24"/>
          <p:cNvSpPr txBox="1">
            <a:spLocks noChangeArrowheads="1"/>
          </p:cNvSpPr>
          <p:nvPr/>
        </p:nvSpPr>
        <p:spPr bwMode="auto">
          <a:xfrm>
            <a:off x="3451123" y="2279613"/>
            <a:ext cx="4033224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6600"/>
                </a:solidFill>
              </a:rPr>
              <a:t>Clinton said banana repeatedly last week on </a:t>
            </a:r>
            <a:r>
              <a:rPr lang="en-US" sz="2400" dirty="0" err="1">
                <a:solidFill>
                  <a:srgbClr val="FF6600"/>
                </a:solidFill>
              </a:rPr>
              <a:t>tv</a:t>
            </a:r>
            <a:r>
              <a:rPr lang="en-US" sz="2400" dirty="0">
                <a:solidFill>
                  <a:srgbClr val="FF6600"/>
                </a:solidFill>
              </a:rPr>
              <a:t>, “banana, banana, banana”</a:t>
            </a:r>
          </a:p>
        </p:txBody>
      </p:sp>
    </p:spTree>
    <p:extLst>
      <p:ext uri="{BB962C8B-B14F-4D97-AF65-F5344CB8AC3E}">
        <p14:creationId xmlns:p14="http://schemas.microsoft.com/office/powerpoint/2010/main" val="25018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other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3290" y="1600200"/>
            <a:ext cx="8372758" cy="496774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POS (Part-of-speech): </a:t>
            </a:r>
            <a:r>
              <a:rPr lang="en-US" dirty="0" smtClean="0"/>
              <a:t>occurrence, counts, </a:t>
            </a:r>
            <a:r>
              <a:rPr lang="en-US" dirty="0" smtClean="0"/>
              <a:t>sequence, identification </a:t>
            </a:r>
            <a:r>
              <a:rPr lang="en-US" dirty="0"/>
              <a:t>as nouns, verbs, adjectives, adverbs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Constituents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Whether ‘V1agra’ occurred 15 times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Whether ‘banana’ occurred more times than ‘apple’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the document has a number in 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Features are very important, but we’re going to focus on the models today</a:t>
            </a:r>
          </a:p>
        </p:txBody>
      </p:sp>
    </p:spTree>
    <p:extLst>
      <p:ext uri="{BB962C8B-B14F-4D97-AF65-F5344CB8AC3E}">
        <p14:creationId xmlns:p14="http://schemas.microsoft.com/office/powerpoint/2010/main" val="194034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an image represented?</a:t>
            </a:r>
            <a:endParaRPr lang="en-US" dirty="0"/>
          </a:p>
        </p:txBody>
      </p:sp>
      <p:pic>
        <p:nvPicPr>
          <p:cNvPr id="3" name="Picture 5" descr="C:\images\homer\surprised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971800"/>
            <a:ext cx="1814513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236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an image represented?</a:t>
            </a:r>
            <a:endParaRPr lang="en-US" dirty="0"/>
          </a:p>
        </p:txBody>
      </p:sp>
      <p:grpSp>
        <p:nvGrpSpPr>
          <p:cNvPr id="437" name="Group 436"/>
          <p:cNvGrpSpPr/>
          <p:nvPr/>
        </p:nvGrpSpPr>
        <p:grpSpPr>
          <a:xfrm>
            <a:off x="1752600" y="2971800"/>
            <a:ext cx="1814513" cy="2286000"/>
            <a:chOff x="1447800" y="3352800"/>
            <a:chExt cx="1814513" cy="2286000"/>
          </a:xfrm>
        </p:grpSpPr>
        <p:pic>
          <p:nvPicPr>
            <p:cNvPr id="3" name="Picture 5" descr="C:\images\homer\surprised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7800" y="3352800"/>
              <a:ext cx="1814513" cy="2286000"/>
            </a:xfrm>
            <a:prstGeom prst="rect">
              <a:avLst/>
            </a:prstGeom>
            <a:noFill/>
          </p:spPr>
        </p:pic>
        <p:sp>
          <p:nvSpPr>
            <p:cNvPr id="4" name="Rectangle 3"/>
            <p:cNvSpPr/>
            <p:nvPr/>
          </p:nvSpPr>
          <p:spPr bwMode="auto">
            <a:xfrm>
              <a:off x="1752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828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905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981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057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133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209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286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362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438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514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590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667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743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19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5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752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828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905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981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2057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133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209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286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362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438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514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90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667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743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2819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895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1752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1828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905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981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2057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133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209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286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362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438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514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590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667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743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819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895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1752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1828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1905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1981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057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33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209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286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362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438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514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590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667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743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819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895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1752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1828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905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981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057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33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209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286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362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438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514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590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667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743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819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895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1752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1828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905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1981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2057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2133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209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2286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2362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2438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2514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590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667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2743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2819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895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1752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1828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1905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1981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2057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2133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2209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2286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2362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438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2514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2590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2667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2743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819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2895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1752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1828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1905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1981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2057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2133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2209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2286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2362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2438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2514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2590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2667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2743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2819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2895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1752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1828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1905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1981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2057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2133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2209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2286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2362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2438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2514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2590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2667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2743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2819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2895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1752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1828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1905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981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2057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2133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209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2286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2362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438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2514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2590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2667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2743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2819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2895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1752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1828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905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1981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2057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2133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2209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2286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2362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2438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2514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2590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2667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2743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2819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2895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1752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1" name="Rectangle 180"/>
            <p:cNvSpPr/>
            <p:nvPr/>
          </p:nvSpPr>
          <p:spPr bwMode="auto">
            <a:xfrm>
              <a:off x="1828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1905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1981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2057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2133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2209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2286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2362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2438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2514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2590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2667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2743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2819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2895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1752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1828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1905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1981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2057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2133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2209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2286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2362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2438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2514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2590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2667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2743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2819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2895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1752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1828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1905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981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2057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2133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2209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286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2362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2438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2514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590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2667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2743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2819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2895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1752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1828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1905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981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2057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2133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2209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2286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2362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2438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2514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2590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2667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2743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2819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2895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1752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1828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1905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1981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8" name="Rectangle 247"/>
            <p:cNvSpPr/>
            <p:nvPr/>
          </p:nvSpPr>
          <p:spPr bwMode="auto">
            <a:xfrm>
              <a:off x="2057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2133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2209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1" name="Rectangle 250"/>
            <p:cNvSpPr/>
            <p:nvPr/>
          </p:nvSpPr>
          <p:spPr bwMode="auto">
            <a:xfrm>
              <a:off x="2286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2" name="Rectangle 251"/>
            <p:cNvSpPr/>
            <p:nvPr/>
          </p:nvSpPr>
          <p:spPr bwMode="auto">
            <a:xfrm>
              <a:off x="2362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2438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2514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2590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2667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7" name="Rectangle 256"/>
            <p:cNvSpPr/>
            <p:nvPr/>
          </p:nvSpPr>
          <p:spPr bwMode="auto">
            <a:xfrm>
              <a:off x="2743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2819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2895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1752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1828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1905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1981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2057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5" name="Rectangle 264"/>
            <p:cNvSpPr/>
            <p:nvPr/>
          </p:nvSpPr>
          <p:spPr bwMode="auto">
            <a:xfrm>
              <a:off x="2133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2209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2286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2362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2438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0" name="Rectangle 269"/>
            <p:cNvSpPr/>
            <p:nvPr/>
          </p:nvSpPr>
          <p:spPr bwMode="auto">
            <a:xfrm>
              <a:off x="2514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2590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2667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2743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2819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2895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1752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1828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1905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1981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2057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2133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2209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286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362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2438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2514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2590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2667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2743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2819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2895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1752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1828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1905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1981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2057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2133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2209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2286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2362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2438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2" name="Rectangle 301"/>
            <p:cNvSpPr/>
            <p:nvPr/>
          </p:nvSpPr>
          <p:spPr bwMode="auto">
            <a:xfrm>
              <a:off x="2514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2590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2667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2743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2819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2895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1752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1828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1905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1981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2" name="Rectangle 311"/>
            <p:cNvSpPr/>
            <p:nvPr/>
          </p:nvSpPr>
          <p:spPr bwMode="auto">
            <a:xfrm>
              <a:off x="2057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2133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2209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2286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2362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2438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2514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2590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2667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2743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2819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2895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1752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1828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905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981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8" name="Rectangle 327"/>
            <p:cNvSpPr/>
            <p:nvPr/>
          </p:nvSpPr>
          <p:spPr bwMode="auto">
            <a:xfrm>
              <a:off x="2057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9" name="Rectangle 328"/>
            <p:cNvSpPr/>
            <p:nvPr/>
          </p:nvSpPr>
          <p:spPr bwMode="auto">
            <a:xfrm>
              <a:off x="2133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2209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2286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2362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2438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2514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2590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2667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2743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2819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2895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752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1828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905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981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2057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2133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6" name="Rectangle 345"/>
            <p:cNvSpPr/>
            <p:nvPr/>
          </p:nvSpPr>
          <p:spPr bwMode="auto">
            <a:xfrm>
              <a:off x="2209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7" name="Rectangle 346"/>
            <p:cNvSpPr/>
            <p:nvPr/>
          </p:nvSpPr>
          <p:spPr bwMode="auto">
            <a:xfrm>
              <a:off x="2286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2362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2438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2514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2590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2" name="Rectangle 351"/>
            <p:cNvSpPr/>
            <p:nvPr/>
          </p:nvSpPr>
          <p:spPr bwMode="auto">
            <a:xfrm>
              <a:off x="2667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3" name="Rectangle 352"/>
            <p:cNvSpPr/>
            <p:nvPr/>
          </p:nvSpPr>
          <p:spPr bwMode="auto">
            <a:xfrm>
              <a:off x="2743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2819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2895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6" name="Rectangle 355"/>
            <p:cNvSpPr/>
            <p:nvPr/>
          </p:nvSpPr>
          <p:spPr bwMode="auto">
            <a:xfrm>
              <a:off x="1752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7" name="Rectangle 356"/>
            <p:cNvSpPr/>
            <p:nvPr/>
          </p:nvSpPr>
          <p:spPr bwMode="auto">
            <a:xfrm>
              <a:off x="1828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8" name="Rectangle 357"/>
            <p:cNvSpPr/>
            <p:nvPr/>
          </p:nvSpPr>
          <p:spPr bwMode="auto">
            <a:xfrm>
              <a:off x="1905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1981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2057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2133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2" name="Rectangle 361"/>
            <p:cNvSpPr/>
            <p:nvPr/>
          </p:nvSpPr>
          <p:spPr bwMode="auto">
            <a:xfrm>
              <a:off x="2209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2286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2362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5" name="Rectangle 364"/>
            <p:cNvSpPr/>
            <p:nvPr/>
          </p:nvSpPr>
          <p:spPr bwMode="auto">
            <a:xfrm>
              <a:off x="2438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6" name="Rectangle 365"/>
            <p:cNvSpPr/>
            <p:nvPr/>
          </p:nvSpPr>
          <p:spPr bwMode="auto">
            <a:xfrm>
              <a:off x="2514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7" name="Rectangle 366"/>
            <p:cNvSpPr/>
            <p:nvPr/>
          </p:nvSpPr>
          <p:spPr bwMode="auto">
            <a:xfrm>
              <a:off x="2590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8" name="Rectangle 367"/>
            <p:cNvSpPr/>
            <p:nvPr/>
          </p:nvSpPr>
          <p:spPr bwMode="auto">
            <a:xfrm>
              <a:off x="2667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2743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2819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2895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2" name="Rectangle 371"/>
            <p:cNvSpPr/>
            <p:nvPr/>
          </p:nvSpPr>
          <p:spPr bwMode="auto">
            <a:xfrm>
              <a:off x="1752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1828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905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1981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2057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7" name="Rectangle 376"/>
            <p:cNvSpPr/>
            <p:nvPr/>
          </p:nvSpPr>
          <p:spPr bwMode="auto">
            <a:xfrm>
              <a:off x="2133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2209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286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2362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2438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2" name="Rectangle 381"/>
            <p:cNvSpPr/>
            <p:nvPr/>
          </p:nvSpPr>
          <p:spPr bwMode="auto">
            <a:xfrm>
              <a:off x="2514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3" name="Rectangle 382"/>
            <p:cNvSpPr/>
            <p:nvPr/>
          </p:nvSpPr>
          <p:spPr bwMode="auto">
            <a:xfrm>
              <a:off x="2590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2667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2743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6" name="Rectangle 385"/>
            <p:cNvSpPr/>
            <p:nvPr/>
          </p:nvSpPr>
          <p:spPr bwMode="auto">
            <a:xfrm>
              <a:off x="2819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>
              <a:off x="2895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8" name="Rectangle 387"/>
            <p:cNvSpPr/>
            <p:nvPr/>
          </p:nvSpPr>
          <p:spPr bwMode="auto">
            <a:xfrm>
              <a:off x="1752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9" name="Rectangle 388"/>
            <p:cNvSpPr/>
            <p:nvPr/>
          </p:nvSpPr>
          <p:spPr bwMode="auto">
            <a:xfrm>
              <a:off x="1828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1905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1" name="Rectangle 390"/>
            <p:cNvSpPr/>
            <p:nvPr/>
          </p:nvSpPr>
          <p:spPr bwMode="auto">
            <a:xfrm>
              <a:off x="1981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2" name="Rectangle 391"/>
            <p:cNvSpPr/>
            <p:nvPr/>
          </p:nvSpPr>
          <p:spPr bwMode="auto">
            <a:xfrm>
              <a:off x="2057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3" name="Rectangle 392"/>
            <p:cNvSpPr/>
            <p:nvPr/>
          </p:nvSpPr>
          <p:spPr bwMode="auto">
            <a:xfrm>
              <a:off x="2133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4" name="Rectangle 393"/>
            <p:cNvSpPr/>
            <p:nvPr/>
          </p:nvSpPr>
          <p:spPr bwMode="auto">
            <a:xfrm>
              <a:off x="2209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5" name="Rectangle 394"/>
            <p:cNvSpPr/>
            <p:nvPr/>
          </p:nvSpPr>
          <p:spPr bwMode="auto">
            <a:xfrm>
              <a:off x="2286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6" name="Rectangle 395"/>
            <p:cNvSpPr/>
            <p:nvPr/>
          </p:nvSpPr>
          <p:spPr bwMode="auto">
            <a:xfrm>
              <a:off x="2362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7" name="Rectangle 396"/>
            <p:cNvSpPr/>
            <p:nvPr/>
          </p:nvSpPr>
          <p:spPr bwMode="auto">
            <a:xfrm>
              <a:off x="2438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8" name="Rectangle 397"/>
            <p:cNvSpPr/>
            <p:nvPr/>
          </p:nvSpPr>
          <p:spPr bwMode="auto">
            <a:xfrm>
              <a:off x="2514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9" name="Rectangle 398"/>
            <p:cNvSpPr/>
            <p:nvPr/>
          </p:nvSpPr>
          <p:spPr bwMode="auto">
            <a:xfrm>
              <a:off x="2590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0" name="Rectangle 399"/>
            <p:cNvSpPr/>
            <p:nvPr/>
          </p:nvSpPr>
          <p:spPr bwMode="auto">
            <a:xfrm>
              <a:off x="2667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1" name="Rectangle 400"/>
            <p:cNvSpPr/>
            <p:nvPr/>
          </p:nvSpPr>
          <p:spPr bwMode="auto">
            <a:xfrm>
              <a:off x="2743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2" name="Rectangle 401"/>
            <p:cNvSpPr/>
            <p:nvPr/>
          </p:nvSpPr>
          <p:spPr bwMode="auto">
            <a:xfrm>
              <a:off x="2819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3" name="Rectangle 402"/>
            <p:cNvSpPr/>
            <p:nvPr/>
          </p:nvSpPr>
          <p:spPr bwMode="auto">
            <a:xfrm>
              <a:off x="2895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4" name="Rectangle 403"/>
            <p:cNvSpPr/>
            <p:nvPr/>
          </p:nvSpPr>
          <p:spPr bwMode="auto">
            <a:xfrm>
              <a:off x="1752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5" name="Rectangle 404"/>
            <p:cNvSpPr/>
            <p:nvPr/>
          </p:nvSpPr>
          <p:spPr bwMode="auto">
            <a:xfrm>
              <a:off x="1828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6" name="Rectangle 405"/>
            <p:cNvSpPr/>
            <p:nvPr/>
          </p:nvSpPr>
          <p:spPr bwMode="auto">
            <a:xfrm>
              <a:off x="1905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981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8" name="Rectangle 407"/>
            <p:cNvSpPr/>
            <p:nvPr/>
          </p:nvSpPr>
          <p:spPr bwMode="auto">
            <a:xfrm>
              <a:off x="2057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9" name="Rectangle 408"/>
            <p:cNvSpPr/>
            <p:nvPr/>
          </p:nvSpPr>
          <p:spPr bwMode="auto">
            <a:xfrm>
              <a:off x="2133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0" name="Rectangle 409"/>
            <p:cNvSpPr/>
            <p:nvPr/>
          </p:nvSpPr>
          <p:spPr bwMode="auto">
            <a:xfrm>
              <a:off x="2209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1" name="Rectangle 410"/>
            <p:cNvSpPr/>
            <p:nvPr/>
          </p:nvSpPr>
          <p:spPr bwMode="auto">
            <a:xfrm>
              <a:off x="2286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2" name="Rectangle 411"/>
            <p:cNvSpPr/>
            <p:nvPr/>
          </p:nvSpPr>
          <p:spPr bwMode="auto">
            <a:xfrm>
              <a:off x="2362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3" name="Rectangle 412"/>
            <p:cNvSpPr/>
            <p:nvPr/>
          </p:nvSpPr>
          <p:spPr bwMode="auto">
            <a:xfrm>
              <a:off x="2438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4" name="Rectangle 413"/>
            <p:cNvSpPr/>
            <p:nvPr/>
          </p:nvSpPr>
          <p:spPr bwMode="auto">
            <a:xfrm>
              <a:off x="2514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5" name="Rectangle 414"/>
            <p:cNvSpPr/>
            <p:nvPr/>
          </p:nvSpPr>
          <p:spPr bwMode="auto">
            <a:xfrm>
              <a:off x="2590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6" name="Rectangle 415"/>
            <p:cNvSpPr/>
            <p:nvPr/>
          </p:nvSpPr>
          <p:spPr bwMode="auto">
            <a:xfrm>
              <a:off x="2667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7" name="Rectangle 416"/>
            <p:cNvSpPr/>
            <p:nvPr/>
          </p:nvSpPr>
          <p:spPr bwMode="auto">
            <a:xfrm>
              <a:off x="2743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8" name="Rectangle 417"/>
            <p:cNvSpPr/>
            <p:nvPr/>
          </p:nvSpPr>
          <p:spPr bwMode="auto">
            <a:xfrm>
              <a:off x="2819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9" name="Rectangle 418"/>
            <p:cNvSpPr/>
            <p:nvPr/>
          </p:nvSpPr>
          <p:spPr bwMode="auto">
            <a:xfrm>
              <a:off x="2895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1752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1828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2" name="Rectangle 421"/>
            <p:cNvSpPr/>
            <p:nvPr/>
          </p:nvSpPr>
          <p:spPr bwMode="auto">
            <a:xfrm>
              <a:off x="1905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3" name="Rectangle 422"/>
            <p:cNvSpPr/>
            <p:nvPr/>
          </p:nvSpPr>
          <p:spPr bwMode="auto">
            <a:xfrm>
              <a:off x="1981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4" name="Rectangle 423"/>
            <p:cNvSpPr/>
            <p:nvPr/>
          </p:nvSpPr>
          <p:spPr bwMode="auto">
            <a:xfrm>
              <a:off x="2057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5" name="Rectangle 424"/>
            <p:cNvSpPr/>
            <p:nvPr/>
          </p:nvSpPr>
          <p:spPr bwMode="auto">
            <a:xfrm>
              <a:off x="2133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6" name="Rectangle 425"/>
            <p:cNvSpPr/>
            <p:nvPr/>
          </p:nvSpPr>
          <p:spPr bwMode="auto">
            <a:xfrm>
              <a:off x="2209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7" name="Rectangle 426"/>
            <p:cNvSpPr/>
            <p:nvPr/>
          </p:nvSpPr>
          <p:spPr bwMode="auto">
            <a:xfrm>
              <a:off x="2286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8" name="Rectangle 427"/>
            <p:cNvSpPr/>
            <p:nvPr/>
          </p:nvSpPr>
          <p:spPr bwMode="auto">
            <a:xfrm>
              <a:off x="2362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9" name="Rectangle 428"/>
            <p:cNvSpPr/>
            <p:nvPr/>
          </p:nvSpPr>
          <p:spPr bwMode="auto">
            <a:xfrm>
              <a:off x="2438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0" name="Rectangle 429"/>
            <p:cNvSpPr/>
            <p:nvPr/>
          </p:nvSpPr>
          <p:spPr bwMode="auto">
            <a:xfrm>
              <a:off x="2514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1" name="Rectangle 430"/>
            <p:cNvSpPr/>
            <p:nvPr/>
          </p:nvSpPr>
          <p:spPr bwMode="auto">
            <a:xfrm>
              <a:off x="2590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2" name="Rectangle 431"/>
            <p:cNvSpPr/>
            <p:nvPr/>
          </p:nvSpPr>
          <p:spPr bwMode="auto">
            <a:xfrm>
              <a:off x="2667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2743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4" name="Rectangle 433"/>
            <p:cNvSpPr/>
            <p:nvPr/>
          </p:nvSpPr>
          <p:spPr bwMode="auto">
            <a:xfrm>
              <a:off x="2819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5" name="Rectangle 434"/>
            <p:cNvSpPr/>
            <p:nvPr/>
          </p:nvSpPr>
          <p:spPr bwMode="auto">
            <a:xfrm>
              <a:off x="2895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</p:grpSp>
      <p:sp>
        <p:nvSpPr>
          <p:cNvPr id="436" name="TextBox 435"/>
          <p:cNvSpPr txBox="1"/>
          <p:nvPr/>
        </p:nvSpPr>
        <p:spPr>
          <a:xfrm>
            <a:off x="4038600" y="3581400"/>
            <a:ext cx="46819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 images are made up of pixels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 for a color image, each pixel corresponds to an RGB value (i.e. three numbers)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731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features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2687" y="2883932"/>
            <a:ext cx="1814513" cy="2286000"/>
            <a:chOff x="1447800" y="3352800"/>
            <a:chExt cx="1814513" cy="2286000"/>
          </a:xfrm>
        </p:grpSpPr>
        <p:pic>
          <p:nvPicPr>
            <p:cNvPr id="5" name="Picture 5" descr="C:\images\homer\surprised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7800" y="3352800"/>
              <a:ext cx="1814513" cy="2286000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 bwMode="auto">
            <a:xfrm>
              <a:off x="1752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828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905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981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57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133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209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286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362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438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514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590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667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43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819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895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752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828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905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981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057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133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209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286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362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438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514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590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2667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743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2819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895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752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8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905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981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057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133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209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286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362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438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514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590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667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743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819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2895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1752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1828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1905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981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057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33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209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286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362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438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514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590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667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743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819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895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752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828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1905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981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057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33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209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286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362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438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514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590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667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743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819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2895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752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1828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1905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981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057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2133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2209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2286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2362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438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514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2590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2667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743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2819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2895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1752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1828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1905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1981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2057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2133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2209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286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2362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2438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2514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2590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667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2743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2819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2895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1752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1828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1905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1981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2057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2133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2209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2286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2362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2438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2514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2590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2667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2743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2819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2895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1752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1828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1905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1981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2057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2133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2209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2286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2362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2438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2514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2590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2667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2743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2819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2895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1752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828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1905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1981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057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2133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2209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286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2362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2438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2514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2590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2667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2743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2819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2895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752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1828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1905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1981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2057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2133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2209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2286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2362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2438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2514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2590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2667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2743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2819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1" name="Rectangle 180"/>
            <p:cNvSpPr/>
            <p:nvPr/>
          </p:nvSpPr>
          <p:spPr bwMode="auto">
            <a:xfrm>
              <a:off x="2895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1752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1828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1905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1981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2057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2133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2209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2286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2362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2438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2514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2590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2667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2743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2819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2895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1752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1828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1905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1981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2057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2133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2209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2286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2362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2438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2514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2590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2667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2743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2819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2895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1752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828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1905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1981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2057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133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2209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2286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2362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438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2514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2590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2667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2743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2819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2895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1752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828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1905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1981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2057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2133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2209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2286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2362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2438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2514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2590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2667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2743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2819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2895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1752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1828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8" name="Rectangle 247"/>
            <p:cNvSpPr/>
            <p:nvPr/>
          </p:nvSpPr>
          <p:spPr bwMode="auto">
            <a:xfrm>
              <a:off x="1905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1981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2057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1" name="Rectangle 250"/>
            <p:cNvSpPr/>
            <p:nvPr/>
          </p:nvSpPr>
          <p:spPr bwMode="auto">
            <a:xfrm>
              <a:off x="2133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2" name="Rectangle 251"/>
            <p:cNvSpPr/>
            <p:nvPr/>
          </p:nvSpPr>
          <p:spPr bwMode="auto">
            <a:xfrm>
              <a:off x="2209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2286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2362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2438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2514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7" name="Rectangle 256"/>
            <p:cNvSpPr/>
            <p:nvPr/>
          </p:nvSpPr>
          <p:spPr bwMode="auto">
            <a:xfrm>
              <a:off x="2590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2667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2743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2819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2895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1752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1828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1905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5" name="Rectangle 264"/>
            <p:cNvSpPr/>
            <p:nvPr/>
          </p:nvSpPr>
          <p:spPr bwMode="auto">
            <a:xfrm>
              <a:off x="1981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2057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2133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2209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2286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0" name="Rectangle 269"/>
            <p:cNvSpPr/>
            <p:nvPr/>
          </p:nvSpPr>
          <p:spPr bwMode="auto">
            <a:xfrm>
              <a:off x="2362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2438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2514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2590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2667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2743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2819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2895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1752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1828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1905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1981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2057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133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209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2286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2362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2438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2514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2590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2667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2743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2819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2895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1752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1828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1905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1981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2057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2133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2209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2286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2" name="Rectangle 301"/>
            <p:cNvSpPr/>
            <p:nvPr/>
          </p:nvSpPr>
          <p:spPr bwMode="auto">
            <a:xfrm>
              <a:off x="2362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2438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2514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2590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2667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2743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2819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2895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1752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1828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2" name="Rectangle 311"/>
            <p:cNvSpPr/>
            <p:nvPr/>
          </p:nvSpPr>
          <p:spPr bwMode="auto">
            <a:xfrm>
              <a:off x="1905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1981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2057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2133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2209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2286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2362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2438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2514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2590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2667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2743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2819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2895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752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828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8" name="Rectangle 327"/>
            <p:cNvSpPr/>
            <p:nvPr/>
          </p:nvSpPr>
          <p:spPr bwMode="auto">
            <a:xfrm>
              <a:off x="1905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9" name="Rectangle 328"/>
            <p:cNvSpPr/>
            <p:nvPr/>
          </p:nvSpPr>
          <p:spPr bwMode="auto">
            <a:xfrm>
              <a:off x="1981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2057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2133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2209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2286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2362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2438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2514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2590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2667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2743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2819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2895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752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828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1905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1981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6" name="Rectangle 345"/>
            <p:cNvSpPr/>
            <p:nvPr/>
          </p:nvSpPr>
          <p:spPr bwMode="auto">
            <a:xfrm>
              <a:off x="2057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7" name="Rectangle 346"/>
            <p:cNvSpPr/>
            <p:nvPr/>
          </p:nvSpPr>
          <p:spPr bwMode="auto">
            <a:xfrm>
              <a:off x="2133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2209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2286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2362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2438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2" name="Rectangle 351"/>
            <p:cNvSpPr/>
            <p:nvPr/>
          </p:nvSpPr>
          <p:spPr bwMode="auto">
            <a:xfrm>
              <a:off x="2514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3" name="Rectangle 352"/>
            <p:cNvSpPr/>
            <p:nvPr/>
          </p:nvSpPr>
          <p:spPr bwMode="auto">
            <a:xfrm>
              <a:off x="2590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2667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2743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6" name="Rectangle 355"/>
            <p:cNvSpPr/>
            <p:nvPr/>
          </p:nvSpPr>
          <p:spPr bwMode="auto">
            <a:xfrm>
              <a:off x="2819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7" name="Rectangle 356"/>
            <p:cNvSpPr/>
            <p:nvPr/>
          </p:nvSpPr>
          <p:spPr bwMode="auto">
            <a:xfrm>
              <a:off x="2895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8" name="Rectangle 357"/>
            <p:cNvSpPr/>
            <p:nvPr/>
          </p:nvSpPr>
          <p:spPr bwMode="auto">
            <a:xfrm>
              <a:off x="1752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1828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1905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1981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2" name="Rectangle 361"/>
            <p:cNvSpPr/>
            <p:nvPr/>
          </p:nvSpPr>
          <p:spPr bwMode="auto">
            <a:xfrm>
              <a:off x="2057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2133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2209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5" name="Rectangle 364"/>
            <p:cNvSpPr/>
            <p:nvPr/>
          </p:nvSpPr>
          <p:spPr bwMode="auto">
            <a:xfrm>
              <a:off x="2286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6" name="Rectangle 365"/>
            <p:cNvSpPr/>
            <p:nvPr/>
          </p:nvSpPr>
          <p:spPr bwMode="auto">
            <a:xfrm>
              <a:off x="2362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7" name="Rectangle 366"/>
            <p:cNvSpPr/>
            <p:nvPr/>
          </p:nvSpPr>
          <p:spPr bwMode="auto">
            <a:xfrm>
              <a:off x="2438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8" name="Rectangle 367"/>
            <p:cNvSpPr/>
            <p:nvPr/>
          </p:nvSpPr>
          <p:spPr bwMode="auto">
            <a:xfrm>
              <a:off x="2514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2590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2667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2743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2" name="Rectangle 371"/>
            <p:cNvSpPr/>
            <p:nvPr/>
          </p:nvSpPr>
          <p:spPr bwMode="auto">
            <a:xfrm>
              <a:off x="2819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2895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752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1828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1905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7" name="Rectangle 376"/>
            <p:cNvSpPr/>
            <p:nvPr/>
          </p:nvSpPr>
          <p:spPr bwMode="auto">
            <a:xfrm>
              <a:off x="1981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2057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133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2209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2286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2" name="Rectangle 381"/>
            <p:cNvSpPr/>
            <p:nvPr/>
          </p:nvSpPr>
          <p:spPr bwMode="auto">
            <a:xfrm>
              <a:off x="2362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3" name="Rectangle 382"/>
            <p:cNvSpPr/>
            <p:nvPr/>
          </p:nvSpPr>
          <p:spPr bwMode="auto">
            <a:xfrm>
              <a:off x="2438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2514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2590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6" name="Rectangle 385"/>
            <p:cNvSpPr/>
            <p:nvPr/>
          </p:nvSpPr>
          <p:spPr bwMode="auto">
            <a:xfrm>
              <a:off x="2667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>
              <a:off x="2743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8" name="Rectangle 387"/>
            <p:cNvSpPr/>
            <p:nvPr/>
          </p:nvSpPr>
          <p:spPr bwMode="auto">
            <a:xfrm>
              <a:off x="2819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9" name="Rectangle 388"/>
            <p:cNvSpPr/>
            <p:nvPr/>
          </p:nvSpPr>
          <p:spPr bwMode="auto">
            <a:xfrm>
              <a:off x="2895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1752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1" name="Rectangle 390"/>
            <p:cNvSpPr/>
            <p:nvPr/>
          </p:nvSpPr>
          <p:spPr bwMode="auto">
            <a:xfrm>
              <a:off x="1828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2" name="Rectangle 391"/>
            <p:cNvSpPr/>
            <p:nvPr/>
          </p:nvSpPr>
          <p:spPr bwMode="auto">
            <a:xfrm>
              <a:off x="1905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3" name="Rectangle 392"/>
            <p:cNvSpPr/>
            <p:nvPr/>
          </p:nvSpPr>
          <p:spPr bwMode="auto">
            <a:xfrm>
              <a:off x="1981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4" name="Rectangle 393"/>
            <p:cNvSpPr/>
            <p:nvPr/>
          </p:nvSpPr>
          <p:spPr bwMode="auto">
            <a:xfrm>
              <a:off x="2057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5" name="Rectangle 394"/>
            <p:cNvSpPr/>
            <p:nvPr/>
          </p:nvSpPr>
          <p:spPr bwMode="auto">
            <a:xfrm>
              <a:off x="2133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6" name="Rectangle 395"/>
            <p:cNvSpPr/>
            <p:nvPr/>
          </p:nvSpPr>
          <p:spPr bwMode="auto">
            <a:xfrm>
              <a:off x="2209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7" name="Rectangle 396"/>
            <p:cNvSpPr/>
            <p:nvPr/>
          </p:nvSpPr>
          <p:spPr bwMode="auto">
            <a:xfrm>
              <a:off x="2286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8" name="Rectangle 397"/>
            <p:cNvSpPr/>
            <p:nvPr/>
          </p:nvSpPr>
          <p:spPr bwMode="auto">
            <a:xfrm>
              <a:off x="2362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9" name="Rectangle 398"/>
            <p:cNvSpPr/>
            <p:nvPr/>
          </p:nvSpPr>
          <p:spPr bwMode="auto">
            <a:xfrm>
              <a:off x="2438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0" name="Rectangle 399"/>
            <p:cNvSpPr/>
            <p:nvPr/>
          </p:nvSpPr>
          <p:spPr bwMode="auto">
            <a:xfrm>
              <a:off x="2514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1" name="Rectangle 400"/>
            <p:cNvSpPr/>
            <p:nvPr/>
          </p:nvSpPr>
          <p:spPr bwMode="auto">
            <a:xfrm>
              <a:off x="2590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2" name="Rectangle 401"/>
            <p:cNvSpPr/>
            <p:nvPr/>
          </p:nvSpPr>
          <p:spPr bwMode="auto">
            <a:xfrm>
              <a:off x="2667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3" name="Rectangle 402"/>
            <p:cNvSpPr/>
            <p:nvPr/>
          </p:nvSpPr>
          <p:spPr bwMode="auto">
            <a:xfrm>
              <a:off x="2743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4" name="Rectangle 403"/>
            <p:cNvSpPr/>
            <p:nvPr/>
          </p:nvSpPr>
          <p:spPr bwMode="auto">
            <a:xfrm>
              <a:off x="2819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5" name="Rectangle 404"/>
            <p:cNvSpPr/>
            <p:nvPr/>
          </p:nvSpPr>
          <p:spPr bwMode="auto">
            <a:xfrm>
              <a:off x="2895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6" name="Rectangle 405"/>
            <p:cNvSpPr/>
            <p:nvPr/>
          </p:nvSpPr>
          <p:spPr bwMode="auto">
            <a:xfrm>
              <a:off x="1752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828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8" name="Rectangle 407"/>
            <p:cNvSpPr/>
            <p:nvPr/>
          </p:nvSpPr>
          <p:spPr bwMode="auto">
            <a:xfrm>
              <a:off x="1905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9" name="Rectangle 408"/>
            <p:cNvSpPr/>
            <p:nvPr/>
          </p:nvSpPr>
          <p:spPr bwMode="auto">
            <a:xfrm>
              <a:off x="1981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0" name="Rectangle 409"/>
            <p:cNvSpPr/>
            <p:nvPr/>
          </p:nvSpPr>
          <p:spPr bwMode="auto">
            <a:xfrm>
              <a:off x="2057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1" name="Rectangle 410"/>
            <p:cNvSpPr/>
            <p:nvPr/>
          </p:nvSpPr>
          <p:spPr bwMode="auto">
            <a:xfrm>
              <a:off x="2133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2" name="Rectangle 411"/>
            <p:cNvSpPr/>
            <p:nvPr/>
          </p:nvSpPr>
          <p:spPr bwMode="auto">
            <a:xfrm>
              <a:off x="2209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3" name="Rectangle 412"/>
            <p:cNvSpPr/>
            <p:nvPr/>
          </p:nvSpPr>
          <p:spPr bwMode="auto">
            <a:xfrm>
              <a:off x="2286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4" name="Rectangle 413"/>
            <p:cNvSpPr/>
            <p:nvPr/>
          </p:nvSpPr>
          <p:spPr bwMode="auto">
            <a:xfrm>
              <a:off x="2362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5" name="Rectangle 414"/>
            <p:cNvSpPr/>
            <p:nvPr/>
          </p:nvSpPr>
          <p:spPr bwMode="auto">
            <a:xfrm>
              <a:off x="2438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6" name="Rectangle 415"/>
            <p:cNvSpPr/>
            <p:nvPr/>
          </p:nvSpPr>
          <p:spPr bwMode="auto">
            <a:xfrm>
              <a:off x="2514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7" name="Rectangle 416"/>
            <p:cNvSpPr/>
            <p:nvPr/>
          </p:nvSpPr>
          <p:spPr bwMode="auto">
            <a:xfrm>
              <a:off x="2590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8" name="Rectangle 417"/>
            <p:cNvSpPr/>
            <p:nvPr/>
          </p:nvSpPr>
          <p:spPr bwMode="auto">
            <a:xfrm>
              <a:off x="2667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9" name="Rectangle 418"/>
            <p:cNvSpPr/>
            <p:nvPr/>
          </p:nvSpPr>
          <p:spPr bwMode="auto">
            <a:xfrm>
              <a:off x="2743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2819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2895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2" name="Rectangle 421"/>
            <p:cNvSpPr/>
            <p:nvPr/>
          </p:nvSpPr>
          <p:spPr bwMode="auto">
            <a:xfrm>
              <a:off x="1752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3" name="Rectangle 422"/>
            <p:cNvSpPr/>
            <p:nvPr/>
          </p:nvSpPr>
          <p:spPr bwMode="auto">
            <a:xfrm>
              <a:off x="1828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4" name="Rectangle 423"/>
            <p:cNvSpPr/>
            <p:nvPr/>
          </p:nvSpPr>
          <p:spPr bwMode="auto">
            <a:xfrm>
              <a:off x="1905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5" name="Rectangle 424"/>
            <p:cNvSpPr/>
            <p:nvPr/>
          </p:nvSpPr>
          <p:spPr bwMode="auto">
            <a:xfrm>
              <a:off x="1981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6" name="Rectangle 425"/>
            <p:cNvSpPr/>
            <p:nvPr/>
          </p:nvSpPr>
          <p:spPr bwMode="auto">
            <a:xfrm>
              <a:off x="2057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7" name="Rectangle 426"/>
            <p:cNvSpPr/>
            <p:nvPr/>
          </p:nvSpPr>
          <p:spPr bwMode="auto">
            <a:xfrm>
              <a:off x="2133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8" name="Rectangle 427"/>
            <p:cNvSpPr/>
            <p:nvPr/>
          </p:nvSpPr>
          <p:spPr bwMode="auto">
            <a:xfrm>
              <a:off x="2209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9" name="Rectangle 428"/>
            <p:cNvSpPr/>
            <p:nvPr/>
          </p:nvSpPr>
          <p:spPr bwMode="auto">
            <a:xfrm>
              <a:off x="2286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0" name="Rectangle 429"/>
            <p:cNvSpPr/>
            <p:nvPr/>
          </p:nvSpPr>
          <p:spPr bwMode="auto">
            <a:xfrm>
              <a:off x="2362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1" name="Rectangle 430"/>
            <p:cNvSpPr/>
            <p:nvPr/>
          </p:nvSpPr>
          <p:spPr bwMode="auto">
            <a:xfrm>
              <a:off x="2438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2" name="Rectangle 431"/>
            <p:cNvSpPr/>
            <p:nvPr/>
          </p:nvSpPr>
          <p:spPr bwMode="auto">
            <a:xfrm>
              <a:off x="2514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2590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4" name="Rectangle 433"/>
            <p:cNvSpPr/>
            <p:nvPr/>
          </p:nvSpPr>
          <p:spPr bwMode="auto">
            <a:xfrm>
              <a:off x="2667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5" name="Rectangle 434"/>
            <p:cNvSpPr/>
            <p:nvPr/>
          </p:nvSpPr>
          <p:spPr bwMode="auto">
            <a:xfrm>
              <a:off x="2743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6" name="Rectangle 435"/>
            <p:cNvSpPr/>
            <p:nvPr/>
          </p:nvSpPr>
          <p:spPr bwMode="auto">
            <a:xfrm>
              <a:off x="2819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7" name="Rectangle 436"/>
            <p:cNvSpPr/>
            <p:nvPr/>
          </p:nvSpPr>
          <p:spPr bwMode="auto">
            <a:xfrm>
              <a:off x="2895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</p:grpSp>
      <p:sp>
        <p:nvSpPr>
          <p:cNvPr id="438" name="Right Arrow 437"/>
          <p:cNvSpPr/>
          <p:nvPr/>
        </p:nvSpPr>
        <p:spPr>
          <a:xfrm>
            <a:off x="2491820" y="3645932"/>
            <a:ext cx="812800" cy="1143000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/>
          <p:cNvSpPr/>
          <p:nvPr/>
        </p:nvSpPr>
        <p:spPr>
          <a:xfrm>
            <a:off x="3572933" y="3689866"/>
            <a:ext cx="433817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for each pixel:	R[0-255]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		   	G[0-255]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			B[0-255]</a:t>
            </a:r>
          </a:p>
        </p:txBody>
      </p:sp>
      <p:sp>
        <p:nvSpPr>
          <p:cNvPr id="441" name="TextBox 440"/>
          <p:cNvSpPr txBox="1"/>
          <p:nvPr/>
        </p:nvSpPr>
        <p:spPr>
          <a:xfrm>
            <a:off x="646087" y="6072664"/>
            <a:ext cx="7186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Do we retain all the information in the original document?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45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features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2687" y="2883932"/>
            <a:ext cx="1814513" cy="2286000"/>
            <a:chOff x="1447800" y="3352800"/>
            <a:chExt cx="1814513" cy="2286000"/>
          </a:xfrm>
        </p:grpSpPr>
        <p:pic>
          <p:nvPicPr>
            <p:cNvPr id="5" name="Picture 5" descr="C:\images\homer\surprised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7800" y="3352800"/>
              <a:ext cx="1814513" cy="2286000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 bwMode="auto">
            <a:xfrm>
              <a:off x="1752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828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905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981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57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133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209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286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362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438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514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590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667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43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819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895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752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828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905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981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057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133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209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286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362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438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514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590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2667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743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2819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895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752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8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905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981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057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133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209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286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362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438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514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590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667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743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819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2895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1752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1828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1905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981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057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33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209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286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362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438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514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590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667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743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819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895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752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828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1905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981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057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33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209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286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362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438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514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590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667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743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819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2895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752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1828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1905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981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057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2133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2209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2286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2362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438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514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2590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2667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743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2819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2895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1752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1828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1905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1981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2057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2133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2209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286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2362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2438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2514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2590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667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2743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2819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2895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1752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1828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1905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1981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2057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2133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2209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2286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2362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2438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2514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2590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2667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2743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2819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2895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1752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1828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1905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1981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2057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2133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2209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2286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2362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2438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2514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2590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2667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2743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2819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2895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1752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828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1905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1981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057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2133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2209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286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2362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2438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2514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2590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2667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2743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2819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2895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752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1828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1905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1981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2057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2133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2209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2286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2362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2438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2514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2590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2667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2743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2819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1" name="Rectangle 180"/>
            <p:cNvSpPr/>
            <p:nvPr/>
          </p:nvSpPr>
          <p:spPr bwMode="auto">
            <a:xfrm>
              <a:off x="2895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1752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1828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1905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1981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2057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2133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2209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2286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2362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2438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2514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2590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2667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2743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2819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2895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1752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1828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1905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1981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2057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2133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2209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2286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2362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2438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2514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2590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2667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2743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2819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2895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1752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828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1905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1981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2057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133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2209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2286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2362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438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2514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2590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2667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2743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2819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2895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1752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828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1905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1981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2057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2133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2209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2286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2362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2438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2514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2590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2667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2743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2819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2895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1752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1828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8" name="Rectangle 247"/>
            <p:cNvSpPr/>
            <p:nvPr/>
          </p:nvSpPr>
          <p:spPr bwMode="auto">
            <a:xfrm>
              <a:off x="1905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1981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2057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1" name="Rectangle 250"/>
            <p:cNvSpPr/>
            <p:nvPr/>
          </p:nvSpPr>
          <p:spPr bwMode="auto">
            <a:xfrm>
              <a:off x="2133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2" name="Rectangle 251"/>
            <p:cNvSpPr/>
            <p:nvPr/>
          </p:nvSpPr>
          <p:spPr bwMode="auto">
            <a:xfrm>
              <a:off x="2209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2286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2362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2438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2514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7" name="Rectangle 256"/>
            <p:cNvSpPr/>
            <p:nvPr/>
          </p:nvSpPr>
          <p:spPr bwMode="auto">
            <a:xfrm>
              <a:off x="2590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2667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2743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2819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2895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1752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1828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1905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5" name="Rectangle 264"/>
            <p:cNvSpPr/>
            <p:nvPr/>
          </p:nvSpPr>
          <p:spPr bwMode="auto">
            <a:xfrm>
              <a:off x="1981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2057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2133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2209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2286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0" name="Rectangle 269"/>
            <p:cNvSpPr/>
            <p:nvPr/>
          </p:nvSpPr>
          <p:spPr bwMode="auto">
            <a:xfrm>
              <a:off x="2362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2438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2514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2590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2667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2743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2819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2895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1752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1828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1905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1981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2057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133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209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2286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2362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2438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2514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2590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2667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2743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2819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2895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1752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1828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1905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1981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2057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2133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2209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2286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2" name="Rectangle 301"/>
            <p:cNvSpPr/>
            <p:nvPr/>
          </p:nvSpPr>
          <p:spPr bwMode="auto">
            <a:xfrm>
              <a:off x="2362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2438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2514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2590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2667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2743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2819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2895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1752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1828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2" name="Rectangle 311"/>
            <p:cNvSpPr/>
            <p:nvPr/>
          </p:nvSpPr>
          <p:spPr bwMode="auto">
            <a:xfrm>
              <a:off x="1905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1981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2057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2133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2209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2286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2362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2438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2514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2590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2667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2743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2819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2895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752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828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8" name="Rectangle 327"/>
            <p:cNvSpPr/>
            <p:nvPr/>
          </p:nvSpPr>
          <p:spPr bwMode="auto">
            <a:xfrm>
              <a:off x="1905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9" name="Rectangle 328"/>
            <p:cNvSpPr/>
            <p:nvPr/>
          </p:nvSpPr>
          <p:spPr bwMode="auto">
            <a:xfrm>
              <a:off x="1981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2057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2133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2209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2286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2362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2438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2514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2590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2667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2743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2819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2895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752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828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1905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1981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6" name="Rectangle 345"/>
            <p:cNvSpPr/>
            <p:nvPr/>
          </p:nvSpPr>
          <p:spPr bwMode="auto">
            <a:xfrm>
              <a:off x="2057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7" name="Rectangle 346"/>
            <p:cNvSpPr/>
            <p:nvPr/>
          </p:nvSpPr>
          <p:spPr bwMode="auto">
            <a:xfrm>
              <a:off x="2133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2209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2286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2362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2438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2" name="Rectangle 351"/>
            <p:cNvSpPr/>
            <p:nvPr/>
          </p:nvSpPr>
          <p:spPr bwMode="auto">
            <a:xfrm>
              <a:off x="2514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3" name="Rectangle 352"/>
            <p:cNvSpPr/>
            <p:nvPr/>
          </p:nvSpPr>
          <p:spPr bwMode="auto">
            <a:xfrm>
              <a:off x="2590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2667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2743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6" name="Rectangle 355"/>
            <p:cNvSpPr/>
            <p:nvPr/>
          </p:nvSpPr>
          <p:spPr bwMode="auto">
            <a:xfrm>
              <a:off x="2819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7" name="Rectangle 356"/>
            <p:cNvSpPr/>
            <p:nvPr/>
          </p:nvSpPr>
          <p:spPr bwMode="auto">
            <a:xfrm>
              <a:off x="2895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8" name="Rectangle 357"/>
            <p:cNvSpPr/>
            <p:nvPr/>
          </p:nvSpPr>
          <p:spPr bwMode="auto">
            <a:xfrm>
              <a:off x="1752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1828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1905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1981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2" name="Rectangle 361"/>
            <p:cNvSpPr/>
            <p:nvPr/>
          </p:nvSpPr>
          <p:spPr bwMode="auto">
            <a:xfrm>
              <a:off x="2057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2133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2209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5" name="Rectangle 364"/>
            <p:cNvSpPr/>
            <p:nvPr/>
          </p:nvSpPr>
          <p:spPr bwMode="auto">
            <a:xfrm>
              <a:off x="2286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6" name="Rectangle 365"/>
            <p:cNvSpPr/>
            <p:nvPr/>
          </p:nvSpPr>
          <p:spPr bwMode="auto">
            <a:xfrm>
              <a:off x="2362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7" name="Rectangle 366"/>
            <p:cNvSpPr/>
            <p:nvPr/>
          </p:nvSpPr>
          <p:spPr bwMode="auto">
            <a:xfrm>
              <a:off x="2438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8" name="Rectangle 367"/>
            <p:cNvSpPr/>
            <p:nvPr/>
          </p:nvSpPr>
          <p:spPr bwMode="auto">
            <a:xfrm>
              <a:off x="2514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2590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2667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2743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2" name="Rectangle 371"/>
            <p:cNvSpPr/>
            <p:nvPr/>
          </p:nvSpPr>
          <p:spPr bwMode="auto">
            <a:xfrm>
              <a:off x="2819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2895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752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1828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1905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7" name="Rectangle 376"/>
            <p:cNvSpPr/>
            <p:nvPr/>
          </p:nvSpPr>
          <p:spPr bwMode="auto">
            <a:xfrm>
              <a:off x="1981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2057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133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2209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2286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2" name="Rectangle 381"/>
            <p:cNvSpPr/>
            <p:nvPr/>
          </p:nvSpPr>
          <p:spPr bwMode="auto">
            <a:xfrm>
              <a:off x="2362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3" name="Rectangle 382"/>
            <p:cNvSpPr/>
            <p:nvPr/>
          </p:nvSpPr>
          <p:spPr bwMode="auto">
            <a:xfrm>
              <a:off x="2438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2514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2590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6" name="Rectangle 385"/>
            <p:cNvSpPr/>
            <p:nvPr/>
          </p:nvSpPr>
          <p:spPr bwMode="auto">
            <a:xfrm>
              <a:off x="2667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>
              <a:off x="2743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8" name="Rectangle 387"/>
            <p:cNvSpPr/>
            <p:nvPr/>
          </p:nvSpPr>
          <p:spPr bwMode="auto">
            <a:xfrm>
              <a:off x="2819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9" name="Rectangle 388"/>
            <p:cNvSpPr/>
            <p:nvPr/>
          </p:nvSpPr>
          <p:spPr bwMode="auto">
            <a:xfrm>
              <a:off x="2895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1752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1" name="Rectangle 390"/>
            <p:cNvSpPr/>
            <p:nvPr/>
          </p:nvSpPr>
          <p:spPr bwMode="auto">
            <a:xfrm>
              <a:off x="1828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2" name="Rectangle 391"/>
            <p:cNvSpPr/>
            <p:nvPr/>
          </p:nvSpPr>
          <p:spPr bwMode="auto">
            <a:xfrm>
              <a:off x="1905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3" name="Rectangle 392"/>
            <p:cNvSpPr/>
            <p:nvPr/>
          </p:nvSpPr>
          <p:spPr bwMode="auto">
            <a:xfrm>
              <a:off x="1981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4" name="Rectangle 393"/>
            <p:cNvSpPr/>
            <p:nvPr/>
          </p:nvSpPr>
          <p:spPr bwMode="auto">
            <a:xfrm>
              <a:off x="2057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5" name="Rectangle 394"/>
            <p:cNvSpPr/>
            <p:nvPr/>
          </p:nvSpPr>
          <p:spPr bwMode="auto">
            <a:xfrm>
              <a:off x="2133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6" name="Rectangle 395"/>
            <p:cNvSpPr/>
            <p:nvPr/>
          </p:nvSpPr>
          <p:spPr bwMode="auto">
            <a:xfrm>
              <a:off x="2209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7" name="Rectangle 396"/>
            <p:cNvSpPr/>
            <p:nvPr/>
          </p:nvSpPr>
          <p:spPr bwMode="auto">
            <a:xfrm>
              <a:off x="2286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8" name="Rectangle 397"/>
            <p:cNvSpPr/>
            <p:nvPr/>
          </p:nvSpPr>
          <p:spPr bwMode="auto">
            <a:xfrm>
              <a:off x="2362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9" name="Rectangle 398"/>
            <p:cNvSpPr/>
            <p:nvPr/>
          </p:nvSpPr>
          <p:spPr bwMode="auto">
            <a:xfrm>
              <a:off x="2438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0" name="Rectangle 399"/>
            <p:cNvSpPr/>
            <p:nvPr/>
          </p:nvSpPr>
          <p:spPr bwMode="auto">
            <a:xfrm>
              <a:off x="2514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1" name="Rectangle 400"/>
            <p:cNvSpPr/>
            <p:nvPr/>
          </p:nvSpPr>
          <p:spPr bwMode="auto">
            <a:xfrm>
              <a:off x="2590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2" name="Rectangle 401"/>
            <p:cNvSpPr/>
            <p:nvPr/>
          </p:nvSpPr>
          <p:spPr bwMode="auto">
            <a:xfrm>
              <a:off x="2667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3" name="Rectangle 402"/>
            <p:cNvSpPr/>
            <p:nvPr/>
          </p:nvSpPr>
          <p:spPr bwMode="auto">
            <a:xfrm>
              <a:off x="2743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4" name="Rectangle 403"/>
            <p:cNvSpPr/>
            <p:nvPr/>
          </p:nvSpPr>
          <p:spPr bwMode="auto">
            <a:xfrm>
              <a:off x="2819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5" name="Rectangle 404"/>
            <p:cNvSpPr/>
            <p:nvPr/>
          </p:nvSpPr>
          <p:spPr bwMode="auto">
            <a:xfrm>
              <a:off x="2895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6" name="Rectangle 405"/>
            <p:cNvSpPr/>
            <p:nvPr/>
          </p:nvSpPr>
          <p:spPr bwMode="auto">
            <a:xfrm>
              <a:off x="1752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828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8" name="Rectangle 407"/>
            <p:cNvSpPr/>
            <p:nvPr/>
          </p:nvSpPr>
          <p:spPr bwMode="auto">
            <a:xfrm>
              <a:off x="1905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9" name="Rectangle 408"/>
            <p:cNvSpPr/>
            <p:nvPr/>
          </p:nvSpPr>
          <p:spPr bwMode="auto">
            <a:xfrm>
              <a:off x="1981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0" name="Rectangle 409"/>
            <p:cNvSpPr/>
            <p:nvPr/>
          </p:nvSpPr>
          <p:spPr bwMode="auto">
            <a:xfrm>
              <a:off x="2057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1" name="Rectangle 410"/>
            <p:cNvSpPr/>
            <p:nvPr/>
          </p:nvSpPr>
          <p:spPr bwMode="auto">
            <a:xfrm>
              <a:off x="2133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2" name="Rectangle 411"/>
            <p:cNvSpPr/>
            <p:nvPr/>
          </p:nvSpPr>
          <p:spPr bwMode="auto">
            <a:xfrm>
              <a:off x="2209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3" name="Rectangle 412"/>
            <p:cNvSpPr/>
            <p:nvPr/>
          </p:nvSpPr>
          <p:spPr bwMode="auto">
            <a:xfrm>
              <a:off x="2286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4" name="Rectangle 413"/>
            <p:cNvSpPr/>
            <p:nvPr/>
          </p:nvSpPr>
          <p:spPr bwMode="auto">
            <a:xfrm>
              <a:off x="2362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5" name="Rectangle 414"/>
            <p:cNvSpPr/>
            <p:nvPr/>
          </p:nvSpPr>
          <p:spPr bwMode="auto">
            <a:xfrm>
              <a:off x="2438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6" name="Rectangle 415"/>
            <p:cNvSpPr/>
            <p:nvPr/>
          </p:nvSpPr>
          <p:spPr bwMode="auto">
            <a:xfrm>
              <a:off x="2514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7" name="Rectangle 416"/>
            <p:cNvSpPr/>
            <p:nvPr/>
          </p:nvSpPr>
          <p:spPr bwMode="auto">
            <a:xfrm>
              <a:off x="2590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8" name="Rectangle 417"/>
            <p:cNvSpPr/>
            <p:nvPr/>
          </p:nvSpPr>
          <p:spPr bwMode="auto">
            <a:xfrm>
              <a:off x="2667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9" name="Rectangle 418"/>
            <p:cNvSpPr/>
            <p:nvPr/>
          </p:nvSpPr>
          <p:spPr bwMode="auto">
            <a:xfrm>
              <a:off x="2743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2819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2895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2" name="Rectangle 421"/>
            <p:cNvSpPr/>
            <p:nvPr/>
          </p:nvSpPr>
          <p:spPr bwMode="auto">
            <a:xfrm>
              <a:off x="1752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3" name="Rectangle 422"/>
            <p:cNvSpPr/>
            <p:nvPr/>
          </p:nvSpPr>
          <p:spPr bwMode="auto">
            <a:xfrm>
              <a:off x="1828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4" name="Rectangle 423"/>
            <p:cNvSpPr/>
            <p:nvPr/>
          </p:nvSpPr>
          <p:spPr bwMode="auto">
            <a:xfrm>
              <a:off x="1905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5" name="Rectangle 424"/>
            <p:cNvSpPr/>
            <p:nvPr/>
          </p:nvSpPr>
          <p:spPr bwMode="auto">
            <a:xfrm>
              <a:off x="1981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6" name="Rectangle 425"/>
            <p:cNvSpPr/>
            <p:nvPr/>
          </p:nvSpPr>
          <p:spPr bwMode="auto">
            <a:xfrm>
              <a:off x="2057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7" name="Rectangle 426"/>
            <p:cNvSpPr/>
            <p:nvPr/>
          </p:nvSpPr>
          <p:spPr bwMode="auto">
            <a:xfrm>
              <a:off x="2133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8" name="Rectangle 427"/>
            <p:cNvSpPr/>
            <p:nvPr/>
          </p:nvSpPr>
          <p:spPr bwMode="auto">
            <a:xfrm>
              <a:off x="2209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9" name="Rectangle 428"/>
            <p:cNvSpPr/>
            <p:nvPr/>
          </p:nvSpPr>
          <p:spPr bwMode="auto">
            <a:xfrm>
              <a:off x="2286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0" name="Rectangle 429"/>
            <p:cNvSpPr/>
            <p:nvPr/>
          </p:nvSpPr>
          <p:spPr bwMode="auto">
            <a:xfrm>
              <a:off x="2362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1" name="Rectangle 430"/>
            <p:cNvSpPr/>
            <p:nvPr/>
          </p:nvSpPr>
          <p:spPr bwMode="auto">
            <a:xfrm>
              <a:off x="2438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2" name="Rectangle 431"/>
            <p:cNvSpPr/>
            <p:nvPr/>
          </p:nvSpPr>
          <p:spPr bwMode="auto">
            <a:xfrm>
              <a:off x="2514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2590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4" name="Rectangle 433"/>
            <p:cNvSpPr/>
            <p:nvPr/>
          </p:nvSpPr>
          <p:spPr bwMode="auto">
            <a:xfrm>
              <a:off x="2667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5" name="Rectangle 434"/>
            <p:cNvSpPr/>
            <p:nvPr/>
          </p:nvSpPr>
          <p:spPr bwMode="auto">
            <a:xfrm>
              <a:off x="2743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6" name="Rectangle 435"/>
            <p:cNvSpPr/>
            <p:nvPr/>
          </p:nvSpPr>
          <p:spPr bwMode="auto">
            <a:xfrm>
              <a:off x="2819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7" name="Rectangle 436"/>
            <p:cNvSpPr/>
            <p:nvPr/>
          </p:nvSpPr>
          <p:spPr bwMode="auto">
            <a:xfrm>
              <a:off x="2895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</p:grpSp>
      <p:sp>
        <p:nvSpPr>
          <p:cNvPr id="438" name="Right Arrow 437"/>
          <p:cNvSpPr/>
          <p:nvPr/>
        </p:nvSpPr>
        <p:spPr>
          <a:xfrm>
            <a:off x="2491820" y="3645932"/>
            <a:ext cx="812800" cy="1143000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/>
          <p:cNvSpPr/>
          <p:nvPr/>
        </p:nvSpPr>
        <p:spPr>
          <a:xfrm>
            <a:off x="3572933" y="3689866"/>
            <a:ext cx="433817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for each pixel:	R[0-255]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		   	G[0-255]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			B[0-255]</a:t>
            </a:r>
          </a:p>
        </p:txBody>
      </p:sp>
      <p:sp>
        <p:nvSpPr>
          <p:cNvPr id="441" name="TextBox 440"/>
          <p:cNvSpPr txBox="1"/>
          <p:nvPr/>
        </p:nvSpPr>
        <p:spPr>
          <a:xfrm>
            <a:off x="3071898" y="5931245"/>
            <a:ext cx="3488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Other features for images?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32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image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Use “patches” rather than pixels (sort of like “bigrams” for text)</a:t>
            </a:r>
          </a:p>
          <a:p>
            <a:r>
              <a:rPr lang="en-US" dirty="0" smtClean="0"/>
              <a:t>Different color representations (i.e. L*A*B*)</a:t>
            </a:r>
          </a:p>
          <a:p>
            <a:r>
              <a:rPr lang="en-US" dirty="0" smtClean="0"/>
              <a:t>Texture features, i.e. responses to filters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Shape features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9016" y="3644371"/>
            <a:ext cx="2364317" cy="1458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132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Audio: raw data </a:t>
            </a:r>
            <a:endParaRPr lang="en-US" dirty="0"/>
          </a:p>
        </p:txBody>
      </p:sp>
      <p:pic>
        <p:nvPicPr>
          <p:cNvPr id="4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1811867"/>
            <a:ext cx="1295400" cy="657633"/>
          </a:xfrm>
          <a:prstGeom prst="rect">
            <a:avLst/>
          </a:prstGeom>
          <a:noFill/>
        </p:spPr>
      </p:pic>
      <p:pic>
        <p:nvPicPr>
          <p:cNvPr id="5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2720733"/>
            <a:ext cx="1295400" cy="657633"/>
          </a:xfrm>
          <a:prstGeom prst="rect">
            <a:avLst/>
          </a:prstGeom>
          <a:noFill/>
        </p:spPr>
      </p:pic>
      <p:pic>
        <p:nvPicPr>
          <p:cNvPr id="6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3702866"/>
            <a:ext cx="1295400" cy="657633"/>
          </a:xfrm>
          <a:prstGeom prst="rect">
            <a:avLst/>
          </a:prstGeom>
          <a:noFill/>
        </p:spPr>
      </p:pic>
      <p:pic>
        <p:nvPicPr>
          <p:cNvPr id="7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4803533"/>
            <a:ext cx="1295400" cy="657633"/>
          </a:xfrm>
          <a:prstGeom prst="rect">
            <a:avLst/>
          </a:prstGeom>
          <a:noFill/>
        </p:spPr>
      </p:pic>
      <p:pic>
        <p:nvPicPr>
          <p:cNvPr id="8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5785666"/>
            <a:ext cx="1295400" cy="65763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895600" y="3403600"/>
            <a:ext cx="3939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is audio data stored?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018551" y="6095999"/>
            <a:ext cx="5341594" cy="618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Where do they come from?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978885"/>
              </p:ext>
            </p:extLst>
          </p:nvPr>
        </p:nvGraphicFramePr>
        <p:xfrm>
          <a:off x="945550" y="1623433"/>
          <a:ext cx="6812634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Terrain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Unicycle-type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Weather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Go-For-Ride?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Trail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Road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Sunny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Trail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Mountain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Snowy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Mountain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91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Audio: raw data </a:t>
            </a:r>
            <a:endParaRPr lang="en-US" dirty="0"/>
          </a:p>
        </p:txBody>
      </p:sp>
      <p:pic>
        <p:nvPicPr>
          <p:cNvPr id="4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1811867"/>
            <a:ext cx="1295400" cy="657633"/>
          </a:xfrm>
          <a:prstGeom prst="rect">
            <a:avLst/>
          </a:prstGeom>
          <a:noFill/>
        </p:spPr>
      </p:pic>
      <p:pic>
        <p:nvPicPr>
          <p:cNvPr id="5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2720733"/>
            <a:ext cx="1295400" cy="657633"/>
          </a:xfrm>
          <a:prstGeom prst="rect">
            <a:avLst/>
          </a:prstGeom>
          <a:noFill/>
        </p:spPr>
      </p:pic>
      <p:pic>
        <p:nvPicPr>
          <p:cNvPr id="6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3702866"/>
            <a:ext cx="1295400" cy="657633"/>
          </a:xfrm>
          <a:prstGeom prst="rect">
            <a:avLst/>
          </a:prstGeom>
          <a:noFill/>
        </p:spPr>
      </p:pic>
      <p:pic>
        <p:nvPicPr>
          <p:cNvPr id="7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4803533"/>
            <a:ext cx="1295400" cy="657633"/>
          </a:xfrm>
          <a:prstGeom prst="rect">
            <a:avLst/>
          </a:prstGeom>
          <a:noFill/>
        </p:spPr>
      </p:pic>
      <p:pic>
        <p:nvPicPr>
          <p:cNvPr id="8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5785666"/>
            <a:ext cx="1295400" cy="657633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2235200" y="2469500"/>
            <a:ext cx="6248400" cy="993775"/>
            <a:chOff x="304800" y="4419600"/>
            <a:chExt cx="8610600" cy="1704975"/>
          </a:xfrm>
        </p:grpSpPr>
        <p:pic>
          <p:nvPicPr>
            <p:cNvPr id="11" name="Picture 4" descr="C:\School\cs291\presentation2\wave.bmp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4800" y="4648200"/>
              <a:ext cx="3429000" cy="1447800"/>
            </a:xfrm>
            <a:prstGeom prst="rect">
              <a:avLst/>
            </a:prstGeom>
            <a:noFill/>
          </p:spPr>
        </p:pic>
        <p:pic>
          <p:nvPicPr>
            <p:cNvPr id="12" name="Picture 5" descr="C:\School\cs291\presentation2\wave_sampled.bmp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876800" y="4419600"/>
              <a:ext cx="4038600" cy="1704975"/>
            </a:xfrm>
            <a:prstGeom prst="rect">
              <a:avLst/>
            </a:prstGeom>
            <a:noFill/>
          </p:spPr>
        </p:pic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3810000" y="5410200"/>
              <a:ext cx="8382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974047" y="4337866"/>
            <a:ext cx="482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Many different file formats, but some notion of the frequency over time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63511" y="5708134"/>
            <a:ext cx="2103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Audio features?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40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frequencies represented in the data (FFT)</a:t>
            </a:r>
          </a:p>
          <a:p>
            <a:r>
              <a:rPr lang="en-US" dirty="0" smtClean="0"/>
              <a:t>frequencies over time (STFT)/responses to wave patterns (wavelets)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beat</a:t>
            </a:r>
          </a:p>
          <a:p>
            <a:r>
              <a:rPr lang="en-US" dirty="0" smtClean="0"/>
              <a:t>timber</a:t>
            </a:r>
          </a:p>
          <a:p>
            <a:r>
              <a:rPr lang="en-US" dirty="0" smtClean="0"/>
              <a:t>energy</a:t>
            </a:r>
          </a:p>
          <a:p>
            <a:r>
              <a:rPr lang="en-US" dirty="0" smtClean="0"/>
              <a:t>zero crossings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  <p:pic>
        <p:nvPicPr>
          <p:cNvPr id="4" name="Picture 4" descr="C:\School\cs291\presentation2\wavelet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1000" y="3081870"/>
            <a:ext cx="1701800" cy="12831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737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3850" y="1600200"/>
            <a:ext cx="8282198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Very often requires some domain knowledge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 ML algorithm developers, we often have to trust the “experts” to identify and extract reasonable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That said, it can be helpful to understand where the features are coming 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7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learning model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129376" y="3395712"/>
            <a:ext cx="1776921" cy="1406842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341042" y="3629268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32" name="Right Arrow 31"/>
          <p:cNvSpPr/>
          <p:nvPr/>
        </p:nvSpPr>
        <p:spPr>
          <a:xfrm>
            <a:off x="2395593" y="377453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9287826">
            <a:off x="2353713" y="2900729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638498"/>
              </p:ext>
            </p:extLst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463" y="2178806"/>
            <a:ext cx="216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training data</a:t>
            </a:r>
          </a:p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(labeled examples)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8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 training data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>
            <a:off x="2395593" y="377453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9287826">
            <a:off x="2123814" y="2486204"/>
            <a:ext cx="263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pre-process data</a:t>
            </a:r>
            <a:endParaRPr lang="en-US" sz="28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20500"/>
              </p:ext>
            </p:extLst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463" y="2178806"/>
            <a:ext cx="216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training data</a:t>
            </a:r>
          </a:p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(labeled examples)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803910" y="3515110"/>
            <a:ext cx="1700993" cy="1509174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15576" y="3748666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>
            <a:off x="6070127" y="389393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9287826">
            <a:off x="6028247" y="3020127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357482"/>
              </p:ext>
            </p:extLst>
          </p:nvPr>
        </p:nvGraphicFramePr>
        <p:xfrm>
          <a:off x="3857349" y="3053492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37467" y="5096937"/>
            <a:ext cx="241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“better” training data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9201" y="5926667"/>
            <a:ext cx="6458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types of preprocessing might we want to do?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88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911600" y="3572933"/>
            <a:ext cx="2876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is an outlier?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55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28072" y="2610604"/>
            <a:ext cx="4661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An example that is inconsistent with the other examples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4795" y="3979332"/>
            <a:ext cx="4494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types of inconsistencies?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02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28072" y="2610604"/>
            <a:ext cx="4661313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An example that is inconsistent with the other examples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extreme feature values in one or more dimensions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examples with the same feature values but different labels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57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28072" y="2610604"/>
            <a:ext cx="4661313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An example that is inconsistent with the other examples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extreme feature values in one or more dimensions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FF0000"/>
                </a:solidFill>
              </a:rPr>
              <a:t>examples with the same feature values but different labels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21357" y="6062133"/>
            <a:ext cx="659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Fix?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47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conflicting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Identify examples that have the same features, but differing values</a:t>
            </a:r>
          </a:p>
          <a:p>
            <a:pPr lvl="1"/>
            <a:r>
              <a:rPr lang="en-US" dirty="0" smtClean="0"/>
              <a:t>For some learning algorithms, this can cause issues (for example, not converging)</a:t>
            </a:r>
          </a:p>
          <a:p>
            <a:pPr lvl="1"/>
            <a:r>
              <a:rPr lang="en-US" dirty="0" smtClean="0"/>
              <a:t>In general, unsatisfying from a learning perspective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Can be a bit expensive computationally (examining all pairs), though faster approaches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73138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UCI Machine Learning Repository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2256366"/>
            <a:ext cx="4914900" cy="190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4213" y="4875366"/>
            <a:ext cx="86228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hlinkClick r:id="rId3"/>
              </a:rPr>
              <a:t>http://archive.ics.uci.edu/ml/datasets.html</a:t>
            </a:r>
            <a:endParaRPr lang="en-US" sz="3600" dirty="0"/>
          </a:p>
        </p:txBody>
      </p:sp>
      <p:sp>
        <p:nvSpPr>
          <p:cNvPr id="3" name="TextBox 2">
            <a:hlinkClick r:id="rId4"/>
          </p:cNvPr>
          <p:cNvSpPr txBox="1"/>
          <p:nvPr/>
        </p:nvSpPr>
        <p:spPr>
          <a:xfrm>
            <a:off x="254213" y="5709538"/>
            <a:ext cx="8426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>
                <a:hlinkClick r:id="rId4"/>
              </a:rPr>
              <a:t>https://www.kaggle.com/datasets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293298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28072" y="2610604"/>
            <a:ext cx="4661313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An example that is inconsistent with the other examples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FF0000"/>
                </a:solidFill>
              </a:rPr>
              <a:t>extreme feature values in one or more dimensions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examples with the same feature values but different labels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27445" y="5983700"/>
            <a:ext cx="3417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identify these?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04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extreme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Throw out examples that have extreme values in one dimension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Throw out examples that are very far away from any other 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Train a probabilistic model on the data and throw out “very unlikely”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This is an entire field of study by itself!  Often called outlier or anomaly detection.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statistics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7748589" cy="1116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What are the mean, standard deviation, and variance of data?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8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statistics recap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6832" y="1797055"/>
            <a:ext cx="605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6600"/>
                </a:solidFill>
              </a:rPr>
              <a:t>mean</a:t>
            </a:r>
            <a:r>
              <a:rPr lang="en-US" sz="2800" dirty="0" smtClean="0"/>
              <a:t>: average value, often written as μ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12649" y="2745839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6600"/>
                </a:solidFill>
              </a:rPr>
              <a:t>variance</a:t>
            </a:r>
            <a:r>
              <a:rPr lang="en-US" sz="2800" dirty="0" smtClean="0"/>
              <a:t>: a measure of how much variation there is in the data.  Calculated as:</a:t>
            </a:r>
            <a:endParaRPr lang="en-US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168897"/>
              </p:ext>
            </p:extLst>
          </p:nvPr>
        </p:nvGraphicFramePr>
        <p:xfrm>
          <a:off x="3725750" y="3699945"/>
          <a:ext cx="2201407" cy="933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" name="Equation" r:id="rId4" imgW="1168400" imgH="495300" progId="Equation.3">
                  <p:embed/>
                </p:oleObj>
              </mc:Choice>
              <mc:Fallback>
                <p:oleObj name="Equation" r:id="rId4" imgW="11684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25750" y="3699945"/>
                        <a:ext cx="2201407" cy="933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2649" y="4803134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6600"/>
                </a:solidFill>
              </a:rPr>
              <a:t>standard deviation</a:t>
            </a:r>
            <a:r>
              <a:rPr lang="en-US" sz="2800" dirty="0" smtClean="0"/>
              <a:t>: square root of the variance (written as </a:t>
            </a:r>
            <a:r>
              <a:rPr lang="en-US" sz="2800" dirty="0" err="1" smtClean="0"/>
              <a:t>σ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268046" y="5965197"/>
            <a:ext cx="452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can these help us with outliers?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4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Example</a:t>
            </a:r>
            <a:endParaRPr lang="tr-TR" dirty="0"/>
          </a:p>
        </p:txBody>
      </p:sp>
      <p:pic>
        <p:nvPicPr>
          <p:cNvPr id="3074" name="Picture 2" descr="https://www.mtholyoke.edu/courses/bpackard/stats/p201_ch2/img011.gi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98" y="1033613"/>
            <a:ext cx="3749040" cy="281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ww.mtholyoke.edu/courses/bpackard/stats/p201_ch2/img01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546" y="1126406"/>
            <a:ext cx="3749040" cy="281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www.mtholyoke.edu/courses/bpackard/stats/p201_ch2/img01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02" y="3845393"/>
            <a:ext cx="3749040" cy="281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56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1833070" y="1725982"/>
            <a:ext cx="5212989" cy="3695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87715" y="5699567"/>
            <a:ext cx="5953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If we know the data is distributed normally (i.e. via a normal/</a:t>
            </a:r>
            <a:r>
              <a:rPr lang="en-US" sz="2400" dirty="0" err="1" smtClean="0">
                <a:solidFill>
                  <a:srgbClr val="0000FF"/>
                </a:solidFill>
              </a:rPr>
              <a:t>gaussian</a:t>
            </a:r>
            <a:r>
              <a:rPr lang="en-US" sz="2400" dirty="0" smtClean="0">
                <a:solidFill>
                  <a:srgbClr val="0000FF"/>
                </a:solidFill>
              </a:rPr>
              <a:t> distribution)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33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in a single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Examples in a single dimension that have values greater than </a:t>
            </a:r>
            <a:br>
              <a:rPr lang="en-US" sz="2400" dirty="0" smtClean="0"/>
            </a:br>
            <a:r>
              <a:rPr lang="en-US" sz="2400" dirty="0" smtClean="0"/>
              <a:t>|</a:t>
            </a:r>
            <a:r>
              <a:rPr lang="en-US" sz="2400" dirty="0" err="1" smtClean="0"/>
              <a:t>kσ</a:t>
            </a:r>
            <a:r>
              <a:rPr lang="en-US" sz="2400" dirty="0" smtClean="0"/>
              <a:t>| can be discarded (for k &gt;&gt;3)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Even if the data isn’t actually distributed normally, this is still often reasonable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2634447" y="4116326"/>
            <a:ext cx="3867282" cy="274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1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in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415845"/>
            <a:ext cx="8153400" cy="468015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 smtClean="0"/>
              <a:t>Calculate the centroid/center of the data</a:t>
            </a:r>
          </a:p>
          <a:p>
            <a:pPr>
              <a:buFontTx/>
              <a:buChar char="-"/>
            </a:pPr>
            <a:r>
              <a:rPr lang="en-US" sz="2400" dirty="0" smtClean="0"/>
              <a:t>Calculate the average distance from center for all data</a:t>
            </a:r>
          </a:p>
          <a:p>
            <a:pPr>
              <a:buFontTx/>
              <a:buChar char="-"/>
            </a:pPr>
            <a:r>
              <a:rPr lang="en-US" sz="2400" dirty="0" smtClean="0"/>
              <a:t>Calculate standard deviation and discard points too far away</a:t>
            </a:r>
          </a:p>
          <a:p>
            <a:pPr>
              <a:buFontTx/>
              <a:buChar char="-"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Again, many, many other techniques for doing this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2634447" y="4116326"/>
            <a:ext cx="3867282" cy="274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1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for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Some good practices:</a:t>
            </a:r>
          </a:p>
          <a:p>
            <a:pPr>
              <a:buFontTx/>
              <a:buChar char="-"/>
            </a:pPr>
            <a:r>
              <a:rPr lang="en-US" dirty="0" smtClean="0"/>
              <a:t>Throw out conflicting examples</a:t>
            </a:r>
          </a:p>
          <a:p>
            <a:pPr>
              <a:buFontTx/>
              <a:buChar char="-"/>
            </a:pPr>
            <a:r>
              <a:rPr lang="en-US" dirty="0" smtClean="0"/>
              <a:t>Throw out any examples with obviously extreme feature values (i.e. many, many standard deviations away)</a:t>
            </a:r>
          </a:p>
          <a:p>
            <a:pPr>
              <a:buFontTx/>
              <a:buChar char="-"/>
            </a:pPr>
            <a:r>
              <a:rPr lang="en-US" dirty="0" smtClean="0"/>
              <a:t>Check for erroneous feature values (e.g. negative values for a feature that can only be positive)</a:t>
            </a:r>
          </a:p>
          <a:p>
            <a:pPr>
              <a:buFontTx/>
              <a:buChar char="-"/>
            </a:pPr>
            <a:r>
              <a:rPr lang="en-US" dirty="0" smtClean="0"/>
              <a:t>Let the learning algorithm/other pre-processing handle the 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52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Throw out outlier examples</a:t>
            </a:r>
          </a:p>
        </p:txBody>
      </p:sp>
    </p:spTree>
    <p:extLst>
      <p:ext uri="{BB962C8B-B14F-4D97-AF65-F5344CB8AC3E}">
        <p14:creationId xmlns:p14="http://schemas.microsoft.com/office/powerpoint/2010/main" val="364289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Provided features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4696" y="1580739"/>
            <a:ext cx="8531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Predicting </a:t>
            </a:r>
            <a:r>
              <a:rPr lang="en-US" sz="2400" dirty="0">
                <a:solidFill>
                  <a:srgbClr val="FF0000"/>
                </a:solidFill>
              </a:rPr>
              <a:t>the age of abalone from physical </a:t>
            </a:r>
            <a:r>
              <a:rPr lang="en-US" sz="2400" dirty="0" smtClean="0">
                <a:solidFill>
                  <a:srgbClr val="FF0000"/>
                </a:solidFill>
              </a:rPr>
              <a:t>measurements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066976"/>
            <a:ext cx="729553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Name / Data Type / Measurement Unit / Description </a:t>
            </a:r>
          </a:p>
          <a:p>
            <a:r>
              <a:rPr lang="en-US" sz="2000" dirty="0"/>
              <a:t>-----------------------------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Sex</a:t>
            </a:r>
            <a:r>
              <a:rPr lang="en-US" sz="2000" dirty="0"/>
              <a:t> / nominal / -- / M, F, and I (infant)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Length</a:t>
            </a:r>
            <a:r>
              <a:rPr lang="en-US" sz="2000" dirty="0"/>
              <a:t> / continuous / mm / Longest shell measurement 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Diameter</a:t>
            </a:r>
            <a:r>
              <a:rPr lang="en-US" sz="2000" dirty="0" smtClean="0"/>
              <a:t> / </a:t>
            </a:r>
            <a:r>
              <a:rPr lang="en-US" sz="2000" dirty="0"/>
              <a:t>continuous / mm / perpendicular to length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Height</a:t>
            </a:r>
            <a:r>
              <a:rPr lang="en-US" sz="2000" dirty="0"/>
              <a:t> / continuous / mm / with meat in shell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Whole weight </a:t>
            </a:r>
            <a:r>
              <a:rPr lang="en-US" sz="2000" dirty="0"/>
              <a:t>/ continuous / grams / whole abalone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Shucked weight </a:t>
            </a:r>
            <a:r>
              <a:rPr lang="en-US" sz="2000" dirty="0"/>
              <a:t>/ </a:t>
            </a:r>
            <a:r>
              <a:rPr lang="en-US" sz="2000" dirty="0" smtClean="0"/>
              <a:t>continuous </a:t>
            </a:r>
            <a:r>
              <a:rPr lang="en-US" sz="2000" dirty="0"/>
              <a:t>/ grams / weight of meat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Viscera weight </a:t>
            </a:r>
            <a:r>
              <a:rPr lang="en-US" sz="2000" dirty="0"/>
              <a:t>/ continuous / grams / gut weight (after bleeding)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Shell weight </a:t>
            </a:r>
            <a:r>
              <a:rPr lang="en-US" sz="2000" dirty="0"/>
              <a:t>/ continuous / grams / after being dried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Rings</a:t>
            </a:r>
            <a:r>
              <a:rPr lang="en-US" sz="2000" dirty="0"/>
              <a:t> / integer / -- / +1.5 gives the age in years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295" y="4813657"/>
            <a:ext cx="286270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pruning/selection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39300" cy="4495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Good features provide us information that helps us distinguish between labels.  However</a:t>
            </a:r>
            <a:r>
              <a:rPr lang="en-US" dirty="0"/>
              <a:t>, not all features are good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Feature pruning</a:t>
            </a:r>
            <a:r>
              <a:rPr lang="en-US" dirty="0" smtClean="0"/>
              <a:t> is the process of removing “bad”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Feature selection</a:t>
            </a:r>
            <a:r>
              <a:rPr lang="en-US" dirty="0" smtClean="0"/>
              <a:t> is the process of selecting “good” features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What makes a bad feature and why would we have them in our data?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2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63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Each of you are going to generate a feature for our data set: pick 5 random binary numbers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1843" y="2881084"/>
            <a:ext cx="4722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f</a:t>
            </a:r>
            <a:r>
              <a:rPr lang="en-US" sz="3200" baseline="-25000" dirty="0" smtClean="0">
                <a:solidFill>
                  <a:srgbClr val="0000FF"/>
                </a:solidFill>
              </a:rPr>
              <a:t>1</a:t>
            </a:r>
            <a:endParaRPr lang="en-US" sz="3200" baseline="-250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3766" y="2863123"/>
            <a:ext cx="4722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f</a:t>
            </a:r>
            <a:r>
              <a:rPr lang="en-US" sz="32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19401" y="29526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…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1408" y="2926438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07731" y="3465860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08927" y="4045061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10127" y="4620765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22933" y="5198048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24133" y="5773752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067360" y="4311906"/>
            <a:ext cx="4698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I’ve already labeled these examples and I have two features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81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features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18218" y="2831164"/>
            <a:ext cx="56398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If we have a “random” feature, i.e. a feature with random binary values, what is the probability that our feature perfectly predicts the label?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33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features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9683" y="235975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</a:t>
            </a:r>
            <a:r>
              <a:rPr lang="en-US" sz="2400" baseline="-25000" dirty="0" smtClean="0">
                <a:solidFill>
                  <a:srgbClr val="0000FF"/>
                </a:solidFill>
              </a:rPr>
              <a:t>i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0173" y="289539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  <a:endParaRPr lang="en-US" sz="2800" dirty="0">
              <a:solidFill>
                <a:srgbClr val="0D0D0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7082" y="2369500"/>
            <a:ext cx="181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probability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39310" y="2861401"/>
            <a:ext cx="65963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  <a:endParaRPr lang="en-US" sz="2800" dirty="0">
              <a:solidFill>
                <a:srgbClr val="0D0D0D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47085" y="5127041"/>
            <a:ext cx="1663233" cy="39979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3957" y="5321613"/>
            <a:ext cx="2560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0.5</a:t>
            </a:r>
            <a:r>
              <a:rPr lang="en-US" sz="2000" baseline="30000" dirty="0" smtClean="0"/>
              <a:t>5</a:t>
            </a:r>
            <a:r>
              <a:rPr lang="en-US" sz="2000" dirty="0" smtClean="0"/>
              <a:t>=0.03125 = 1/32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313989" y="3185457"/>
            <a:ext cx="4350776" cy="109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</a:t>
            </a:r>
            <a:r>
              <a:rPr lang="en-US" sz="3200" dirty="0" smtClean="0">
                <a:solidFill>
                  <a:srgbClr val="FF0000"/>
                </a:solidFill>
              </a:rPr>
              <a:t>s that the only way to get perfect prediction?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59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features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9683" y="235975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</a:t>
            </a:r>
            <a:r>
              <a:rPr lang="en-US" sz="2400" baseline="-25000" dirty="0" smtClean="0">
                <a:solidFill>
                  <a:srgbClr val="0000FF"/>
                </a:solidFill>
              </a:rPr>
              <a:t>i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0173" y="289539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7082" y="2369500"/>
            <a:ext cx="181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probability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39310" y="2861401"/>
            <a:ext cx="65963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  <a:endParaRPr lang="en-US" sz="2800" dirty="0">
              <a:solidFill>
                <a:srgbClr val="0D0D0D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47085" y="5127041"/>
            <a:ext cx="1663233" cy="39979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3957" y="5321613"/>
            <a:ext cx="2560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0.5</a:t>
            </a:r>
            <a:r>
              <a:rPr lang="en-US" sz="2000" baseline="30000" dirty="0" smtClean="0"/>
              <a:t>5</a:t>
            </a:r>
            <a:r>
              <a:rPr lang="en-US" sz="2000" dirty="0" smtClean="0"/>
              <a:t>=0.03125 = 1/32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445367" y="3091115"/>
            <a:ext cx="3714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Total = 1/32+1/32 = 1/16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803590" y="4137791"/>
            <a:ext cx="3764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Why is this a problem?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13989" y="4926400"/>
            <a:ext cx="4802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Although these features perfectly correlate/predict the training data, they will generally NOT have any predictive power on the test set!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28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features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9683" y="235975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</a:t>
            </a:r>
            <a:r>
              <a:rPr lang="en-US" sz="2400" baseline="-25000" dirty="0" smtClean="0">
                <a:solidFill>
                  <a:srgbClr val="0000FF"/>
                </a:solidFill>
              </a:rPr>
              <a:t>i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0173" y="289539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  <a:endParaRPr lang="en-US" sz="2800" dirty="0">
              <a:solidFill>
                <a:srgbClr val="0D0D0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7082" y="2369500"/>
            <a:ext cx="181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probability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39310" y="2861401"/>
            <a:ext cx="65963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  <a:endParaRPr lang="en-US" sz="2800" dirty="0">
              <a:solidFill>
                <a:srgbClr val="0D0D0D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47085" y="5127041"/>
            <a:ext cx="1663233" cy="39979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3957" y="5321613"/>
            <a:ext cx="2560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0.5</a:t>
            </a:r>
            <a:r>
              <a:rPr lang="en-US" sz="2000" baseline="30000" dirty="0" smtClean="0"/>
              <a:t>5</a:t>
            </a:r>
            <a:r>
              <a:rPr lang="en-US" sz="2000" dirty="0" smtClean="0"/>
              <a:t>=0.03125 = 1/32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445367" y="3091115"/>
            <a:ext cx="3714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Total = 1/32+1/32 = 1/16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803590" y="4137791"/>
            <a:ext cx="37649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perfect correlation the only thing we need to worry about for random features?</a:t>
            </a:r>
          </a:p>
        </p:txBody>
      </p:sp>
    </p:spTree>
    <p:extLst>
      <p:ext uri="{BB962C8B-B14F-4D97-AF65-F5344CB8AC3E}">
        <p14:creationId xmlns:p14="http://schemas.microsoft.com/office/powerpoint/2010/main" val="367230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features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9683" y="235975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</a:t>
            </a:r>
            <a:r>
              <a:rPr lang="en-US" sz="2400" baseline="-25000" dirty="0" smtClean="0">
                <a:solidFill>
                  <a:srgbClr val="0000FF"/>
                </a:solidFill>
              </a:rPr>
              <a:t>i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0173" y="289539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FF0000"/>
                </a:solidFill>
              </a:rPr>
              <a:t>0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  <a:endParaRPr lang="en-US" sz="2800" dirty="0">
              <a:solidFill>
                <a:srgbClr val="0D0D0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1173" y="3592451"/>
            <a:ext cx="5896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Any correlation (particularly any strong correlation) can affect performance!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16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Adding features </a:t>
            </a:r>
            <a:r>
              <a:rPr lang="en-US" sz="2400" b="1" i="1" dirty="0" smtClean="0"/>
              <a:t>can</a:t>
            </a:r>
            <a:r>
              <a:rPr lang="en-US" sz="2400" dirty="0" smtClean="0"/>
              <a:t> give us more information, but not always</a:t>
            </a:r>
          </a:p>
          <a:p>
            <a:pPr marL="0" indent="0">
              <a:buNone/>
            </a:pPr>
            <a:r>
              <a:rPr lang="en-US" sz="2400" dirty="0" smtClean="0"/>
              <a:t>Determining if a feature is useful can be challenging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358562"/>
              </p:ext>
            </p:extLst>
          </p:nvPr>
        </p:nvGraphicFramePr>
        <p:xfrm>
          <a:off x="0" y="2871014"/>
          <a:ext cx="9144000" cy="3986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Jacket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ML</a:t>
                      </a:r>
                      <a:r>
                        <a:rPr lang="en-US" sz="1400" baseline="0" dirty="0" smtClean="0"/>
                        <a:t> grade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4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28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757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These can be particularly problematic in problem areas where we automatically generate 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82362" y="2608851"/>
            <a:ext cx="261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Features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640012" y="4552013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smtClean="0">
                <a:latin typeface="Verdana" pitchFamily="34" charset="0"/>
              </a:rPr>
              <a:t>(1, </a:t>
            </a:r>
            <a:r>
              <a:rPr lang="en-US" sz="2000" dirty="0">
                <a:latin typeface="Verdana" pitchFamily="34" charset="0"/>
              </a:rPr>
              <a:t>1, 1, 0, 0, 1, 0, 0, …)</a:t>
            </a: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 rot="17992015">
            <a:off x="1870869" y="5456858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clinton</a:t>
            </a:r>
            <a:r>
              <a:rPr lang="en-US" sz="2000" dirty="0" smtClean="0"/>
              <a:t> said</a:t>
            </a:r>
            <a:endParaRPr lang="en-US" sz="2000" dirty="0"/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 rot="17992015">
            <a:off x="2267138" y="5456858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said banana</a:t>
            </a:r>
            <a:endParaRPr lang="en-US" sz="2000" dirty="0"/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 rot="17992015">
            <a:off x="2414217" y="5918612"/>
            <a:ext cx="24606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california</a:t>
            </a:r>
            <a:r>
              <a:rPr lang="en-US" sz="2000" dirty="0" smtClean="0"/>
              <a:t> schools</a:t>
            </a:r>
            <a:endParaRPr lang="en-US" sz="2000" dirty="0"/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 rot="17992015">
            <a:off x="2680236" y="5456858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across the</a:t>
            </a:r>
            <a:endParaRPr lang="en-US" sz="2000" dirty="0"/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 rot="17992015">
            <a:off x="3257196" y="5456858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tv</a:t>
            </a:r>
            <a:r>
              <a:rPr lang="en-US" sz="2000" dirty="0" smtClean="0"/>
              <a:t> banana</a:t>
            </a:r>
            <a:endParaRPr lang="en-US" sz="2000" dirty="0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 rot="17992015">
            <a:off x="3638196" y="5456858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wrong way</a:t>
            </a:r>
            <a:endParaRPr lang="en-US" sz="2000" dirty="0"/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 rot="17992015">
            <a:off x="4019196" y="5456858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capital city</a:t>
            </a:r>
            <a:endParaRPr lang="en-US" sz="2000" dirty="0"/>
          </a:p>
        </p:txBody>
      </p:sp>
      <p:sp>
        <p:nvSpPr>
          <p:cNvPr id="13" name="Text Box 24"/>
          <p:cNvSpPr txBox="1">
            <a:spLocks noChangeArrowheads="1"/>
          </p:cNvSpPr>
          <p:nvPr/>
        </p:nvSpPr>
        <p:spPr bwMode="auto">
          <a:xfrm>
            <a:off x="1593382" y="3132071"/>
            <a:ext cx="5842227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FF6600"/>
                </a:solidFill>
              </a:rPr>
              <a:t>Clinton said banana repeatedly last week on </a:t>
            </a:r>
            <a:r>
              <a:rPr lang="en-US" sz="2800" dirty="0" err="1">
                <a:solidFill>
                  <a:srgbClr val="FF6600"/>
                </a:solidFill>
              </a:rPr>
              <a:t>tv</a:t>
            </a:r>
            <a:r>
              <a:rPr lang="en-US" sz="2800" dirty="0">
                <a:solidFill>
                  <a:srgbClr val="FF6600"/>
                </a:solidFill>
              </a:rPr>
              <a:t>, “banana, banana, banana”</a:t>
            </a:r>
          </a:p>
        </p:txBody>
      </p:sp>
    </p:spTree>
    <p:extLst>
      <p:ext uri="{BB962C8B-B14F-4D97-AF65-F5344CB8AC3E}">
        <p14:creationId xmlns:p14="http://schemas.microsoft.com/office/powerpoint/2010/main" val="28156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25762" y="1898118"/>
            <a:ext cx="5846551" cy="924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Ideas for removing noisy/random features?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116746"/>
              </p:ext>
            </p:extLst>
          </p:nvPr>
        </p:nvGraphicFramePr>
        <p:xfrm>
          <a:off x="0" y="2723536"/>
          <a:ext cx="9144000" cy="4134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Jacket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ML</a:t>
                      </a:r>
                      <a:r>
                        <a:rPr lang="en-US" sz="1400" baseline="0" dirty="0" smtClean="0"/>
                        <a:t> grade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7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20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Provided features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885420"/>
            <a:ext cx="8927690" cy="4972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sz="2000" dirty="0"/>
              <a:t>1. Class: no-recurrence-events, recurrence-events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2. age: 10-19, 20-29, 30-39, 40-49, 50-59, 60-69, 70-79, 80-89, 90-99.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3. menopause: lt40, ge40, </a:t>
            </a:r>
            <a:r>
              <a:rPr lang="en-US" sz="2000" dirty="0" err="1"/>
              <a:t>premeno</a:t>
            </a:r>
            <a:r>
              <a:rPr lang="en-US" sz="2000" dirty="0"/>
              <a:t>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4. tumor-size: 0-4, 5-9, 10-14, 15-19, 20-24, 25-29, 30-34, 35-39, 40-44, 45-49, 50-54, 55-59.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5. </a:t>
            </a:r>
            <a:r>
              <a:rPr lang="en-US" sz="2000" dirty="0" err="1"/>
              <a:t>inv</a:t>
            </a:r>
            <a:r>
              <a:rPr lang="en-US" sz="2000" dirty="0"/>
              <a:t>-nodes: 0-2, 3-5, 6-8, 9-11, 12-14, 15-17, 18-20, 21-23, 24-26, 27-29, 30-32, 33-35, 36-39.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6. node-caps: yes, no.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7. </a:t>
            </a:r>
            <a:r>
              <a:rPr lang="en-US" sz="2000" dirty="0" err="1"/>
              <a:t>deg-malig</a:t>
            </a:r>
            <a:r>
              <a:rPr lang="en-US" sz="2000" dirty="0"/>
              <a:t>: 1, 2, 3.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8. breast: left, right.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9. breast-quad: left-up, left-low, right-</a:t>
            </a:r>
            <a:r>
              <a:rPr lang="en-US" sz="2000" dirty="0" smtClean="0"/>
              <a:t>up, right</a:t>
            </a:r>
            <a:r>
              <a:rPr lang="en-US" sz="2000" dirty="0"/>
              <a:t>-low, central.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10. </a:t>
            </a:r>
            <a:r>
              <a:rPr lang="en-US" sz="2000" dirty="0" smtClean="0"/>
              <a:t>irradiated: yes</a:t>
            </a:r>
            <a:r>
              <a:rPr lang="en-US" sz="2000" dirty="0"/>
              <a:t>, no.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69" y="1502081"/>
            <a:ext cx="8531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Predicting breast cancer recurrence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896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noisy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1856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expensive way:</a:t>
            </a:r>
          </a:p>
          <a:p>
            <a:pPr marL="777240" lvl="1" indent="-457200">
              <a:buFontTx/>
              <a:buChar char="-"/>
            </a:pPr>
            <a:r>
              <a:rPr lang="en-US" dirty="0" smtClean="0"/>
              <a:t>Split training data into train/</a:t>
            </a:r>
            <a:r>
              <a:rPr lang="en-US" dirty="0" err="1" smtClean="0"/>
              <a:t>dev</a:t>
            </a:r>
            <a:endParaRPr lang="en-US" dirty="0" smtClean="0"/>
          </a:p>
          <a:p>
            <a:pPr marL="777240" lvl="1" indent="-457200">
              <a:buFontTx/>
              <a:buChar char="-"/>
            </a:pPr>
            <a:r>
              <a:rPr lang="en-US" dirty="0" smtClean="0"/>
              <a:t>Train a model on all features</a:t>
            </a:r>
          </a:p>
          <a:p>
            <a:pPr marL="777240" lvl="1" indent="-457200">
              <a:buFontTx/>
              <a:buChar char="-"/>
            </a:pPr>
            <a:r>
              <a:rPr lang="en-US" dirty="0" smtClean="0"/>
              <a:t>for each feature f:</a:t>
            </a:r>
          </a:p>
          <a:p>
            <a:pPr marL="1051560" lvl="2" indent="-457200">
              <a:buFontTx/>
              <a:buChar char="-"/>
            </a:pPr>
            <a:r>
              <a:rPr lang="en-US" dirty="0" smtClean="0"/>
              <a:t>Train a model on all features – f</a:t>
            </a:r>
          </a:p>
          <a:p>
            <a:pPr marL="1051560" lvl="2" indent="-457200">
              <a:buFontTx/>
              <a:buChar char="-"/>
            </a:pPr>
            <a:r>
              <a:rPr lang="en-US" dirty="0" smtClean="0"/>
              <a:t>Compare performance of all vs. all-f on </a:t>
            </a:r>
            <a:r>
              <a:rPr lang="en-US" dirty="0" err="1" smtClean="0"/>
              <a:t>dev</a:t>
            </a:r>
            <a:r>
              <a:rPr lang="en-US" dirty="0" smtClean="0"/>
              <a:t> set</a:t>
            </a:r>
          </a:p>
          <a:p>
            <a:pPr marL="1051560" lvl="2" indent="-457200">
              <a:buFontTx/>
              <a:buChar char="-"/>
            </a:pPr>
            <a:endParaRPr lang="en-US" dirty="0"/>
          </a:p>
          <a:p>
            <a:pPr marL="777240" lvl="1" indent="-457200">
              <a:buFontTx/>
              <a:buChar char="-"/>
            </a:pPr>
            <a:r>
              <a:rPr lang="en-US" dirty="0" smtClean="0"/>
              <a:t>Remove all features where decrease in performance between all and all-f is less than some constant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6337" y="5899139"/>
            <a:ext cx="3401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Feature ablation study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0407" y="5899139"/>
            <a:ext cx="2472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Issues/concerns?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2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noisy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093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Binary features:</a:t>
            </a:r>
          </a:p>
          <a:p>
            <a:pPr marL="0" indent="0">
              <a:buNone/>
            </a:pPr>
            <a:r>
              <a:rPr lang="en-US" dirty="0" smtClean="0"/>
              <a:t>remove “rare” features, i.e. features that only occur (or don’t occur) a very small number of times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Real-valued features:</a:t>
            </a:r>
          </a:p>
          <a:p>
            <a:pPr marL="0" indent="0">
              <a:buNone/>
            </a:pPr>
            <a:r>
              <a:rPr lang="en-US" dirty="0" smtClean="0"/>
              <a:t>remove features that have low variance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both cases, can either use thresholds, throw away lowest x%, use development data, etc.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93995" y="5958365"/>
            <a:ext cx="101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Why?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14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70" y="16588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rules of thumb </a:t>
            </a:r>
            <a:br>
              <a:rPr lang="en-US" dirty="0" smtClean="0"/>
            </a:br>
            <a:r>
              <a:rPr lang="en-US" dirty="0" smtClean="0"/>
              <a:t>for the number of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 very careful in domains where:</a:t>
            </a:r>
          </a:p>
          <a:p>
            <a:pPr lvl="1"/>
            <a:r>
              <a:rPr lang="en-US" dirty="0" smtClean="0"/>
              <a:t>the number of features &gt; number of examples</a:t>
            </a:r>
          </a:p>
          <a:p>
            <a:pPr lvl="1"/>
            <a:r>
              <a:rPr lang="en-US" dirty="0" smtClean="0"/>
              <a:t>the number of features ≈ number of examples</a:t>
            </a:r>
          </a:p>
          <a:p>
            <a:pPr lvl="1"/>
            <a:r>
              <a:rPr lang="en-US" dirty="0" smtClean="0"/>
              <a:t>the features are generated automatically</a:t>
            </a:r>
          </a:p>
          <a:p>
            <a:pPr lvl="1"/>
            <a:r>
              <a:rPr lang="en-US" dirty="0" smtClean="0"/>
              <a:t>there is a chance of “random” features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In most of these cases, features should be removed based on some domain knowledge (i.e. problem-specific knowledge)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7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 smtClean="0"/>
              <a:t>Remove noisy features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Pick “good” features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7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look at the problem from the other direction, that is, selecting good features.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What are good features?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How can we pick/select them?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26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89290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good feature correlates well with the label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9077" y="3005938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6127" y="3541571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0529" y="3501592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  <a:endParaRPr lang="en-US" sz="2800" dirty="0">
              <a:solidFill>
                <a:srgbClr val="0D0D0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8607" y="3486508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5455" y="3470828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  <a:endParaRPr lang="en-US" sz="2800" dirty="0">
              <a:solidFill>
                <a:srgbClr val="0D0D0D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22666" y="44634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46523" y="3501592"/>
            <a:ext cx="3276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can we identify this?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0590" y="3919976"/>
            <a:ext cx="35830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training error (like for DT)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correlation model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statistical test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probabilistic test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…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2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error 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for each feature f:</a:t>
            </a:r>
          </a:p>
          <a:p>
            <a:pPr lvl="1">
              <a:buFontTx/>
              <a:buChar char="-"/>
            </a:pPr>
            <a:r>
              <a:rPr lang="en-US" dirty="0" smtClean="0"/>
              <a:t>calculate the training error if only feature f were used to pick the label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rank each feature by this value</a:t>
            </a:r>
          </a:p>
          <a:p>
            <a:pPr>
              <a:buFontTx/>
              <a:buChar char="-"/>
            </a:pPr>
            <a:r>
              <a:rPr lang="en-US" dirty="0" smtClean="0"/>
              <a:t>pick top k, top x%, etc.</a:t>
            </a:r>
          </a:p>
          <a:p>
            <a:pPr lvl="1">
              <a:buFontTx/>
              <a:buChar char="-"/>
            </a:pPr>
            <a:r>
              <a:rPr lang="en-US" dirty="0" smtClean="0"/>
              <a:t>can use a development set to help pick k or x</a:t>
            </a:r>
          </a:p>
          <a:p>
            <a:pPr lvl="1"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28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 smtClean="0"/>
              <a:t>Remove noisy features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Pick “good” features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3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normalization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85225" y="5293107"/>
            <a:ext cx="6804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Would our three classifiers (DT, k-NN and perceptron) learn the same models on these two data sets?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48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8941" y="5174369"/>
            <a:ext cx="5032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Decision trees don’t care about scale, so they’d learn the same tree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many physical domains (e.g. biology, medicine, chemistry, engineering, etc.)</a:t>
            </a:r>
          </a:p>
          <a:p>
            <a:pPr lvl="1"/>
            <a:r>
              <a:rPr lang="en-US" dirty="0" smtClean="0"/>
              <a:t>the data has been collected and the </a:t>
            </a:r>
            <a:r>
              <a:rPr lang="en-US" i="1" dirty="0" smtClean="0"/>
              <a:t>relevant</a:t>
            </a:r>
            <a:r>
              <a:rPr lang="en-US" dirty="0" smtClean="0"/>
              <a:t> features identified</a:t>
            </a:r>
          </a:p>
          <a:p>
            <a:pPr lvl="1"/>
            <a:r>
              <a:rPr lang="en-US" dirty="0" smtClean="0"/>
              <a:t>we cannot collect more features from the examples (at least “core” features)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In these domains, we can often just use the provided features</a:t>
            </a:r>
          </a:p>
        </p:txBody>
      </p:sp>
    </p:spTree>
    <p:extLst>
      <p:ext uri="{BB962C8B-B14F-4D97-AF65-F5344CB8AC3E}">
        <p14:creationId xmlns:p14="http://schemas.microsoft.com/office/powerpoint/2010/main" val="296630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7629" y="5158688"/>
            <a:ext cx="876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k-</a:t>
            </a:r>
            <a:r>
              <a:rPr lang="en-US" sz="2400" dirty="0" smtClean="0">
                <a:solidFill>
                  <a:srgbClr val="0000FF"/>
                </a:solidFill>
              </a:rPr>
              <a:t>NN: NO!  The distances are biased </a:t>
            </a:r>
            <a:r>
              <a:rPr lang="en-US" sz="2400" dirty="0">
                <a:solidFill>
                  <a:srgbClr val="0000FF"/>
                </a:solidFill>
              </a:rPr>
              <a:t>based on feature </a:t>
            </a:r>
            <a:r>
              <a:rPr lang="en-US" sz="2400" dirty="0" smtClean="0">
                <a:solidFill>
                  <a:srgbClr val="0000FF"/>
                </a:solidFill>
              </a:rPr>
              <a:t>magnitude.</a:t>
            </a:r>
            <a:endParaRPr 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515742" y="5775655"/>
          <a:ext cx="83581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3" imgW="2857500" imgH="279400" progId="Equation.3">
                  <p:embed/>
                </p:oleObj>
              </mc:Choice>
              <mc:Fallback>
                <p:oleObj name="Equation" r:id="rId3" imgW="2857500" imgH="2794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742" y="5775655"/>
                        <a:ext cx="8358187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333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2920718" cy="155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5742" y="4029765"/>
          <a:ext cx="2920718" cy="155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515742" y="5775655"/>
          <a:ext cx="83581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3" imgW="2857500" imgH="279400" progId="Equation.3">
                  <p:embed/>
                </p:oleObj>
              </mc:Choice>
              <mc:Fallback>
                <p:oleObj name="Equation" r:id="rId3" imgW="2857500" imgH="2794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742" y="5775655"/>
                        <a:ext cx="8358187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241925" y="2010723"/>
            <a:ext cx="3447428" cy="468664"/>
          </a:xfrm>
          <a:prstGeom prst="rect">
            <a:avLst/>
          </a:prstGeom>
          <a:solidFill>
            <a:srgbClr val="FFFF00">
              <a:alpha val="14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1925" y="4415737"/>
            <a:ext cx="3447428" cy="468664"/>
          </a:xfrm>
          <a:prstGeom prst="rect">
            <a:avLst/>
          </a:prstGeom>
          <a:solidFill>
            <a:srgbClr val="FFFF00">
              <a:alpha val="14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16116" y="2978336"/>
            <a:ext cx="4449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Which of the two examples are closest to the first?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ight Bracket 5"/>
          <p:cNvSpPr/>
          <p:nvPr/>
        </p:nvSpPr>
        <p:spPr>
          <a:xfrm>
            <a:off x="3451580" y="2464269"/>
            <a:ext cx="252893" cy="766171"/>
          </a:xfrm>
          <a:prstGeom prst="rightBracket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/>
          <p:cNvSpPr/>
          <p:nvPr/>
        </p:nvSpPr>
        <p:spPr>
          <a:xfrm>
            <a:off x="3451580" y="4822710"/>
            <a:ext cx="252893" cy="766171"/>
          </a:xfrm>
          <a:prstGeom prst="rightBracket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6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2920718" cy="155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5742" y="4029765"/>
          <a:ext cx="2920718" cy="155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515742" y="5775655"/>
          <a:ext cx="83581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3" imgW="2857500" imgH="279400" progId="Equation.3">
                  <p:embed/>
                </p:oleObj>
              </mc:Choice>
              <mc:Fallback>
                <p:oleObj name="Equation" r:id="rId3" imgW="2857500" imgH="2794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742" y="5775655"/>
                        <a:ext cx="8358187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45368" y="25096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3639045" y="2403797"/>
          <a:ext cx="2681240" cy="399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5" imgW="1841500" imgH="279400" progId="Equation.3">
                  <p:embed/>
                </p:oleObj>
              </mc:Choice>
              <mc:Fallback>
                <p:oleObj name="Equation" r:id="rId5" imgW="1841500" imgH="2794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39045" y="2403797"/>
                        <a:ext cx="2681240" cy="399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3617913" y="2833688"/>
          <a:ext cx="2662237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7" imgW="1828800" imgH="279400" progId="Equation.3">
                  <p:embed/>
                </p:oleObj>
              </mc:Choice>
              <mc:Fallback>
                <p:oleObj name="Equation" r:id="rId7" imgW="1828800" imgH="2794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17913" y="2833688"/>
                        <a:ext cx="2662237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6036" y="48368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3593608" y="4731558"/>
          <a:ext cx="303371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9" imgW="2082800" imgH="279400" progId="Equation.3">
                  <p:embed/>
                </p:oleObj>
              </mc:Choice>
              <mc:Fallback>
                <p:oleObj name="Equation" r:id="rId9" imgW="2082800" imgH="2794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3608" y="4731558"/>
                        <a:ext cx="3033712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3608805" y="5160183"/>
          <a:ext cx="303371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Equation" r:id="rId11" imgW="2082800" imgH="279400" progId="Equation.3">
                  <p:embed/>
                </p:oleObj>
              </mc:Choice>
              <mc:Fallback>
                <p:oleObj name="Equation" r:id="rId11" imgW="2082800" imgH="27940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08805" y="5160183"/>
                        <a:ext cx="3033713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241925" y="2365024"/>
            <a:ext cx="6248630" cy="468664"/>
          </a:xfrm>
          <a:prstGeom prst="rect">
            <a:avLst/>
          </a:prstGeom>
          <a:solidFill>
            <a:srgbClr val="FF0000">
              <a:alpha val="14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4368" y="5151577"/>
            <a:ext cx="6248630" cy="468664"/>
          </a:xfrm>
          <a:prstGeom prst="rect">
            <a:avLst/>
          </a:prstGeom>
          <a:solidFill>
            <a:srgbClr val="FF0000">
              <a:alpha val="14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40670" y="5158688"/>
            <a:ext cx="749391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perceptron: NO!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The classification and weight update are based on the magnitude of the feature value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3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 view of perceptron update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648" y="168017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 for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  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=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+ </a:t>
            </a:r>
            <a:r>
              <a:rPr lang="en-US" sz="2400" i="1" dirty="0"/>
              <a:t>f</a:t>
            </a:r>
            <a:r>
              <a:rPr lang="en-US" sz="2400" i="1" baseline="-25000" dirty="0"/>
              <a:t>i</a:t>
            </a:r>
            <a:r>
              <a:rPr lang="en-US" sz="2400" dirty="0"/>
              <a:t>*label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37298" y="5456609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2708" y="5616685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weights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911578" y="4986211"/>
            <a:ext cx="303510" cy="1032304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51131" y="5143010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example</a:t>
            </a:r>
            <a:endParaRPr lang="en-US" sz="2000" dirty="0">
              <a:solidFill>
                <a:srgbClr val="8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0074" y="2916462"/>
            <a:ext cx="721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Geometrically, the perceptron update rule is equivalent to “adding” the weight vector and the feature vector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743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 view of perceptron update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648" y="168017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 for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  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=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+ </a:t>
            </a:r>
            <a:r>
              <a:rPr lang="en-US" sz="2400" i="1" dirty="0"/>
              <a:t>f</a:t>
            </a:r>
            <a:r>
              <a:rPr lang="en-US" sz="2400" i="1" baseline="-25000" dirty="0"/>
              <a:t>i</a:t>
            </a:r>
            <a:r>
              <a:rPr lang="en-US" sz="2400" dirty="0"/>
              <a:t>*label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37298" y="5456609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2708" y="5616685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weights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789275" y="4424305"/>
            <a:ext cx="303510" cy="1032304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92785" y="4742900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example</a:t>
            </a:r>
            <a:endParaRPr lang="en-US" sz="2000" dirty="0">
              <a:solidFill>
                <a:srgbClr val="8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0074" y="2916462"/>
            <a:ext cx="721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Geometrically, the perceptron update rule is equivalent to “adding” the weight vector and the feature vector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937298" y="4424305"/>
            <a:ext cx="1155487" cy="1594210"/>
          </a:xfrm>
          <a:prstGeom prst="straightConnector1">
            <a:avLst/>
          </a:prstGeom>
          <a:ln w="38100" cmpd="sng"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30134" y="4800676"/>
            <a:ext cx="142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new weights</a:t>
            </a: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0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 view of perceptron update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73780" y="4981214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59190" y="5141290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weights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748060" y="4510816"/>
            <a:ext cx="303510" cy="1032304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7613" y="4667615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example</a:t>
            </a:r>
            <a:endParaRPr lang="en-US" sz="2000" dirty="0">
              <a:solidFill>
                <a:srgbClr val="80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347282" y="4820015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32692" y="4980091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weights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321562" y="2665584"/>
            <a:ext cx="303510" cy="2716337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61115" y="4506416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example</a:t>
            </a:r>
            <a:endParaRPr lang="en-US" sz="2000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43504" y="5879966"/>
            <a:ext cx="3066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same f1 value, but larger f2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580074" y="1650755"/>
            <a:ext cx="8058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the features dimensions differ in scale, it can bias the update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14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 view of perceptron update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0074" y="1650755"/>
            <a:ext cx="8058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the features dimensions differ in scale, it can bias the update</a:t>
            </a:r>
            <a:endParaRPr lang="en-US" sz="24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347282" y="4820015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32692" y="4980091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weights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135854" y="2190189"/>
            <a:ext cx="303510" cy="2716337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9364" y="3820446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example</a:t>
            </a:r>
            <a:endParaRPr lang="en-US" sz="2000" dirty="0">
              <a:solidFill>
                <a:srgbClr val="8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21157" y="5045747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06567" y="5205823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weights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073134" y="4013443"/>
            <a:ext cx="303510" cy="1032304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76644" y="4332038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example</a:t>
            </a:r>
            <a:endParaRPr lang="en-US" sz="2000" dirty="0">
              <a:solidFill>
                <a:srgbClr val="80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221157" y="4013443"/>
            <a:ext cx="1155487" cy="1594210"/>
          </a:xfrm>
          <a:prstGeom prst="straightConnector1">
            <a:avLst/>
          </a:prstGeom>
          <a:ln w="38100" cmpd="sng"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3993" y="4389814"/>
            <a:ext cx="142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new weights</a:t>
            </a:r>
            <a:endParaRPr lang="en-US" sz="2000" dirty="0">
              <a:solidFill>
                <a:srgbClr val="00009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333193" y="2190189"/>
            <a:ext cx="1106171" cy="3191731"/>
          </a:xfrm>
          <a:prstGeom prst="straightConnector1">
            <a:avLst/>
          </a:prstGeom>
          <a:ln w="38100" cmpd="sng"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32950" y="4020501"/>
            <a:ext cx="142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new weights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6240" y="5724426"/>
            <a:ext cx="79688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different separating </a:t>
            </a:r>
            <a:r>
              <a:rPr lang="en-US" sz="2800" dirty="0" err="1" smtClean="0">
                <a:solidFill>
                  <a:srgbClr val="0000FF"/>
                </a:solidFill>
              </a:rPr>
              <a:t>hyperplanes</a:t>
            </a:r>
            <a:endParaRPr lang="en-US" sz="2800" dirty="0">
              <a:solidFill>
                <a:srgbClr val="0000FF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the larger dimension becomes much more important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42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97533" y="5158688"/>
            <a:ext cx="2633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fix this?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12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normalization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71749" y="204009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67328" y="1993052"/>
            <a:ext cx="1144470" cy="332377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69453" y="5566368"/>
            <a:ext cx="4724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Modify all values for a given feature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5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 vs.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many other domains, we are provided with the raw data, but must extract/identify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example</a:t>
            </a:r>
          </a:p>
          <a:p>
            <a:pPr lvl="1"/>
            <a:r>
              <a:rPr lang="en-US" dirty="0" smtClean="0"/>
              <a:t>image data</a:t>
            </a:r>
          </a:p>
          <a:p>
            <a:pPr lvl="1"/>
            <a:r>
              <a:rPr lang="en-US" dirty="0" smtClean="0"/>
              <a:t>text data</a:t>
            </a:r>
          </a:p>
          <a:p>
            <a:pPr lvl="1"/>
            <a:r>
              <a:rPr lang="en-US" dirty="0" smtClean="0"/>
              <a:t>audio data</a:t>
            </a:r>
          </a:p>
          <a:p>
            <a:pPr lvl="1"/>
            <a:r>
              <a:rPr lang="en-US" dirty="0" smtClean="0"/>
              <a:t>log data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4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 each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Center</a:t>
            </a:r>
            <a:r>
              <a:rPr lang="en-US" dirty="0" smtClean="0"/>
              <a:t>:  adjust the values so that the mean of that feature is 0.  </a:t>
            </a:r>
            <a:r>
              <a:rPr lang="en-US" dirty="0" smtClean="0">
                <a:solidFill>
                  <a:srgbClr val="FF0000"/>
                </a:solidFill>
              </a:rPr>
              <a:t>How do we do this?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6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 each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Center</a:t>
            </a:r>
            <a:r>
              <a:rPr lang="en-US" dirty="0" smtClean="0"/>
              <a:t>:  adjust the values so that the mean of that feature is 0: subtract the mean from all values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Rescale/adjust feature values to avoid magnitude bias.  </a:t>
            </a:r>
            <a:r>
              <a:rPr lang="en-US" dirty="0" smtClean="0">
                <a:solidFill>
                  <a:srgbClr val="FF0000"/>
                </a:solidFill>
              </a:rPr>
              <a:t>Ideas?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 each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Center</a:t>
            </a:r>
            <a:r>
              <a:rPr lang="en-US" dirty="0" smtClean="0"/>
              <a:t>:  adjust the values so that the mean of that feature is 0: subtract the mean from all values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Rescale/adjust feature values to avoid magnitude bias: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Variance scaling</a:t>
            </a:r>
            <a:r>
              <a:rPr lang="en-US" dirty="0" smtClean="0"/>
              <a:t>: divide each value by the </a:t>
            </a:r>
            <a:r>
              <a:rPr lang="en-US" dirty="0" err="1" smtClean="0"/>
              <a:t>std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Absolute scaling</a:t>
            </a:r>
            <a:r>
              <a:rPr lang="en-US" dirty="0" smtClean="0"/>
              <a:t>: divide each value by the largest value</a:t>
            </a:r>
          </a:p>
          <a:p>
            <a:pPr lvl="1"/>
            <a:r>
              <a:rPr lang="en-US" dirty="0"/>
              <a:t>Data normalization &gt; </a:t>
            </a:r>
            <a:r>
              <a:rPr lang="en-US" dirty="0">
                <a:hlinkClick r:id="rId2"/>
              </a:rPr>
              <a:t>http://www.analytictech.com/ba762/handouts/normalization.htm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1064" y="6130844"/>
            <a:ext cx="4768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Pros/cons of either scaling technique?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15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 smtClean="0"/>
              <a:t>Remove noisy features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dirty="0" smtClean="0"/>
              <a:t>center data</a:t>
            </a:r>
          </a:p>
          <a:p>
            <a:pPr marL="834390" lvl="1" indent="-514350">
              <a:buAutoNum type="arabicPeriod"/>
            </a:pPr>
            <a:r>
              <a:rPr lang="en-US" dirty="0" smtClean="0"/>
              <a:t>scale data (either variance or absolute)</a:t>
            </a:r>
          </a:p>
        </p:txBody>
      </p:sp>
    </p:spTree>
    <p:extLst>
      <p:ext uri="{BB962C8B-B14F-4D97-AF65-F5344CB8AC3E}">
        <p14:creationId xmlns:p14="http://schemas.microsoft.com/office/powerpoint/2010/main" val="293861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44212" y="5158688"/>
            <a:ext cx="3652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Any problem with this?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Solutions?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261699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5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length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83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Make all examples roughly the same scale, e.g. make all have length = 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107" y="2358972"/>
            <a:ext cx="5407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length of this example/vector?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3291" y="3236932"/>
            <a:ext cx="895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  <a:endParaRPr lang="en-US" sz="2000" baseline="-25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29666" y="3142853"/>
            <a:ext cx="0" cy="23833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29666" y="5526199"/>
            <a:ext cx="34961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4156204" y="3484642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9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length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83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Make all examples roughly the same scale, e.g. make all have length = 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107" y="2358972"/>
            <a:ext cx="5407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length of this example/vector?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3291" y="3236932"/>
            <a:ext cx="895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  <a:endParaRPr lang="en-US" sz="2000" baseline="-25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29666" y="3142853"/>
            <a:ext cx="0" cy="23833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29666" y="5526199"/>
            <a:ext cx="34961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4156204" y="3484642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" name="Straight Arrow Connector 5"/>
          <p:cNvCxnSpPr>
            <a:endCxn id="14" idx="3"/>
          </p:cNvCxnSpPr>
          <p:nvPr/>
        </p:nvCxnSpPr>
        <p:spPr>
          <a:xfrm flipV="1">
            <a:off x="2329666" y="3614724"/>
            <a:ext cx="1848856" cy="191147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1786251" y="5871157"/>
          <a:ext cx="46799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3" imgW="1600200" imgH="292100" progId="Equation.3">
                  <p:embed/>
                </p:oleObj>
              </mc:Choice>
              <mc:Fallback>
                <p:oleObj name="Equation" r:id="rId3" imgW="1600200" imgH="2921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6251" y="5871157"/>
                        <a:ext cx="4679950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438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length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83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Make all examples roughly the same scale, e.g. make all have length = 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107" y="2358972"/>
            <a:ext cx="5407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length of this example/vector?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3291" y="3236932"/>
            <a:ext cx="895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  <a:endParaRPr lang="en-US" sz="2000" baseline="-25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29666" y="3142853"/>
            <a:ext cx="0" cy="23833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29666" y="5526199"/>
            <a:ext cx="34961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4156204" y="3484642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" name="Straight Arrow Connector 5"/>
          <p:cNvCxnSpPr>
            <a:endCxn id="14" idx="3"/>
          </p:cNvCxnSpPr>
          <p:nvPr/>
        </p:nvCxnSpPr>
        <p:spPr>
          <a:xfrm flipV="1">
            <a:off x="2329666" y="3614724"/>
            <a:ext cx="1848856" cy="191147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1062038" y="5870575"/>
          <a:ext cx="612933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3" imgW="2095500" imgH="292100" progId="Equation.3">
                  <p:embed/>
                </p:oleObj>
              </mc:Choice>
              <mc:Fallback>
                <p:oleObj name="Equation" r:id="rId3" imgW="2095500" imgH="2921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2038" y="5870575"/>
                        <a:ext cx="6129337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750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length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8314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Make all examples have length = 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107" y="2358972"/>
            <a:ext cx="5387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Divide each feature value by ||x||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1297203" y="5494257"/>
          <a:ext cx="612933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3" imgW="2095500" imgH="292100" progId="Equation.3">
                  <p:embed/>
                </p:oleObj>
              </mc:Choice>
              <mc:Fallback>
                <p:oleObj name="Equation" r:id="rId3" imgW="2095500" imgH="2921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7203" y="5494257"/>
                        <a:ext cx="6129337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627107" y="3207281"/>
            <a:ext cx="8026966" cy="1712659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 smtClean="0"/>
              <a:t>Prevents a single example from being too impactful</a:t>
            </a:r>
          </a:p>
          <a:p>
            <a:pPr>
              <a:buFontTx/>
              <a:buChar char="-"/>
            </a:pPr>
            <a:r>
              <a:rPr lang="en-US" dirty="0" smtClean="0"/>
              <a:t>Equivalent to projecting each example onto a unit sphere</a:t>
            </a:r>
          </a:p>
          <a:p>
            <a:pPr marL="0" indent="0">
              <a:buFont typeface="Wingdings"/>
              <a:buNone/>
            </a:pPr>
            <a:endParaRPr lang="en-US" dirty="0" smtClean="0"/>
          </a:p>
          <a:p>
            <a:pPr marL="0" indent="0">
              <a:buFont typeface="Wingding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55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7208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 smtClean="0"/>
              <a:t>Remove noisy features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dirty="0" smtClean="0"/>
              <a:t>center data</a:t>
            </a:r>
          </a:p>
          <a:p>
            <a:pPr marL="834390" lvl="1" indent="-514350">
              <a:buAutoNum type="arabicPeriod"/>
            </a:pPr>
            <a:r>
              <a:rPr lang="en-US" dirty="0" smtClean="0"/>
              <a:t>scale data (either variance or absolute)</a:t>
            </a:r>
          </a:p>
          <a:p>
            <a:pPr marL="514350" indent="-514350">
              <a:buAutoNum type="arabicPeriod"/>
            </a:pPr>
            <a:r>
              <a:rPr lang="en-US" dirty="0" smtClean="0"/>
              <a:t>Normalize example length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Finally, train your model!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38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Text: raw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57524" y="1729619"/>
            <a:ext cx="2612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Features?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6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testing?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395593" y="377453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9287826">
            <a:off x="2123814" y="2486204"/>
            <a:ext cx="263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pre-process data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463" y="2178806"/>
            <a:ext cx="216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training data</a:t>
            </a:r>
          </a:p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(labeled examples)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803910" y="351511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15576" y="3748666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6070127" y="389393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287826">
            <a:off x="6028247" y="3020127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3857349" y="3053492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437467" y="5096937"/>
            <a:ext cx="241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“better” training data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3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about testing?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2648" y="2419484"/>
            <a:ext cx="1102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test data</a:t>
            </a:r>
          </a:p>
        </p:txBody>
      </p:sp>
      <p:sp>
        <p:nvSpPr>
          <p:cNvPr id="8" name="Oval 7"/>
          <p:cNvSpPr/>
          <p:nvPr/>
        </p:nvSpPr>
        <p:spPr>
          <a:xfrm>
            <a:off x="3103980" y="3225225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15646" y="3458781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2370197" y="3604051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287826">
            <a:off x="2182532" y="2730242"/>
            <a:ext cx="1216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classify</a:t>
            </a:r>
            <a:endParaRPr lang="en-US" sz="2800" dirty="0"/>
          </a:p>
        </p:txBody>
      </p:sp>
      <p:sp>
        <p:nvSpPr>
          <p:cNvPr id="14" name="Right Arrow 13"/>
          <p:cNvSpPr/>
          <p:nvPr/>
        </p:nvSpPr>
        <p:spPr>
          <a:xfrm>
            <a:off x="4921280" y="357547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38026" y="3604051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prediction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713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about testing?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2648" y="2419484"/>
            <a:ext cx="1102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test data</a:t>
            </a:r>
          </a:p>
        </p:txBody>
      </p:sp>
      <p:sp>
        <p:nvSpPr>
          <p:cNvPr id="8" name="Oval 7"/>
          <p:cNvSpPr/>
          <p:nvPr/>
        </p:nvSpPr>
        <p:spPr>
          <a:xfrm>
            <a:off x="5394782" y="3245685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06448" y="3479241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4645321" y="3624511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287826">
            <a:off x="5033770" y="2634004"/>
            <a:ext cx="1216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classify</a:t>
            </a:r>
            <a:endParaRPr lang="en-US" sz="2800" dirty="0"/>
          </a:p>
        </p:txBody>
      </p:sp>
      <p:sp>
        <p:nvSpPr>
          <p:cNvPr id="14" name="Right Arrow 13"/>
          <p:cNvSpPr/>
          <p:nvPr/>
        </p:nvSpPr>
        <p:spPr>
          <a:xfrm>
            <a:off x="7133692" y="359593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50438" y="3624511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prediction</a:t>
            </a:r>
            <a:endParaRPr lang="en-US" sz="2000" dirty="0"/>
          </a:p>
        </p:txBody>
      </p:sp>
      <p:sp>
        <p:nvSpPr>
          <p:cNvPr id="13" name="Right Arrow 12"/>
          <p:cNvSpPr/>
          <p:nvPr/>
        </p:nvSpPr>
        <p:spPr>
          <a:xfrm>
            <a:off x="2228660" y="377453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19287826">
            <a:off x="1956880" y="2336177"/>
            <a:ext cx="263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pre-process data</a:t>
            </a:r>
            <a:endParaRPr lang="en-US" sz="28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3020285" y="3053492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97551" y="5514379"/>
            <a:ext cx="549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do we preprocess the test data?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43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642742" cy="324489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Remove noisy features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sz="2000" dirty="0" smtClean="0"/>
              <a:t>center data</a:t>
            </a:r>
          </a:p>
          <a:p>
            <a:pPr marL="834390" lvl="1" indent="-514350">
              <a:buAutoNum type="arabicPeriod"/>
            </a:pPr>
            <a:r>
              <a:rPr lang="en-US" sz="2000" dirty="0" smtClean="0"/>
              <a:t>scale data (either variance or absolute)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Normalize example length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4939171"/>
            <a:ext cx="69419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Which of these do we need to do on test data?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Any issues?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3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046990" cy="3244892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sz="2400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Remove irrelevant/noisy features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sz="2000" dirty="0" smtClean="0"/>
              <a:t>center data</a:t>
            </a:r>
          </a:p>
          <a:p>
            <a:pPr marL="834390" lvl="1" indent="-514350">
              <a:buAutoNum type="arabicPeriod"/>
            </a:pPr>
            <a:r>
              <a:rPr lang="en-US" sz="2000" dirty="0" smtClean="0"/>
              <a:t>scale data (either variance or absolute)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Normalize example length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81292" y="1912949"/>
            <a:ext cx="4294463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32092" y="2241936"/>
            <a:ext cx="3014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Remove/pick same features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32092" y="2915557"/>
            <a:ext cx="1062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Do these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2092" y="3757873"/>
            <a:ext cx="862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Do this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1462" y="5064611"/>
            <a:ext cx="74927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Whatever you do on training, you have to do the EXACT same on testing!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54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Normalizing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Center</a:t>
            </a:r>
            <a:r>
              <a:rPr lang="en-US" dirty="0" smtClean="0"/>
              <a:t>:  adjust the values so that the mean of that feature is 0: subtract the </a:t>
            </a:r>
            <a:r>
              <a:rPr lang="en-US" dirty="0" smtClean="0">
                <a:solidFill>
                  <a:srgbClr val="FF0000"/>
                </a:solidFill>
              </a:rPr>
              <a:t>mean</a:t>
            </a:r>
            <a:r>
              <a:rPr lang="en-US" dirty="0" smtClean="0"/>
              <a:t> from all values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Rescale/adjust feature values to avoid magnitude bias: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Variance scaling</a:t>
            </a:r>
            <a:r>
              <a:rPr lang="en-US" dirty="0" smtClean="0"/>
              <a:t>: divide each value by the </a:t>
            </a:r>
            <a:r>
              <a:rPr lang="en-US" dirty="0" err="1" smtClean="0">
                <a:solidFill>
                  <a:srgbClr val="FF0000"/>
                </a:solidFill>
              </a:rPr>
              <a:t>std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dev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Absolute scaling</a:t>
            </a:r>
            <a:r>
              <a:rPr lang="en-US" dirty="0" smtClean="0"/>
              <a:t>: divide each value by the </a:t>
            </a:r>
            <a:r>
              <a:rPr lang="en-US" dirty="0" smtClean="0">
                <a:solidFill>
                  <a:srgbClr val="FF0000"/>
                </a:solidFill>
              </a:rPr>
              <a:t>largest value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839" y="5911326"/>
            <a:ext cx="8059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values do we use when normalizing testing data?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Normalizing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Center</a:t>
            </a:r>
            <a:r>
              <a:rPr lang="en-US" dirty="0" smtClean="0"/>
              <a:t>:  adjust the values so that the mean of that feature is 0: subtract the </a:t>
            </a:r>
            <a:r>
              <a:rPr lang="en-US" dirty="0" smtClean="0">
                <a:solidFill>
                  <a:srgbClr val="FF0000"/>
                </a:solidFill>
              </a:rPr>
              <a:t>mean</a:t>
            </a:r>
            <a:r>
              <a:rPr lang="en-US" dirty="0" smtClean="0"/>
              <a:t> from all values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Rescale/adjust feature values to avoid magnitude bias: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Variance scaling</a:t>
            </a:r>
            <a:r>
              <a:rPr lang="en-US" dirty="0" smtClean="0"/>
              <a:t>: divide each value by the </a:t>
            </a:r>
            <a:r>
              <a:rPr lang="en-US" dirty="0" err="1" smtClean="0">
                <a:solidFill>
                  <a:srgbClr val="FF0000"/>
                </a:solidFill>
              </a:rPr>
              <a:t>std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dev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Absolute scaling</a:t>
            </a:r>
            <a:r>
              <a:rPr lang="en-US" dirty="0" smtClean="0"/>
              <a:t>: divide each value by the </a:t>
            </a:r>
            <a:r>
              <a:rPr lang="en-US" dirty="0" smtClean="0">
                <a:solidFill>
                  <a:srgbClr val="FF0000"/>
                </a:solidFill>
              </a:rPr>
              <a:t>largest value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5899" y="5911326"/>
            <a:ext cx="5759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Save these from training normalization!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241925" y="1043157"/>
            <a:ext cx="9385925" cy="710556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3657"/>
            <a:ext cx="8153400" cy="990600"/>
          </a:xfrm>
        </p:spPr>
        <p:txBody>
          <a:bodyPr/>
          <a:lstStyle/>
          <a:p>
            <a:r>
              <a:rPr lang="en-US" dirty="0" smtClean="0"/>
              <a:t>Normalizing test data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346629" y="5001033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94827" y="4344293"/>
            <a:ext cx="1102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test data</a:t>
            </a:r>
          </a:p>
        </p:txBody>
      </p:sp>
      <p:sp>
        <p:nvSpPr>
          <p:cNvPr id="14" name="Oval 13"/>
          <p:cNvSpPr/>
          <p:nvPr/>
        </p:nvSpPr>
        <p:spPr>
          <a:xfrm>
            <a:off x="5376961" y="517049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88627" y="5404050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>
            <a:off x="4672860" y="554932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9287826">
            <a:off x="5015949" y="4558813"/>
            <a:ext cx="1216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classify</a:t>
            </a:r>
            <a:endParaRPr lang="en-US" sz="2800" dirty="0"/>
          </a:p>
        </p:txBody>
      </p:sp>
      <p:sp>
        <p:nvSpPr>
          <p:cNvPr id="18" name="Right Arrow 17"/>
          <p:cNvSpPr/>
          <p:nvPr/>
        </p:nvSpPr>
        <p:spPr>
          <a:xfrm>
            <a:off x="7115871" y="552074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32617" y="5549320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prediction</a:t>
            </a:r>
            <a:endParaRPr lang="en-US" sz="2000" dirty="0"/>
          </a:p>
        </p:txBody>
      </p:sp>
      <p:sp>
        <p:nvSpPr>
          <p:cNvPr id="20" name="Right Arrow 19"/>
          <p:cNvSpPr/>
          <p:nvPr/>
        </p:nvSpPr>
        <p:spPr>
          <a:xfrm>
            <a:off x="2210839" y="5699347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1242693" y="4291762"/>
            <a:ext cx="2288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pre-process data</a:t>
            </a:r>
            <a:endParaRPr lang="en-US" sz="24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3032704" y="4978301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4" name="Right Arrow 23"/>
          <p:cNvSpPr/>
          <p:nvPr/>
        </p:nvSpPr>
        <p:spPr>
          <a:xfrm>
            <a:off x="2321870" y="2795794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260487" y="2097480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3740" y="1200062"/>
            <a:ext cx="216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training data</a:t>
            </a:r>
          </a:p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(labeled examples)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068801" y="254799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80467" y="2781546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30" name="Right Arrow 29"/>
          <p:cNvSpPr/>
          <p:nvPr/>
        </p:nvSpPr>
        <p:spPr>
          <a:xfrm>
            <a:off x="5335018" y="292681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19287826">
            <a:off x="5293138" y="2053007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3178814" y="2097480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872598" y="4144509"/>
            <a:ext cx="224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mean, </a:t>
            </a:r>
            <a:r>
              <a:rPr lang="en-US" dirty="0" err="1" smtClean="0">
                <a:solidFill>
                  <a:srgbClr val="FF0000"/>
                </a:solidFill>
              </a:rPr>
              <a:t>std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dev</a:t>
            </a:r>
            <a:r>
              <a:rPr lang="en-US" dirty="0" smtClean="0">
                <a:solidFill>
                  <a:srgbClr val="FF0000"/>
                </a:solidFill>
              </a:rPr>
              <a:t>, max,…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855673" y="3823810"/>
            <a:ext cx="0" cy="32069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11506" y="4532868"/>
            <a:ext cx="0" cy="32069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05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Features pre-processing summary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927926" y="2446915"/>
            <a:ext cx="4216074" cy="324489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1800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sz="1800" dirty="0" smtClean="0"/>
              <a:t>Remove noisy features</a:t>
            </a:r>
          </a:p>
          <a:p>
            <a:pPr marL="514350" indent="-514350">
              <a:buAutoNum type="arabicPeriod"/>
            </a:pPr>
            <a:r>
              <a:rPr lang="en-US" sz="1800" dirty="0" smtClean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sz="1800" dirty="0" smtClean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sz="1600" dirty="0" smtClean="0"/>
              <a:t>center data</a:t>
            </a:r>
          </a:p>
          <a:p>
            <a:pPr marL="834390" lvl="1" indent="-514350">
              <a:buAutoNum type="arabicPeriod"/>
            </a:pPr>
            <a:r>
              <a:rPr lang="en-US" sz="1600" dirty="0" smtClean="0"/>
              <a:t>scale data (either variance or absolute)</a:t>
            </a:r>
          </a:p>
          <a:p>
            <a:pPr marL="514350" indent="-514350">
              <a:buAutoNum type="arabicPeriod"/>
            </a:pPr>
            <a:r>
              <a:rPr lang="en-US" sz="1800" dirty="0" smtClean="0"/>
              <a:t>Normalize example length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750335" y="1709110"/>
            <a:ext cx="94066" cy="468829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1099" y="1731776"/>
            <a:ext cx="44838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Many techniques for preprocessing data</a:t>
            </a:r>
          </a:p>
          <a:p>
            <a:endParaRPr lang="en-US" sz="2400" dirty="0"/>
          </a:p>
          <a:p>
            <a:r>
              <a:rPr lang="en-US" sz="2400" dirty="0" smtClean="0"/>
              <a:t>Which will work well will depend on the data and the classifier</a:t>
            </a:r>
          </a:p>
          <a:p>
            <a:endParaRPr lang="en-US" sz="2400" dirty="0"/>
          </a:p>
          <a:p>
            <a:r>
              <a:rPr lang="en-US" sz="2400" dirty="0" smtClean="0"/>
              <a:t>Try them out and evaluate how they affect performance on </a:t>
            </a:r>
            <a:r>
              <a:rPr lang="en-US" sz="2400" dirty="0" err="1" smtClean="0"/>
              <a:t>dev</a:t>
            </a:r>
            <a:r>
              <a:rPr lang="en-US" sz="2400" dirty="0" smtClean="0"/>
              <a:t> data</a:t>
            </a:r>
          </a:p>
          <a:p>
            <a:endParaRPr lang="en-US" sz="2400" dirty="0"/>
          </a:p>
          <a:p>
            <a:r>
              <a:rPr lang="en-US" sz="2400" dirty="0" smtClean="0"/>
              <a:t>Make sure to do </a:t>
            </a:r>
            <a:r>
              <a:rPr lang="en-US" sz="2400" b="1" dirty="0" smtClean="0"/>
              <a:t>exact same</a:t>
            </a:r>
            <a:r>
              <a:rPr lang="en-US" sz="2400" dirty="0" smtClean="0"/>
              <a:t> pre-processing on train and test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57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57524" y="1729619"/>
            <a:ext cx="261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Features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449845" y="3832985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smtClean="0">
                <a:latin typeface="Verdana" pitchFamily="34" charset="0"/>
              </a:rPr>
              <a:t>(1, </a:t>
            </a:r>
            <a:r>
              <a:rPr lang="en-US" sz="2000" dirty="0">
                <a:latin typeface="Verdana" pitchFamily="34" charset="0"/>
              </a:rPr>
              <a:t>1, 1, 0, 0, 1, 0, 0, …)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 rot="17992015">
            <a:off x="36807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clinton</a:t>
            </a: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 rot="17992015">
            <a:off x="3985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said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7992015">
            <a:off x="4366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err="1" smtClean="0"/>
              <a:t>california</a:t>
            </a:r>
            <a:endParaRPr lang="en-US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7992015">
            <a:off x="46713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across</a:t>
            </a: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7992015">
            <a:off x="49761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tv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7992015">
            <a:off x="5280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wrong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 rot="17992015">
            <a:off x="5661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/>
              <a:t>capital</a:t>
            </a:r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 rot="17992015">
            <a:off x="3390189" y="4754529"/>
            <a:ext cx="1752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banana</a:t>
            </a:r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3451123" y="2279613"/>
            <a:ext cx="4033224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6600"/>
                </a:solidFill>
              </a:rPr>
              <a:t>Clinton said banana repeatedly last week on </a:t>
            </a:r>
            <a:r>
              <a:rPr lang="en-US" sz="2400" dirty="0" err="1">
                <a:solidFill>
                  <a:srgbClr val="FF6600"/>
                </a:solidFill>
              </a:rPr>
              <a:t>tv</a:t>
            </a:r>
            <a:r>
              <a:rPr lang="en-US" sz="2400" dirty="0">
                <a:solidFill>
                  <a:srgbClr val="FF6600"/>
                </a:solidFill>
              </a:rPr>
              <a:t>, “banana, banana, banana”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57410" y="5500083"/>
            <a:ext cx="4614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Occurrence of words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48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6465</TotalTime>
  <Words>4421</Words>
  <Application>Microsoft Office PowerPoint</Application>
  <PresentationFormat>On-screen Show (4:3)</PresentationFormat>
  <Paragraphs>1815</Paragraphs>
  <Slides>88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9" baseType="lpstr">
      <vt:lpstr>Arial</vt:lpstr>
      <vt:lpstr>Calibri</vt:lpstr>
      <vt:lpstr>Courier New</vt:lpstr>
      <vt:lpstr>Sitka Small</vt:lpstr>
      <vt:lpstr>Times New Roman</vt:lpstr>
      <vt:lpstr>Tw Cen MT</vt:lpstr>
      <vt:lpstr>Verdana</vt:lpstr>
      <vt:lpstr>Wingdings</vt:lpstr>
      <vt:lpstr>Wingdings 2</vt:lpstr>
      <vt:lpstr>Median</vt:lpstr>
      <vt:lpstr>Equation</vt:lpstr>
      <vt:lpstr>PowerPoint Presentation</vt:lpstr>
      <vt:lpstr>Features</vt:lpstr>
      <vt:lpstr>UCI Machine Learning Repository</vt:lpstr>
      <vt:lpstr>Provided features</vt:lpstr>
      <vt:lpstr>Provided features</vt:lpstr>
      <vt:lpstr>Provided features</vt:lpstr>
      <vt:lpstr>Raw data vs. features</vt:lpstr>
      <vt:lpstr>Text: raw data</vt:lpstr>
      <vt:lpstr>Feature examples</vt:lpstr>
      <vt:lpstr>Feature examples</vt:lpstr>
      <vt:lpstr>Feature examples</vt:lpstr>
      <vt:lpstr>Feature examples</vt:lpstr>
      <vt:lpstr>Lots of other features</vt:lpstr>
      <vt:lpstr>How is an image represented?</vt:lpstr>
      <vt:lpstr>How is an image represented?</vt:lpstr>
      <vt:lpstr>Image features</vt:lpstr>
      <vt:lpstr>Image features</vt:lpstr>
      <vt:lpstr>Lots of image features</vt:lpstr>
      <vt:lpstr>Audio: raw data </vt:lpstr>
      <vt:lpstr>Audio: raw data </vt:lpstr>
      <vt:lpstr>Audio features</vt:lpstr>
      <vt:lpstr>Obtaining features</vt:lpstr>
      <vt:lpstr>Current learning model</vt:lpstr>
      <vt:lpstr>Pre-process training data</vt:lpstr>
      <vt:lpstr>Outlier detection</vt:lpstr>
      <vt:lpstr>Outlier detection</vt:lpstr>
      <vt:lpstr>Outlier detection</vt:lpstr>
      <vt:lpstr>Outlier detection</vt:lpstr>
      <vt:lpstr>Removing conflicting examples</vt:lpstr>
      <vt:lpstr>Outlier detection</vt:lpstr>
      <vt:lpstr>Removing extreme outliers</vt:lpstr>
      <vt:lpstr>Quick statistics recap</vt:lpstr>
      <vt:lpstr>Quick statistics recap</vt:lpstr>
      <vt:lpstr>Variance Example</vt:lpstr>
      <vt:lpstr>Outlier detection</vt:lpstr>
      <vt:lpstr>Outliers in a single dimension</vt:lpstr>
      <vt:lpstr>Outliers in general</vt:lpstr>
      <vt:lpstr>Outliers for machine learning</vt:lpstr>
      <vt:lpstr>So far…</vt:lpstr>
      <vt:lpstr>Feature pruning/selection</vt:lpstr>
      <vt:lpstr>Bad features</vt:lpstr>
      <vt:lpstr>Bad features</vt:lpstr>
      <vt:lpstr>Bad features</vt:lpstr>
      <vt:lpstr>Bad features</vt:lpstr>
      <vt:lpstr>Bad features</vt:lpstr>
      <vt:lpstr>Bad features</vt:lpstr>
      <vt:lpstr>Noisy features</vt:lpstr>
      <vt:lpstr>Noisy features</vt:lpstr>
      <vt:lpstr>Noisy features</vt:lpstr>
      <vt:lpstr>Removing noisy features</vt:lpstr>
      <vt:lpstr>Removing noisy features</vt:lpstr>
      <vt:lpstr>Some rules of thumb  for the number of features</vt:lpstr>
      <vt:lpstr>So far…</vt:lpstr>
      <vt:lpstr>Feature selection</vt:lpstr>
      <vt:lpstr>Good features</vt:lpstr>
      <vt:lpstr>Training error feature selection</vt:lpstr>
      <vt:lpstr>So far…</vt:lpstr>
      <vt:lpstr>Feature normalization</vt:lpstr>
      <vt:lpstr>Feature normalization</vt:lpstr>
      <vt:lpstr>Feature normalization</vt:lpstr>
      <vt:lpstr>Feature normalization</vt:lpstr>
      <vt:lpstr>Feature normalization</vt:lpstr>
      <vt:lpstr>Feature normalization</vt:lpstr>
      <vt:lpstr>Geometric view of perceptron update</vt:lpstr>
      <vt:lpstr>Geometric view of perceptron update</vt:lpstr>
      <vt:lpstr>Geometric view of perceptron update</vt:lpstr>
      <vt:lpstr>Geometric view of perceptron update</vt:lpstr>
      <vt:lpstr>Feature normalization</vt:lpstr>
      <vt:lpstr>Feature normalization</vt:lpstr>
      <vt:lpstr>Normalize each feature</vt:lpstr>
      <vt:lpstr>Normalize each feature</vt:lpstr>
      <vt:lpstr>Normalize each feature</vt:lpstr>
      <vt:lpstr>So far…</vt:lpstr>
      <vt:lpstr>Example normalization</vt:lpstr>
      <vt:lpstr>Example length normalization</vt:lpstr>
      <vt:lpstr>Example length normalization</vt:lpstr>
      <vt:lpstr>Example length normalization</vt:lpstr>
      <vt:lpstr>Example length normalization</vt:lpstr>
      <vt:lpstr>So far…</vt:lpstr>
      <vt:lpstr>What about testing?</vt:lpstr>
      <vt:lpstr>What about testing?</vt:lpstr>
      <vt:lpstr>What about testing?</vt:lpstr>
      <vt:lpstr>Test data preprocessing</vt:lpstr>
      <vt:lpstr>Test data preprocessing</vt:lpstr>
      <vt:lpstr>Normalizing test data</vt:lpstr>
      <vt:lpstr>Normalizing test data</vt:lpstr>
      <vt:lpstr>Normalizing test data</vt:lpstr>
      <vt:lpstr>Features pre-processing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Furkan Gözükara</cp:lastModifiedBy>
  <cp:revision>964</cp:revision>
  <cp:lastPrinted>2013-09-17T22:01:58Z</cp:lastPrinted>
  <dcterms:created xsi:type="dcterms:W3CDTF">2013-09-08T20:10:23Z</dcterms:created>
  <dcterms:modified xsi:type="dcterms:W3CDTF">2018-10-19T08:53:20Z</dcterms:modified>
</cp:coreProperties>
</file>