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20" r:id="rId2"/>
    <p:sldId id="259" r:id="rId3"/>
    <p:sldId id="260" r:id="rId4"/>
    <p:sldId id="261" r:id="rId5"/>
    <p:sldId id="262" r:id="rId6"/>
    <p:sldId id="263" r:id="rId7"/>
    <p:sldId id="274" r:id="rId8"/>
    <p:sldId id="275" r:id="rId9"/>
    <p:sldId id="276" r:id="rId10"/>
    <p:sldId id="282" r:id="rId11"/>
    <p:sldId id="278" r:id="rId12"/>
    <p:sldId id="281" r:id="rId13"/>
    <p:sldId id="283" r:id="rId14"/>
    <p:sldId id="286" r:id="rId15"/>
    <p:sldId id="288" r:id="rId16"/>
    <p:sldId id="289" r:id="rId17"/>
    <p:sldId id="267" r:id="rId18"/>
    <p:sldId id="269" r:id="rId19"/>
    <p:sldId id="270" r:id="rId20"/>
    <p:sldId id="271" r:id="rId21"/>
    <p:sldId id="299" r:id="rId22"/>
    <p:sldId id="300" r:id="rId23"/>
    <p:sldId id="291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307" r:id="rId32"/>
    <p:sldId id="308" r:id="rId33"/>
    <p:sldId id="310" r:id="rId34"/>
    <p:sldId id="309" r:id="rId35"/>
    <p:sldId id="311" r:id="rId36"/>
    <p:sldId id="317" r:id="rId37"/>
    <p:sldId id="312" r:id="rId38"/>
    <p:sldId id="313" r:id="rId39"/>
    <p:sldId id="314" r:id="rId40"/>
    <p:sldId id="315" r:id="rId41"/>
    <p:sldId id="318" r:id="rId42"/>
    <p:sldId id="319" r:id="rId43"/>
    <p:sldId id="301" r:id="rId44"/>
    <p:sldId id="30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pre-processin</a:t>
            </a:r>
            <a:r>
              <a:rPr lang="en-US" baseline="0" dirty="0" smtClean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pre-processin</a:t>
            </a:r>
            <a:r>
              <a:rPr lang="en-US" baseline="0" dirty="0" smtClean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is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is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29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No…</a:t>
            </a:r>
            <a:r>
              <a:rPr lang="en-US" baseline="0" dirty="0" smtClean="0"/>
              <a:t> the problem is that we only have one test set and we can’t resample, etc. because then we’ll have looked at the test data!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1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10/25/2018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5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kingdom.com/160MeanT2pair.html" TargetMode="External"/><Relationship Id="rId2" Type="http://schemas.openxmlformats.org/officeDocument/2006/relationships/hyperlink" Target="http://en.wikipedia.org/wiki/Student's_t-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cscistatistics.com/tests/ttestdependent/Default2.aspx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0"/>
            <a:ext cx="9144000" cy="35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https://github.com/FurkanGozukara/CSE419_2018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Evaluation</a:t>
            </a:r>
            <a:endParaRPr lang="en-US" sz="5400" spc="-5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8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model 2 better?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3561" y="1652201"/>
            <a:ext cx="42398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85% accuracy</a:t>
            </a:r>
          </a:p>
          <a:p>
            <a:r>
              <a:rPr lang="en-US" sz="3200" dirty="0" smtClean="0"/>
              <a:t>Model 2:  80% accuracy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53561" y="3060820"/>
            <a:ext cx="45562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85.5% accuracy</a:t>
            </a:r>
          </a:p>
          <a:p>
            <a:r>
              <a:rPr lang="en-US" sz="3200" dirty="0" smtClean="0"/>
              <a:t>Model 2:  85.0% accuracy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53561" y="4687911"/>
            <a:ext cx="44662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0% accuracy</a:t>
            </a:r>
          </a:p>
          <a:p>
            <a:r>
              <a:rPr lang="en-US" sz="3200" dirty="0" smtClean="0"/>
              <a:t>Model 2:  100% accuracy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62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scores: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Just comparing scores on one data set isn’t enough!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don’t just want to know which system is better on </a:t>
            </a:r>
            <a:r>
              <a:rPr lang="en-US" b="1" i="1" dirty="0" smtClean="0">
                <a:solidFill>
                  <a:srgbClr val="FF6600"/>
                </a:solidFill>
              </a:rPr>
              <a:t>this particular data</a:t>
            </a:r>
            <a:r>
              <a:rPr lang="en-US" dirty="0" smtClean="0"/>
              <a:t>, we want to know if model 1 is better than model 2 </a:t>
            </a:r>
            <a:r>
              <a:rPr lang="en-US" b="1" i="1" dirty="0" smtClean="0">
                <a:solidFill>
                  <a:srgbClr val="FF6600"/>
                </a:solidFill>
              </a:rPr>
              <a:t>in general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Put another way, we want to be confident that the difference is real and not just do to random chance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2790" y="3401316"/>
            <a:ext cx="315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score 2 + c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37356" y="5796029"/>
            <a:ext cx="231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this any better?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8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2790" y="3401316"/>
            <a:ext cx="315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score 2 + c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89618" y="5802527"/>
            <a:ext cx="5828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NO!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Key</a:t>
            </a:r>
            <a:r>
              <a:rPr lang="en-US" sz="2400" b="1" dirty="0">
                <a:solidFill>
                  <a:srgbClr val="0000FF"/>
                </a:solidFill>
              </a:rPr>
              <a:t>:</a:t>
            </a:r>
            <a:r>
              <a:rPr lang="en-US" sz="2400" dirty="0">
                <a:solidFill>
                  <a:srgbClr val="0000FF"/>
                </a:solidFill>
              </a:rPr>
              <a:t> we don’t know the variance of the output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 that variance (or standard deviation) helped us predict how likely certain events are: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142755" y="2722764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917" y="6205238"/>
            <a:ext cx="6753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know how variable a model’s accuracy is?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 that variance (or standard deviation) helped us predict how likely certain events are: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142755" y="2722764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917" y="6205238"/>
            <a:ext cx="536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 need multiple accuracy scores!</a:t>
            </a:r>
            <a:r>
              <a:rPr lang="en-US" sz="2400" dirty="0" smtClean="0">
                <a:solidFill>
                  <a:srgbClr val="FF0000"/>
                </a:solidFill>
              </a:rPr>
              <a:t>  Ideas?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experimentation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6493" y="3475166"/>
            <a:ext cx="4109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Rather than just splitting once, split multiple times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experimentation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914400" y="2057400"/>
            <a:ext cx="1676400" cy="2486924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14400" y="4561543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18331" y="3570867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8766" y="1535618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3281166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281166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281166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281166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281166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43166" y="1535618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80010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80010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0010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80010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71766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281166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0010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3128766" y="2069018"/>
            <a:ext cx="1676400" cy="648237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8766" y="2717255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129200" y="3907046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29200" y="4530668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129200" y="3354532"/>
            <a:ext cx="1676400" cy="558509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591120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591120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591120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591120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91120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9964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89964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89964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89964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81720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5591120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89964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5438720" y="2717255"/>
            <a:ext cx="1676400" cy="1254903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436345" y="2069018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439154" y="3975028"/>
            <a:ext cx="1676400" cy="569296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436345" y="4530669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88937" y="1535618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6303337" y="1535618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480244" y="38236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144837" y="6407763"/>
            <a:ext cx="435294" cy="303589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2897" y="6355675"/>
            <a:ext cx="15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development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13038" y="5897262"/>
            <a:ext cx="81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train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44838" y="5881534"/>
            <a:ext cx="435294" cy="35775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0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418329" y="39941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14401" y="2471477"/>
            <a:ext cx="956390" cy="3249784"/>
          </a:xfrm>
          <a:prstGeom prst="rect">
            <a:avLst/>
          </a:prstGeom>
          <a:solidFill>
            <a:srgbClr val="FFFF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98522" y="3864241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951247" y="2471477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4881" y="1597581"/>
            <a:ext cx="1831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break into n </a:t>
            </a:r>
          </a:p>
          <a:p>
            <a:pPr algn="ctr"/>
            <a:r>
              <a:rPr lang="en-US" sz="2000" dirty="0" smtClean="0"/>
              <a:t>equal-size parts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951247" y="304716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51247" y="365236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3235018" y="47632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951247" y="5297970"/>
            <a:ext cx="956390" cy="423291"/>
          </a:xfrm>
          <a:prstGeom prst="rect">
            <a:avLst/>
          </a:prstGeom>
          <a:solidFill>
            <a:srgbClr val="FFFF00">
              <a:alpha val="3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51247" y="4241314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220672" y="3845332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55009" y="1496322"/>
            <a:ext cx="4775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repeat for all parts/splits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train on n-1 parts optimize on the other</a:t>
            </a:r>
            <a:endParaRPr lang="en-US" sz="20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807852" y="2350833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30897" y="47632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01744" y="2394445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2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24789" y="4783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96778" y="2388243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3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19823" y="47772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86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 rot="16200000">
            <a:off x="1540866" y="399944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30897" y="47632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16200000">
            <a:off x="1521262" y="1827766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2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24789" y="4783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rot="16200000">
            <a:off x="1521261" y="3326537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3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19823" y="47772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sp>
        <p:nvSpPr>
          <p:cNvPr id="61" name="Right Arrow 60"/>
          <p:cNvSpPr/>
          <p:nvPr/>
        </p:nvSpPr>
        <p:spPr>
          <a:xfrm>
            <a:off x="4466469" y="3512229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9197" y="6179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9274" y="1568617"/>
            <a:ext cx="9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48506" y="2201789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1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270985" y="1965259"/>
            <a:ext cx="112225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75817" y="3653323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75817" y="5169900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96495" y="6175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better utilization of labeled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 robust: don’t just rely on one test/development set to evaluate the approach (or for optimizing parameters)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multiplies the computational overhead by n (have to train n models instead of just one)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10 is the most common choice of 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Leave-one-out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n-fold cross validation where n = number of examples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aka “jackknifing”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pros/cons?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when would we use 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7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Leave-one-out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be very expensive if training is slow and/or if there are a large number of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Useful in domains with limited training data: </a:t>
            </a:r>
            <a:r>
              <a:rPr lang="en-US" i="1" dirty="0" smtClean="0"/>
              <a:t>maximizes the data we can use for training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0958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79247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52920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71580"/>
              </p:ext>
            </p:extLst>
          </p:nvPr>
        </p:nvGraphicFramePr>
        <p:xfrm>
          <a:off x="489750" y="1715290"/>
          <a:ext cx="337473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50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11269"/>
              </p:ext>
            </p:extLst>
          </p:nvPr>
        </p:nvGraphicFramePr>
        <p:xfrm>
          <a:off x="5244021" y="1715289"/>
          <a:ext cx="337473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7506" y="6240131"/>
            <a:ext cx="228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What’s the difference?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63965"/>
              </p:ext>
            </p:extLst>
          </p:nvPr>
        </p:nvGraphicFramePr>
        <p:xfrm>
          <a:off x="489750" y="1715289"/>
          <a:ext cx="3374730" cy="473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9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557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std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dev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2.3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1.7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5661"/>
              </p:ext>
            </p:extLst>
          </p:nvPr>
        </p:nvGraphicFramePr>
        <p:xfrm>
          <a:off x="5244021" y="1715289"/>
          <a:ext cx="3374730" cy="469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112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std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dev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5.9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14202" y="6448065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Even though the averages are same, the variance is different!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11096"/>
              </p:ext>
            </p:extLst>
          </p:nvPr>
        </p:nvGraphicFramePr>
        <p:xfrm>
          <a:off x="544373" y="1742598"/>
          <a:ext cx="514837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07587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6345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 bwMode="auto">
          <a:xfrm>
            <a:off x="3505200" y="28194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3581400"/>
            <a:ext cx="106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 a </a:t>
            </a:r>
          </a:p>
          <a:p>
            <a:r>
              <a:rPr lang="en-US" sz="2000" dirty="0" smtClean="0"/>
              <a:t>classifier</a:t>
            </a:r>
            <a:endParaRPr lang="en-US" sz="2000" dirty="0"/>
          </a:p>
        </p:txBody>
      </p:sp>
      <p:grpSp>
        <p:nvGrpSpPr>
          <p:cNvPr id="27" name="Group 37"/>
          <p:cNvGrpSpPr/>
          <p:nvPr/>
        </p:nvGrpSpPr>
        <p:grpSpPr>
          <a:xfrm>
            <a:off x="4572000" y="25146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4755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47180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9797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Model 2 is ALWAYS better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886492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9797" y="3530668"/>
            <a:ext cx="27376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decide if model 2 is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3318" y="1600200"/>
            <a:ext cx="8342730" cy="49403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Setup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Assume some default hypothesis about the data that you’d like to </a:t>
            </a:r>
            <a:r>
              <a:rPr lang="en-US" i="1" dirty="0" smtClean="0"/>
              <a:t>disprove</a:t>
            </a:r>
            <a:r>
              <a:rPr lang="en-US" dirty="0" smtClean="0"/>
              <a:t>, called the </a:t>
            </a:r>
            <a:r>
              <a:rPr lang="en-US" dirty="0" smtClean="0">
                <a:solidFill>
                  <a:srgbClr val="FF6600"/>
                </a:solidFill>
              </a:rPr>
              <a:t>null hypothesis</a:t>
            </a:r>
          </a:p>
          <a:p>
            <a:pPr lvl="1"/>
            <a:r>
              <a:rPr lang="en-US" dirty="0" smtClean="0"/>
              <a:t>e.g. model 1 and model 2 are not statistically different in performance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Test:</a:t>
            </a:r>
          </a:p>
          <a:p>
            <a:pPr lvl="1"/>
            <a:r>
              <a:rPr lang="en-US" dirty="0" smtClean="0"/>
              <a:t>Calculate a test statistic from the data (often assuming something about the data)</a:t>
            </a:r>
          </a:p>
          <a:p>
            <a:pPr lvl="1"/>
            <a:r>
              <a:rPr lang="en-US" dirty="0" smtClean="0"/>
              <a:t>Based on this statistic, with </a:t>
            </a:r>
            <a:r>
              <a:rPr lang="en-US" i="1" dirty="0" smtClean="0"/>
              <a:t>some probability</a:t>
            </a:r>
            <a:r>
              <a:rPr lang="en-US" dirty="0" smtClean="0"/>
              <a:t> we can </a:t>
            </a:r>
            <a:r>
              <a:rPr lang="en-US" b="1" dirty="0" smtClean="0"/>
              <a:t>reject the null hypothesis</a:t>
            </a:r>
            <a:r>
              <a:rPr lang="en-US" dirty="0" smtClean="0"/>
              <a:t>, that is, show that it does not 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027" y="1619164"/>
            <a:ext cx="4737100" cy="469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864" y="1885908"/>
            <a:ext cx="4501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Determines whether two samples come from the same underlying distribution or not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640" r="21218"/>
          <a:stretch/>
        </p:blipFill>
        <p:spPr>
          <a:xfrm>
            <a:off x="612648" y="4118865"/>
            <a:ext cx="2307763" cy="20066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05027" y="3804810"/>
            <a:ext cx="792013" cy="878702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89693" y="4678899"/>
            <a:ext cx="412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8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Null hypothesis: model 1 and model 2 accuracies are no different, i.e. come from </a:t>
            </a:r>
            <a:r>
              <a:rPr lang="en-US" b="1" dirty="0" smtClean="0"/>
              <a:t>the same</a:t>
            </a:r>
            <a:r>
              <a:rPr lang="en-US" dirty="0" smtClean="0"/>
              <a:t>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Assumptions: there are a number that often aren’t completely true, but we’re often not too far off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Result: probability that the difference in accuracies is due to random chance (low values are better)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344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For our setup, we’ll do what’s called a “pair t-test”</a:t>
            </a:r>
          </a:p>
          <a:p>
            <a:pPr lvl="1"/>
            <a:r>
              <a:rPr lang="en-US" dirty="0" smtClean="0"/>
              <a:t>The values can be thought of as pairs, where they were calculated under the same conditions</a:t>
            </a:r>
          </a:p>
          <a:p>
            <a:pPr lvl="1"/>
            <a:r>
              <a:rPr lang="en-US" dirty="0" smtClean="0"/>
              <a:t>In our case, the same train/test split</a:t>
            </a:r>
          </a:p>
          <a:p>
            <a:pPr lvl="1"/>
            <a:r>
              <a:rPr lang="en-US" dirty="0" smtClean="0"/>
              <a:t>Gives more power than the unpaired t-test (we have more information)</a:t>
            </a:r>
          </a:p>
          <a:p>
            <a:pPr lvl="1"/>
            <a:endParaRPr lang="en-US" dirty="0"/>
          </a:p>
          <a:p>
            <a:pPr marL="45720" indent="0">
              <a:buNone/>
            </a:pPr>
            <a:r>
              <a:rPr lang="en-US" dirty="0" smtClean="0"/>
              <a:t>For almost all experiments, we’ll do a “two-tailed” version of the 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calculate by hand or in code, but why reinvent the wheel: use excel or a statistical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en.wikipedia.org/wiki/Student's_t-test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www.statskingdom.com/160MeanT2pair.html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www.socscistatistics.com/tests/ttestdependent/Default2.aspx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332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result of a statistical test is often a p-value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p-value: the probability that the null hypothesis holds.  Specifically, if we re-ran this experiment multiple times (say on different data) what is the probability that we would reject the null hypothesis incorrectly (i.e. the probability we’d be wrong)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Common values to consider “significant”: 0.05 (95% confident), 0.01 (99% confident) and 0.001 (99.9% confident)</a:t>
            </a:r>
          </a:p>
        </p:txBody>
      </p:sp>
    </p:spTree>
    <p:extLst>
      <p:ext uri="{BB962C8B-B14F-4D97-AF65-F5344CB8AC3E}">
        <p14:creationId xmlns:p14="http://schemas.microsoft.com/office/powerpoint/2010/main" val="27750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06689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1020" y="4619764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83444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1020" y="4571182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0.15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85158"/>
              </p:ext>
            </p:extLst>
          </p:nvPr>
        </p:nvGraphicFramePr>
        <p:xfrm>
          <a:off x="612648" y="1922294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1020" y="4619764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0.007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9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Pretend like we don’t know the labels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86994"/>
              </p:ext>
            </p:extLst>
          </p:nvPr>
        </p:nvGraphicFramePr>
        <p:xfrm>
          <a:off x="614928" y="188370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3300" y="4717847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0.001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tests on test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44" y="2841453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519" y="3334122"/>
            <a:ext cx="1354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Labeled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4831" y="5024011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33070" y="2841453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33070" y="4272899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0569" y="18717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9863" y="2148955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  <a:br>
              <a:rPr lang="en-US" sz="2800" dirty="0" smtClean="0"/>
            </a:br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552419" y="4356176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8337" y="445288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27095" y="1871730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95" y="3040114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85219" y="1608668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512" y="174913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563533" y="3033592"/>
            <a:ext cx="1607073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11869" y="3353011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Development</a:t>
            </a:r>
          </a:p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16" y="5498961"/>
            <a:ext cx="801856" cy="750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62789" y="4352019"/>
            <a:ext cx="334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cross-validation with t-test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7104" y="5393343"/>
            <a:ext cx="2826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do that here?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Bootstrap resampling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training set </a:t>
            </a:r>
            <a:r>
              <a:rPr lang="en-US" i="1" dirty="0" smtClean="0"/>
              <a:t>t</a:t>
            </a:r>
            <a:r>
              <a:rPr lang="en-US" dirty="0" smtClean="0"/>
              <a:t> with n samples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 </a:t>
            </a:r>
            <a:r>
              <a:rPr lang="en-US" i="1" dirty="0" smtClean="0"/>
              <a:t>m</a:t>
            </a:r>
            <a:r>
              <a:rPr lang="en-US" dirty="0" smtClean="0"/>
              <a:t> times:</a:t>
            </a:r>
          </a:p>
          <a:p>
            <a:pPr>
              <a:buFontTx/>
              <a:buChar char="-"/>
            </a:pPr>
            <a:r>
              <a:rPr lang="en-US" dirty="0" smtClean="0"/>
              <a:t>sample </a:t>
            </a:r>
            <a:r>
              <a:rPr lang="en-US" i="1" dirty="0" smtClean="0"/>
              <a:t>n</a:t>
            </a:r>
            <a:r>
              <a:rPr lang="en-US" dirty="0" smtClean="0"/>
              <a:t> examples </a:t>
            </a:r>
            <a:r>
              <a:rPr lang="en-US" b="1" dirty="0" smtClean="0"/>
              <a:t>with replacement</a:t>
            </a:r>
            <a:r>
              <a:rPr lang="en-US" dirty="0" smtClean="0"/>
              <a:t> from the training set to create a new training set </a:t>
            </a:r>
            <a:r>
              <a:rPr lang="en-US" i="1" dirty="0" smtClean="0"/>
              <a:t>t’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train model(s) on </a:t>
            </a:r>
            <a:r>
              <a:rPr lang="en-US" i="1" dirty="0" smtClean="0"/>
              <a:t>t’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calculate performance on test set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calculate t-test (or other statistical test) on the collection of </a:t>
            </a:r>
            <a:r>
              <a:rPr lang="en-US" i="1" dirty="0" smtClean="0"/>
              <a:t>m</a:t>
            </a:r>
            <a:r>
              <a:rPr lang="en-US" dirty="0" smtClean="0"/>
              <a:t>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resampling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44" y="226275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8838" y="2755419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</a:p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34831" y="444530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31046" y="1850305"/>
            <a:ext cx="1297640" cy="2074333"/>
            <a:chOff x="6782226" y="1943247"/>
            <a:chExt cx="1297640" cy="2074333"/>
          </a:xfrm>
        </p:grpSpPr>
        <p:sp>
          <p:nvSpPr>
            <p:cNvPr id="10" name="Rectangle 9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78144" y="2039957"/>
              <a:ext cx="895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Test</a:t>
              </a:r>
            </a:p>
            <a:p>
              <a:pPr algn="ctr"/>
              <a:r>
                <a:rPr lang="en-US" sz="2800" dirty="0" smtClean="0"/>
                <a:t>Data</a:t>
              </a:r>
              <a:endParaRPr lang="en-US" sz="28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8823" y="3086032"/>
              <a:ext cx="801856" cy="750012"/>
            </a:xfrm>
            <a:prstGeom prst="rect">
              <a:avLst/>
            </a:prstGeom>
          </p:spPr>
        </p:pic>
      </p:grpSp>
      <p:sp>
        <p:nvSpPr>
          <p:cNvPr id="13" name="Right Arrow 12"/>
          <p:cNvSpPr/>
          <p:nvPr/>
        </p:nvSpPr>
        <p:spPr>
          <a:xfrm>
            <a:off x="2033070" y="3149082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7744171">
            <a:off x="1578743" y="2119529"/>
            <a:ext cx="157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with replacement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16167" y="227640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30533" y="2887472"/>
            <a:ext cx="125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Sample</a:t>
            </a:r>
          </a:p>
        </p:txBody>
      </p:sp>
      <p:grpSp>
        <p:nvGrpSpPr>
          <p:cNvPr id="17" name="Group 37"/>
          <p:cNvGrpSpPr/>
          <p:nvPr/>
        </p:nvGrpSpPr>
        <p:grpSpPr>
          <a:xfrm>
            <a:off x="5107147" y="2724892"/>
            <a:ext cx="1371600" cy="1371600"/>
            <a:chOff x="7391400" y="3505200"/>
            <a:chExt cx="1371600" cy="13716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83790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4415703" y="3126046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18112" y="4594412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10" idx="2"/>
          </p:cNvCxnSpPr>
          <p:nvPr/>
        </p:nvCxnSpPr>
        <p:spPr>
          <a:xfrm flipH="1">
            <a:off x="7309556" y="3924638"/>
            <a:ext cx="770310" cy="62744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98445" y="4337083"/>
            <a:ext cx="1030111" cy="214996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rved Up Arrow 28"/>
          <p:cNvSpPr/>
          <p:nvPr/>
        </p:nvSpPr>
        <p:spPr>
          <a:xfrm flipH="1">
            <a:off x="2916167" y="5056077"/>
            <a:ext cx="3441429" cy="747888"/>
          </a:xfrm>
          <a:prstGeom prst="curvedUp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68493" y="6048908"/>
            <a:ext cx="416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repeat m times to get m samples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0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Experimentation good practices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79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Never look at your test data!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During development</a:t>
            </a:r>
          </a:p>
          <a:p>
            <a:pPr lvl="1"/>
            <a:r>
              <a:rPr lang="en-US" dirty="0" smtClean="0"/>
              <a:t>Compare different models/</a:t>
            </a:r>
            <a:r>
              <a:rPr lang="en-US" dirty="0" err="1" smtClean="0"/>
              <a:t>hyperparameters</a:t>
            </a:r>
            <a:r>
              <a:rPr lang="en-US" dirty="0" smtClean="0"/>
              <a:t> on development data</a:t>
            </a:r>
          </a:p>
          <a:p>
            <a:pPr lvl="1"/>
            <a:r>
              <a:rPr lang="en-US" dirty="0" smtClean="0"/>
              <a:t>use cross-validation to get more consistent results</a:t>
            </a:r>
          </a:p>
          <a:p>
            <a:pPr lvl="1"/>
            <a:r>
              <a:rPr lang="en-US" dirty="0" smtClean="0"/>
              <a:t>If you want to be confident with results, use a t-test and look for p = 0.05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For final evaluation, use bootstrap resampling combined with a t-test to compare final approaches</a:t>
            </a:r>
          </a:p>
        </p:txBody>
      </p:sp>
    </p:spTree>
    <p:extLst>
      <p:ext uri="{BB962C8B-B14F-4D97-AF65-F5344CB8AC3E}">
        <p14:creationId xmlns:p14="http://schemas.microsoft.com/office/powerpoint/2010/main" val="2808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97445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Classify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CCCCC"/>
                </a:solidFill>
              </a:rPr>
              <a:t>Pretend like we don’t know the labels</a:t>
            </a:r>
            <a:endParaRPr lang="en-US" sz="2000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CCCCC"/>
                </a:solidFill>
              </a:rPr>
              <a:t>Pretend like we don’t know the labels</a:t>
            </a:r>
            <a:endParaRPr lang="en-US" sz="2000" dirty="0">
              <a:solidFill>
                <a:srgbClr val="CCCCCC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837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CCCC"/>
                </a:solidFill>
              </a:rPr>
              <a:t>Classify</a:t>
            </a:r>
            <a:endParaRPr lang="en-US" dirty="0">
              <a:solidFill>
                <a:srgbClr val="CCCCCC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 bwMode="auto">
          <a:xfrm flipV="1">
            <a:off x="5943600" y="3569732"/>
            <a:ext cx="1528122" cy="17642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1600200" y="3810000"/>
            <a:ext cx="2819400" cy="1524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91712" y="5638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Compare predicted labels to actual labels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95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2" y="3368289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87632" y="3368289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01832" y="41436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01832" y="47532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0676" y="415533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92432" y="475326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249432" y="3991269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19197696">
            <a:off x="2082435" y="285866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21432" y="2090602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068832" y="23954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68832" y="30050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59432" y="24716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97832" y="23954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4276" y="233087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36032" y="292880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45" name="Group 37"/>
          <p:cNvGrpSpPr/>
          <p:nvPr/>
        </p:nvGrpSpPr>
        <p:grpSpPr>
          <a:xfrm>
            <a:off x="4821432" y="5069494"/>
            <a:ext cx="1371600" cy="1371600"/>
            <a:chOff x="7391400" y="3505200"/>
            <a:chExt cx="1371600" cy="13716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068832" y="53742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68832" y="59838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4059432" y="54504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1" name="Right Arrow 50"/>
          <p:cNvSpPr/>
          <p:nvPr/>
        </p:nvSpPr>
        <p:spPr bwMode="auto">
          <a:xfrm>
            <a:off x="6497832" y="53742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44276" y="53097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36032" y="5907694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5416" y="4101569"/>
            <a:ext cx="409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2402304" flipV="1">
            <a:off x="2082437" y="520486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2451" y="3401316"/>
            <a:ext cx="274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score 2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11707" y="5891611"/>
            <a:ext cx="661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When would we want to do this type of comparison?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3157" y="3401316"/>
            <a:ext cx="2179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compare and pick better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7112" y="5891611"/>
            <a:ext cx="1878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concerns?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7666</TotalTime>
  <Words>2092</Words>
  <Application>Microsoft Office PowerPoint</Application>
  <PresentationFormat>On-screen Show (4:3)</PresentationFormat>
  <Paragraphs>987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Courier New</vt:lpstr>
      <vt:lpstr>Sitka Small</vt:lpstr>
      <vt:lpstr>Times New Roman</vt:lpstr>
      <vt:lpstr>Tw Cen MT</vt:lpstr>
      <vt:lpstr>Wingdings</vt:lpstr>
      <vt:lpstr>Wingdings 2</vt:lpstr>
      <vt:lpstr>Median</vt:lpstr>
      <vt:lpstr>PowerPoint Presentation</vt:lpstr>
      <vt:lpstr>Supervised evaluation</vt:lpstr>
      <vt:lpstr>Supervised evaluation</vt:lpstr>
      <vt:lpstr>Supervised evaluation</vt:lpstr>
      <vt:lpstr>Supervised evaluation</vt:lpstr>
      <vt:lpstr>Supervised evaluation</vt:lpstr>
      <vt:lpstr>Comparing algorithms</vt:lpstr>
      <vt:lpstr>Idea 1</vt:lpstr>
      <vt:lpstr>Idea 1</vt:lpstr>
      <vt:lpstr>Is model 2 better?</vt:lpstr>
      <vt:lpstr>Comparing scores: significance</vt:lpstr>
      <vt:lpstr>Idea 2</vt:lpstr>
      <vt:lpstr>Idea 2</vt:lpstr>
      <vt:lpstr>Variance</vt:lpstr>
      <vt:lpstr>Variance</vt:lpstr>
      <vt:lpstr>Repeated experimentation</vt:lpstr>
      <vt:lpstr>Repeated experimentation</vt:lpstr>
      <vt:lpstr>n-fold cross validation</vt:lpstr>
      <vt:lpstr>n-fold cross validation</vt:lpstr>
      <vt:lpstr>n-fold cross validation</vt:lpstr>
      <vt:lpstr>Leave-one-out cross validation</vt:lpstr>
      <vt:lpstr>Leave-one-out cross validation</vt:lpstr>
      <vt:lpstr>Comparing systems: sample 1</vt:lpstr>
      <vt:lpstr>Comparing systems: sample 2</vt:lpstr>
      <vt:lpstr>Comparing systems: sample 3</vt:lpstr>
      <vt:lpstr>Comparing systems</vt:lpstr>
      <vt:lpstr>Comparing systems</vt:lpstr>
      <vt:lpstr>Comparing systems: sample 4</vt:lpstr>
      <vt:lpstr>Comparing systems: sample 4</vt:lpstr>
      <vt:lpstr>Comparing systems: sample 4</vt:lpstr>
      <vt:lpstr>Comparing systems: sample 4</vt:lpstr>
      <vt:lpstr>Statistical tests</vt:lpstr>
      <vt:lpstr>t-test</vt:lpstr>
      <vt:lpstr>t-test</vt:lpstr>
      <vt:lpstr>Calculating t-test</vt:lpstr>
      <vt:lpstr>p-value</vt:lpstr>
      <vt:lpstr>Comparing systems: sample 1</vt:lpstr>
      <vt:lpstr>Comparing systems: sample 2</vt:lpstr>
      <vt:lpstr>Comparing systems: sample 3</vt:lpstr>
      <vt:lpstr>Comparing systems: sample 4</vt:lpstr>
      <vt:lpstr>Statistical tests on test data</vt:lpstr>
      <vt:lpstr>Bootstrap resampling</vt:lpstr>
      <vt:lpstr>Bootstrap resampling</vt:lpstr>
      <vt:lpstr>Experimentation good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1223</cp:revision>
  <cp:lastPrinted>2013-09-17T22:01:58Z</cp:lastPrinted>
  <dcterms:created xsi:type="dcterms:W3CDTF">2013-09-08T20:10:23Z</dcterms:created>
  <dcterms:modified xsi:type="dcterms:W3CDTF">2018-10-25T08:04:59Z</dcterms:modified>
</cp:coreProperties>
</file>