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10/30/2020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10/30/2020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10/30/2020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10/30/2020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10/30/2020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10/30/2020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10/30/2020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10/30/2020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10/30/2020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10/30/2020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10/30/2020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10/30/2020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Lecture </a:t>
            </a:r>
            <a:r>
              <a:rPr lang="en-US" dirty="0" smtClean="0"/>
              <a:t>4 Requirements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fs.host.cs.st-andrews.ac.uk/Books/SE9/Presentations/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pd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Lecture </a:t>
            </a:r>
            <a:r>
              <a:rPr lang="en-US" dirty="0" smtClean="0"/>
              <a:t>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a:t>
            </a:r>
            <a:r>
              <a:rPr lang="en-US" dirty="0" smtClean="0">
                <a:ea typeface="+mn-ea"/>
                <a:cs typeface="+mn-cs"/>
              </a:rPr>
              <a:t>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6" name="Metin kutusu 5"/>
          <p:cNvSpPr txBox="1"/>
          <p:nvPr/>
        </p:nvSpPr>
        <p:spPr>
          <a:xfrm>
            <a:off x="251520" y="5987018"/>
            <a:ext cx="9129617" cy="369332"/>
          </a:xfrm>
          <a:prstGeom prst="rect">
            <a:avLst/>
          </a:prstGeom>
          <a:noFill/>
        </p:spPr>
        <p:txBody>
          <a:bodyPr wrap="square" rtlCol="0">
            <a:spAutoFit/>
          </a:bodyPr>
          <a:lstStyle/>
          <a:p>
            <a:r>
              <a:rPr lang="en-US" sz="1800" dirty="0"/>
              <a:t>Source : </a:t>
            </a:r>
            <a:r>
              <a:rPr lang="en-US" sz="1800" dirty="0">
                <a:hlinkClick r:id="rId2"/>
              </a:rPr>
              <a:t>https://ifs.host.cs.st-andrews.ac.uk/Books/SE9/Presentations/index.html </a:t>
            </a:r>
            <a:endParaRPr lang="tr-T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4"/>
          <a:stretch>
            <a:fillRect/>
          </a:stretch>
        </p:blipFill>
        <p:spPr>
          <a:xfrm>
            <a:off x="348829" y="1572809"/>
            <a:ext cx="8199090" cy="455693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4103274332"/>
              </p:ext>
            </p:extLst>
          </p:nvPr>
        </p:nvGraphicFramePr>
        <p:xfrm>
          <a:off x="1" y="1600200"/>
          <a:ext cx="9143999" cy="4876800"/>
        </p:xfrm>
        <a:graphic>
          <a:graphicData uri="http://schemas.openxmlformats.org/drawingml/2006/table">
            <a:tbl>
              <a:tblPr/>
              <a:tblGrid>
                <a:gridCol w="3543299">
                  <a:extLst>
                    <a:ext uri="{9D8B030D-6E8A-4147-A177-3AD203B41FA5}">
                      <a16:colId xmlns:a16="http://schemas.microsoft.com/office/drawing/2014/main" val="20000"/>
                    </a:ext>
                  </a:extLst>
                </a:gridCol>
                <a:gridCol w="560070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t>
            </a:r>
            <a:r>
              <a:rPr lang="en-GB" dirty="0" smtClean="0"/>
              <a:t>an aircraft control </a:t>
            </a:r>
            <a:r>
              <a:rPr lang="en-GB" dirty="0" smtClean="0"/>
              <a:t>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Lecture </a:t>
            </a:r>
            <a:r>
              <a:rPr lang="en-US" dirty="0" smtClean="0"/>
              <a:t>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a:t>
            </a:r>
            <a:r>
              <a:rPr lang="en-US" dirty="0" smtClean="0">
                <a:ea typeface="+mn-ea"/>
                <a:cs typeface="+mn-cs"/>
              </a:rPr>
              <a:t>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a:t>
            </a:r>
            <a:r>
              <a:rPr lang="en-US" dirty="0" smtClean="0"/>
              <a:t>Lecture </a:t>
            </a:r>
            <a:r>
              <a:rPr lang="en-US" dirty="0" smtClean="0"/>
              <a:t>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4"/>
          <a:stretch>
            <a:fillRect/>
          </a:stretch>
        </p:blipFill>
        <p:spPr>
          <a:xfrm>
            <a:off x="2442002" y="1486176"/>
            <a:ext cx="4218230" cy="49744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164018718"/>
              </p:ext>
            </p:extLst>
          </p:nvPr>
        </p:nvGraphicFramePr>
        <p:xfrm>
          <a:off x="0" y="1700807"/>
          <a:ext cx="9108504" cy="4754880"/>
        </p:xfrm>
        <a:graphic>
          <a:graphicData uri="http://schemas.openxmlformats.org/drawingml/2006/table">
            <a:tbl>
              <a:tblPr/>
              <a:tblGrid>
                <a:gridCol w="2189544">
                  <a:extLst>
                    <a:ext uri="{9D8B030D-6E8A-4147-A177-3AD203B41FA5}">
                      <a16:colId xmlns:a16="http://schemas.microsoft.com/office/drawing/2014/main" val="20000"/>
                    </a:ext>
                  </a:extLst>
                </a:gridCol>
                <a:gridCol w="6918960">
                  <a:extLst>
                    <a:ext uri="{9D8B030D-6E8A-4147-A177-3AD203B41FA5}">
                      <a16:colId xmlns:a16="http://schemas.microsoft.com/office/drawing/2014/main" val="20001"/>
                    </a:ext>
                  </a:extLst>
                </a:gridCol>
              </a:tblGrid>
              <a:tr h="40755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charset="0"/>
                          <a:ea typeface="Times New Roman" charset="0"/>
                          <a:cs typeface="Times New Roman" charset="0"/>
                        </a:rPr>
                        <a:t>Lecture</a:t>
                      </a:r>
                      <a:endParaRPr kumimoji="0" lang="en-GB" sz="15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5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5241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5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718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3296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1913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5241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This </a:t>
                      </a:r>
                      <a:r>
                        <a:rPr kumimoji="0" lang="en-US" sz="1500" b="0" i="0" u="none" strike="noStrike" cap="none" normalizeH="0" baseline="0" dirty="0" smtClean="0">
                          <a:ln>
                            <a:noFill/>
                          </a:ln>
                          <a:solidFill>
                            <a:srgbClr val="000000"/>
                          </a:solidFill>
                          <a:effectLst/>
                          <a:latin typeface="Arial" charset="0"/>
                          <a:ea typeface="Times New Roman" charset="0"/>
                          <a:cs typeface="Times New Roman" charset="0"/>
                        </a:rPr>
                        <a:t>chapter </a:t>
                      </a:r>
                      <a:r>
                        <a:rPr kumimoji="0" lang="en-US" sz="1500" b="0" i="0" u="none" strike="noStrike" cap="none" normalizeH="0" baseline="0" dirty="0">
                          <a:ln>
                            <a:noFill/>
                          </a:ln>
                          <a:solidFill>
                            <a:srgbClr val="000000"/>
                          </a:solidFill>
                          <a:effectLst/>
                          <a:latin typeface="Arial" charset="0"/>
                          <a:ea typeface="Times New Roman" charset="0"/>
                          <a:cs typeface="Times New Roman" charset="0"/>
                        </a:rPr>
                        <a:t>should present a high-level overview of the anticipated system architecture, showing the distribution of functions across system modules. Architectural components that are reused should be highlighted.</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2263337"/>
              </p:ext>
            </p:extLst>
          </p:nvPr>
        </p:nvGraphicFramePr>
        <p:xfrm>
          <a:off x="0" y="1556793"/>
          <a:ext cx="9144000" cy="4847666"/>
        </p:xfrm>
        <a:graphic>
          <a:graphicData uri="http://schemas.openxmlformats.org/drawingml/2006/table">
            <a:tbl>
              <a:tblPr firstRow="1" bandRow="1">
                <a:tableStyleId>{5C22544A-7EE6-4342-B048-85BDC9FD1C3A}</a:tableStyleId>
              </a:tblPr>
              <a:tblGrid>
                <a:gridCol w="1862666">
                  <a:extLst>
                    <a:ext uri="{9D8B030D-6E8A-4147-A177-3AD203B41FA5}">
                      <a16:colId xmlns:a16="http://schemas.microsoft.com/office/drawing/2014/main" val="20000"/>
                    </a:ext>
                  </a:extLst>
                </a:gridCol>
                <a:gridCol w="7281334">
                  <a:extLst>
                    <a:ext uri="{9D8B030D-6E8A-4147-A177-3AD203B41FA5}">
                      <a16:colId xmlns:a16="http://schemas.microsoft.com/office/drawing/2014/main" val="20001"/>
                    </a:ext>
                  </a:extLst>
                </a:gridCol>
              </a:tblGrid>
              <a:tr h="328093">
                <a:tc>
                  <a:txBody>
                    <a:bodyPr/>
                    <a:lstStyle/>
                    <a:p>
                      <a:r>
                        <a:rPr lang="en-US" sz="1500" dirty="0" smtClean="0">
                          <a:solidFill>
                            <a:schemeClr val="tx1"/>
                          </a:solidFill>
                          <a:latin typeface="Arial"/>
                          <a:cs typeface="Arial"/>
                        </a:rPr>
                        <a:t>Lecture</a:t>
                      </a:r>
                      <a:endParaRPr lang="en-US" sz="1500" dirty="0">
                        <a:solidFill>
                          <a:schemeClr val="tx1"/>
                        </a:solidFill>
                        <a:latin typeface="Arial"/>
                        <a:cs typeface="Arial"/>
                      </a:endParaRPr>
                    </a:p>
                  </a:txBody>
                  <a:tcPr/>
                </a:tc>
                <a:tc>
                  <a:txBody>
                    <a:bodyPr/>
                    <a:lstStyle/>
                    <a:p>
                      <a:r>
                        <a:rPr lang="en-US" sz="1500" dirty="0" smtClean="0">
                          <a:solidFill>
                            <a:schemeClr val="tx1"/>
                          </a:solidFill>
                          <a:latin typeface="Arial"/>
                          <a:cs typeface="Arial"/>
                        </a:rPr>
                        <a:t>Description</a:t>
                      </a:r>
                      <a:endParaRPr lang="en-US" sz="1500" dirty="0">
                        <a:solidFill>
                          <a:schemeClr val="tx1"/>
                        </a:solidFill>
                        <a:latin typeface="Arial"/>
                        <a:cs typeface="Arial"/>
                      </a:endParaRPr>
                    </a:p>
                  </a:txBody>
                  <a:tcPr/>
                </a:tc>
                <a:extLst>
                  <a:ext uri="{0D108BD9-81ED-4DB2-BD59-A6C34878D82A}">
                    <a16:rowId xmlns:a16="http://schemas.microsoft.com/office/drawing/2014/main" val="10000"/>
                  </a:ext>
                </a:extLst>
              </a:tr>
              <a:tr h="7500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359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System models</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10247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System evolution</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2134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Appendices</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471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Index</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2502555849"/>
              </p:ext>
            </p:extLst>
          </p:nvPr>
        </p:nvGraphicFramePr>
        <p:xfrm>
          <a:off x="0" y="1484784"/>
          <a:ext cx="9144000" cy="5074122"/>
        </p:xfrm>
        <a:graphic>
          <a:graphicData uri="http://schemas.openxmlformats.org/drawingml/2006/table">
            <a:tbl>
              <a:tblPr/>
              <a:tblGrid>
                <a:gridCol w="2000250">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4053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Notation</a:t>
                      </a:r>
                      <a:endParaRPr kumimoji="0" lang="en-US" sz="16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23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483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0463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483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669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29959369"/>
              </p:ext>
            </p:extLst>
          </p:nvPr>
        </p:nvGraphicFramePr>
        <p:xfrm>
          <a:off x="457200" y="1916832"/>
          <a:ext cx="8229600" cy="448056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20000"/>
                    </a:ext>
                  </a:extLst>
                </a:gridCol>
              </a:tblGrid>
              <a:tr h="4248472">
                <a:tc>
                  <a:txBody>
                    <a:bodyPr/>
                    <a:lstStyle/>
                    <a:p>
                      <a:r>
                        <a:rPr lang="en-GB" sz="2400" b="0" kern="1200" dirty="0" smtClean="0"/>
                        <a:t>3.2 The system shall measure the blood sugar and deliver insulin, if required, every 10 minutes.</a:t>
                      </a:r>
                      <a:r>
                        <a:rPr lang="en-GB" sz="2400" b="0" i="1" kern="1200" dirty="0" smtClean="0"/>
                        <a:t> (Changes in blood sugar are relatively slow so more frequent measurement is unnecessary; less frequent measurement could lead to unnecessarily high sugar levels.)</a:t>
                      </a:r>
                    </a:p>
                    <a:p>
                      <a:endParaRPr lang="en-GB" sz="2400" b="0" kern="1200" dirty="0" smtClean="0"/>
                    </a:p>
                    <a:p>
                      <a:r>
                        <a:rPr lang="en-GB" sz="2400" b="0" kern="1200" dirty="0" smtClean="0"/>
                        <a:t>3.6 The system shall run a self-test routine every minute with the conditions to be tested and the associated actions defined in Table 1.</a:t>
                      </a:r>
                      <a:r>
                        <a:rPr lang="en-GB" sz="2400" b="0" i="1" kern="1200" dirty="0" smtClean="0"/>
                        <a:t> (A self-test routine can discover hardware and software problems and alert the user to the fact the normal operation may be impossible.)</a:t>
                      </a:r>
                    </a:p>
                    <a:p>
                      <a:endParaRPr lang="en-US" sz="240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2"/>
          <a:stretch>
            <a:fillRect/>
          </a:stretch>
        </p:blipFill>
        <p:spPr>
          <a:xfrm>
            <a:off x="0" y="1415952"/>
            <a:ext cx="9195707" cy="482136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2"/>
          <a:stretch>
            <a:fillRect/>
          </a:stretch>
        </p:blipFill>
        <p:spPr>
          <a:xfrm>
            <a:off x="28099" y="2132856"/>
            <a:ext cx="8991942" cy="3024336"/>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520106673"/>
              </p:ext>
            </p:extLst>
          </p:nvPr>
        </p:nvGraphicFramePr>
        <p:xfrm>
          <a:off x="179512" y="1772815"/>
          <a:ext cx="8856984" cy="4464496"/>
        </p:xfrm>
        <a:graphic>
          <a:graphicData uri="http://schemas.openxmlformats.org/drawingml/2006/table">
            <a:tbl>
              <a:tblPr/>
              <a:tblGrid>
                <a:gridCol w="5222791">
                  <a:extLst>
                    <a:ext uri="{9D8B030D-6E8A-4147-A177-3AD203B41FA5}">
                      <a16:colId xmlns:a16="http://schemas.microsoft.com/office/drawing/2014/main" val="20000"/>
                    </a:ext>
                  </a:extLst>
                </a:gridCol>
                <a:gridCol w="3634193">
                  <a:extLst>
                    <a:ext uri="{9D8B030D-6E8A-4147-A177-3AD203B41FA5}">
                      <a16:colId xmlns:a16="http://schemas.microsoft.com/office/drawing/2014/main" val="20001"/>
                    </a:ext>
                  </a:extLst>
                </a:gridCol>
              </a:tblGrid>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Action</a:t>
                      </a:r>
                      <a:endParaRPr kumimoji="0" lang="en-GB" sz="20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5535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a:t>
                      </a:r>
                      <a:r>
                        <a:rPr kumimoji="0" lang="en-GB" sz="20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68075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a:t>
                      </a:r>
                      <a:r>
                        <a:rPr kumimoji="0" lang="en-GB" sz="20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      round </a:t>
                      </a:r>
                      <a:r>
                        <a:rPr kumimoji="0" lang="en-GB" sz="20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a:t>
                      </a:r>
                      <a:r>
                        <a:rPr kumimoji="0" lang="en-GB" sz="2000" b="0" i="0" u="none" strike="noStrike" cap="none" normalizeH="0" baseline="0" dirty="0" err="1">
                          <a:ln>
                            <a:noFill/>
                          </a:ln>
                          <a:solidFill>
                            <a:srgbClr val="000000"/>
                          </a:solidFill>
                          <a:effectLst/>
                          <a:latin typeface="Arial"/>
                          <a:ea typeface="Times New Roman" charset="0"/>
                          <a:cs typeface="Arial"/>
                        </a:rPr>
                        <a:t>MinimumDose</a:t>
                      </a:r>
                      <a:endParaRPr kumimoji="0" lang="en-GB" sz="20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2"/>
          <a:stretch>
            <a:fillRect/>
          </a:stretch>
        </p:blipFill>
        <p:spPr>
          <a:xfrm>
            <a:off x="1362254" y="1537664"/>
            <a:ext cx="5483124" cy="484951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4"/>
          <a:stretch>
            <a:fillRect/>
          </a:stretch>
        </p:blipFill>
        <p:spPr>
          <a:xfrm>
            <a:off x="1147150" y="1628800"/>
            <a:ext cx="6849699" cy="478943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Lecture </a:t>
            </a:r>
            <a:r>
              <a:rPr lang="en-US" dirty="0" smtClean="0"/>
              <a:t>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a:t>
            </a:r>
            <a:r>
              <a:rPr lang="en-US" dirty="0" smtClean="0">
                <a:ea typeface="+mn-ea"/>
                <a:cs typeface="+mn-cs"/>
              </a:rPr>
              <a:t>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sz="2400" dirty="0"/>
              <a:t>Interviews are not good for understanding domain requirements</a:t>
            </a:r>
          </a:p>
          <a:p>
            <a:pPr lvl="1">
              <a:lnSpc>
                <a:spcPct val="90000"/>
              </a:lnSpc>
            </a:pPr>
            <a:r>
              <a:rPr lang="en-US" sz="2000" dirty="0"/>
              <a:t>Requirements engineers cannot understand specific domain terminology;</a:t>
            </a:r>
          </a:p>
          <a:p>
            <a:pPr lvl="1">
              <a:lnSpc>
                <a:spcPct val="90000"/>
              </a:lnSpc>
            </a:pPr>
            <a:r>
              <a:rPr lang="en-US" sz="2000" dirty="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2"/>
          <a:stretch>
            <a:fillRect/>
          </a:stretch>
        </p:blipFill>
        <p:spPr>
          <a:xfrm>
            <a:off x="129665" y="1988840"/>
            <a:ext cx="8889715" cy="2808312"/>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2"/>
          <a:stretch>
            <a:fillRect/>
          </a:stretch>
        </p:blipFill>
        <p:spPr>
          <a:xfrm>
            <a:off x="69957" y="2060848"/>
            <a:ext cx="9004087" cy="3888432"/>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a:t>
            </a:r>
            <a:r>
              <a:rPr lang="en-GB" dirty="0" smtClean="0"/>
              <a:t>Lecture </a:t>
            </a:r>
            <a:r>
              <a:rPr lang="en-GB" dirty="0" smtClean="0"/>
              <a:t>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2"/>
          <a:stretch>
            <a:fillRect/>
          </a:stretch>
        </p:blipFill>
        <p:spPr>
          <a:xfrm>
            <a:off x="554437" y="1560705"/>
            <a:ext cx="8035127" cy="4809709"/>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a:t>
            </a:r>
            <a:r>
              <a:rPr lang="en-GB" dirty="0" smtClean="0"/>
              <a:t>which </a:t>
            </a:r>
            <a:r>
              <a:rPr lang="en-GB" dirty="0"/>
              <a:t>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dirty="0"/>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2"/>
          <a:stretch>
            <a:fillRect/>
          </a:stretch>
        </p:blipFill>
        <p:spPr>
          <a:xfrm>
            <a:off x="123875" y="2640516"/>
            <a:ext cx="8562925" cy="25146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4"/>
          <a:stretch>
            <a:fillRect/>
          </a:stretch>
        </p:blipFill>
        <p:spPr>
          <a:xfrm>
            <a:off x="1027220" y="1531332"/>
            <a:ext cx="6784760" cy="4945668"/>
          </a:xfrm>
          <a:prstGeom prst="rect">
            <a:avLst/>
          </a:prstGeom>
        </p:spPr>
      </p:pic>
      <p:sp>
        <p:nvSpPr>
          <p:cNvPr id="3" name="Dikdörtgen 2"/>
          <p:cNvSpPr/>
          <p:nvPr/>
        </p:nvSpPr>
        <p:spPr>
          <a:xfrm>
            <a:off x="1282257" y="2708920"/>
            <a:ext cx="6840760" cy="338554"/>
          </a:xfrm>
          <a:prstGeom prst="rect">
            <a:avLst/>
          </a:prstGeom>
        </p:spPr>
        <p:txBody>
          <a:bodyPr wrap="square">
            <a:spAutoFit/>
          </a:bodyPr>
          <a:lstStyle/>
          <a:p>
            <a:r>
              <a:rPr lang="en-US" sz="1600" dirty="0">
                <a:solidFill>
                  <a:srgbClr val="FF0000"/>
                </a:solidFill>
              </a:rPr>
              <a:t>Mental Health Care-Patient Management </a:t>
            </a:r>
            <a:r>
              <a:rPr lang="en-US" sz="1600" dirty="0" smtClean="0">
                <a:solidFill>
                  <a:srgbClr val="FF0000"/>
                </a:solidFill>
              </a:rPr>
              <a:t>System (MHC-PMS)</a:t>
            </a:r>
            <a:endParaRPr lang="tr-TR" sz="1600" dirty="0">
              <a:solidFill>
                <a:srgbClr val="FF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a:t>
            </a:r>
            <a:r>
              <a:rPr lang="en-GB" sz="2400" dirty="0" smtClean="0"/>
              <a:t>budget, technology and the timeframe</a:t>
            </a:r>
            <a:endParaRPr lang="en-GB" sz="2400" dirty="0"/>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a:t>
            </a:r>
            <a:r>
              <a:rPr lang="en-GB" dirty="0" smtClean="0"/>
              <a:t>Lecture </a:t>
            </a:r>
            <a:r>
              <a:rPr lang="en-GB" dirty="0" smtClean="0"/>
              <a:t>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4"/>
          <a:stretch>
            <a:fillRect/>
          </a:stretch>
        </p:blipFill>
        <p:spPr>
          <a:xfrm>
            <a:off x="736112" y="1919287"/>
            <a:ext cx="7671776" cy="3957985"/>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4"/>
          <a:stretch>
            <a:fillRect/>
          </a:stretch>
        </p:blipFill>
        <p:spPr>
          <a:xfrm>
            <a:off x="312866" y="1489075"/>
            <a:ext cx="8343900" cy="4867275"/>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pic>
        <p:nvPicPr>
          <p:cNvPr id="2" name="Picture 1"/>
          <p:cNvPicPr>
            <a:picLocks noChangeAspect="1"/>
          </p:cNvPicPr>
          <p:nvPr/>
        </p:nvPicPr>
        <p:blipFill>
          <a:blip r:embed="rId4"/>
          <a:stretch>
            <a:fillRect/>
          </a:stretch>
        </p:blipFill>
        <p:spPr>
          <a:xfrm>
            <a:off x="0" y="2911125"/>
            <a:ext cx="9144000" cy="127987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4 Requirements engineering</a:t>
            </a:r>
            <a:endParaRPr lang="en-US" dirty="0"/>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4 Requirements engineering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4408</TotalTime>
  <Words>5306</Words>
  <Application>Microsoft Office PowerPoint</Application>
  <PresentationFormat>Ekran Gösterisi (4:3)</PresentationFormat>
  <Paragraphs>579</Paragraphs>
  <Slides>82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82</vt:i4>
      </vt:variant>
    </vt:vector>
  </HeadingPairs>
  <TitlesOfParts>
    <vt:vector size="89" baseType="lpstr">
      <vt:lpstr>ＭＳ Ｐゴシック</vt:lpstr>
      <vt:lpstr>Arial</vt:lpstr>
      <vt:lpstr>Calibri</vt:lpstr>
      <vt:lpstr>Times New Roman</vt:lpstr>
      <vt:lpstr>Wingdings</vt:lpstr>
      <vt:lpstr>Zapf Dingbats</vt:lpstr>
      <vt:lpstr>SE9</vt:lpstr>
      <vt:lpstr>Lecture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Lecture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Lecture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Furkan Gözükara</cp:lastModifiedBy>
  <cp:revision>30</cp:revision>
  <cp:lastPrinted>2010-01-11T10:54:43Z</cp:lastPrinted>
  <dcterms:created xsi:type="dcterms:W3CDTF">2010-01-08T19:43:52Z</dcterms:created>
  <dcterms:modified xsi:type="dcterms:W3CDTF">2020-10-30T19:43:20Z</dcterms:modified>
</cp:coreProperties>
</file>