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handoutMasterIdLst>
    <p:handoutMasterId r:id="rId58"/>
  </p:handoutMasterIdLst>
  <p:sldIdLst>
    <p:sldId id="256" r:id="rId2"/>
    <p:sldId id="271" r:id="rId3"/>
    <p:sldId id="272" r:id="rId4"/>
    <p:sldId id="273" r:id="rId5"/>
    <p:sldId id="274" r:id="rId6"/>
    <p:sldId id="257" r:id="rId7"/>
    <p:sldId id="331" r:id="rId8"/>
    <p:sldId id="330" r:id="rId9"/>
    <p:sldId id="276" r:id="rId10"/>
    <p:sldId id="277" r:id="rId11"/>
    <p:sldId id="278" r:id="rId12"/>
    <p:sldId id="258" r:id="rId13"/>
    <p:sldId id="280" r:id="rId14"/>
    <p:sldId id="281" r:id="rId15"/>
    <p:sldId id="259" r:id="rId16"/>
    <p:sldId id="283" r:id="rId17"/>
    <p:sldId id="284" r:id="rId18"/>
    <p:sldId id="260" r:id="rId19"/>
    <p:sldId id="332" r:id="rId20"/>
    <p:sldId id="286" r:id="rId21"/>
    <p:sldId id="287" r:id="rId22"/>
    <p:sldId id="288" r:id="rId23"/>
    <p:sldId id="261" r:id="rId24"/>
    <p:sldId id="335" r:id="rId25"/>
    <p:sldId id="336" r:id="rId26"/>
    <p:sldId id="301" r:id="rId27"/>
    <p:sldId id="333" r:id="rId28"/>
    <p:sldId id="262" r:id="rId29"/>
    <p:sldId id="304" r:id="rId30"/>
    <p:sldId id="306" r:id="rId31"/>
    <p:sldId id="307" r:id="rId32"/>
    <p:sldId id="309" r:id="rId33"/>
    <p:sldId id="263" r:id="rId34"/>
    <p:sldId id="311" r:id="rId35"/>
    <p:sldId id="310" r:id="rId36"/>
    <p:sldId id="313" r:id="rId37"/>
    <p:sldId id="312" r:id="rId38"/>
    <p:sldId id="337" r:id="rId39"/>
    <p:sldId id="264" r:id="rId40"/>
    <p:sldId id="325" r:id="rId41"/>
    <p:sldId id="299" r:id="rId42"/>
    <p:sldId id="265" r:id="rId43"/>
    <p:sldId id="328" r:id="rId44"/>
    <p:sldId id="329" r:id="rId45"/>
    <p:sldId id="266" r:id="rId46"/>
    <p:sldId id="267" r:id="rId47"/>
    <p:sldId id="326" r:id="rId48"/>
    <p:sldId id="327" r:id="rId49"/>
    <p:sldId id="320" r:id="rId50"/>
    <p:sldId id="322" r:id="rId51"/>
    <p:sldId id="323" r:id="rId52"/>
    <p:sldId id="268" r:id="rId53"/>
    <p:sldId id="324" r:id="rId54"/>
    <p:sldId id="321" r:id="rId55"/>
    <p:sldId id="317"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6BE10C-4F61-F347-9B34-3A746A896DC5}" type="datetimeFigureOut">
              <a:rPr lang="en-US" smtClean="0"/>
              <a:pPr/>
              <a:t>12/31/2020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65435-68CE-D241-A727-0CA763A2080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76CBB-6AF2-A649-823D-BC4BA84876DB}" type="datetimeFigureOut">
              <a:rPr lang="en-US" smtClean="0"/>
              <a:pPr/>
              <a:t>12/31/2020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CC7EA-E528-AD4D-90C5-40199BFED73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8483"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AD3340F-AE50-F94B-B5A5-C1D63144F520}" type="datetime1">
              <a:rPr lang="en-US" smtClean="0"/>
              <a:pPr/>
              <a:t>12/31/2020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54AE81C-A75E-D140-853E-B95C00E6E576}" type="datetime1">
              <a:rPr lang="en-US" smtClean="0"/>
              <a:pPr/>
              <a:t>12/31/2020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840E7CC-2151-B44D-A344-A1243214FB24}" type="datetime1">
              <a:rPr lang="en-US" smtClean="0"/>
              <a:pPr/>
              <a:t>12/31/2020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BF757815-6135-F045-9660-D35FB9A13D44}" type="datetime1">
              <a:rPr lang="en-US" smtClean="0"/>
              <a:pPr/>
              <a:t>12/31/2020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68F41B-F531-1044-9873-1C8DCF90F6FB}" type="datetime1">
              <a:rPr lang="en-US" smtClean="0"/>
              <a:pPr/>
              <a:t>12/31/2020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F5E4A189-03F8-7846-AF7A-404E046B8858}" type="datetime1">
              <a:rPr lang="en-US" smtClean="0"/>
              <a:pPr/>
              <a:t>12/31/2020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EA9962A3-2450-8040-9965-7334D77CBDD6}" type="datetime1">
              <a:rPr lang="en-US" smtClean="0"/>
              <a:pPr/>
              <a:t>12/31/2020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9"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D749379-708F-4247-AA46-79C266297683}" type="datetime1">
              <a:rPr lang="en-US" smtClean="0"/>
              <a:pPr/>
              <a:t>12/31/2020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5"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91D4D3B-F98A-C34E-94C8-9BB3C67EDEF1}" type="datetime1">
              <a:rPr lang="en-US" smtClean="0"/>
              <a:pPr/>
              <a:t>12/31/2020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4"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1755FC5-D915-CA4E-BBFF-BF8BD84CD647}" type="datetime1">
              <a:rPr lang="en-US" smtClean="0"/>
              <a:pPr/>
              <a:t>12/31/2020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67B6EA2-BB04-8740-A08D-703C2024436A}" type="datetime1">
              <a:rPr lang="en-US" smtClean="0"/>
              <a:pPr/>
              <a:t>12/31/2020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12 Dependability and Security Specification</a:t>
            </a:r>
            <a:endParaRPr lang="en-US" dirty="0"/>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3C6B12E0-2C02-E845-B991-70F08997010B}" type="datetime1">
              <a:rPr lang="en-US" smtClean="0"/>
              <a:pPr/>
              <a:t>12/31/2020</a:t>
            </a:fld>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12 Dependability and Security Specification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8D88E4-469E-644E-9952-CB69E8EF64CD}"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12 – Dependability and Security Specification</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Insulin pump risks</a:t>
            </a:r>
          </a:p>
        </p:txBody>
      </p:sp>
      <p:sp>
        <p:nvSpPr>
          <p:cNvPr id="158723" name="Rectangle 3"/>
          <p:cNvSpPr>
            <a:spLocks noGrp="1" noChangeArrowheads="1"/>
          </p:cNvSpPr>
          <p:nvPr>
            <p:ph idx="1"/>
          </p:nvPr>
        </p:nvSpPr>
        <p:spPr/>
        <p:txBody>
          <a:bodyPr/>
          <a:lstStyle/>
          <a:p>
            <a:pPr>
              <a:lnSpc>
                <a:spcPct val="90000"/>
              </a:lnSpc>
            </a:pPr>
            <a:r>
              <a:rPr lang="en-US" sz="2400"/>
              <a:t>Insulin overdose (service failure).</a:t>
            </a:r>
          </a:p>
          <a:p>
            <a:pPr>
              <a:lnSpc>
                <a:spcPct val="90000"/>
              </a:lnSpc>
            </a:pPr>
            <a:r>
              <a:rPr lang="en-US" sz="2400"/>
              <a:t>Insulin underdose (service failure).</a:t>
            </a:r>
          </a:p>
          <a:p>
            <a:pPr>
              <a:lnSpc>
                <a:spcPct val="90000"/>
              </a:lnSpc>
            </a:pPr>
            <a:r>
              <a:rPr lang="en-US" sz="2400"/>
              <a:t>Power failure due to exhausted battery (electrical).</a:t>
            </a:r>
          </a:p>
          <a:p>
            <a:pPr>
              <a:lnSpc>
                <a:spcPct val="90000"/>
              </a:lnSpc>
            </a:pPr>
            <a:r>
              <a:rPr lang="en-US" sz="2400"/>
              <a:t>Electrical interference with other medical equipment (electrical).</a:t>
            </a:r>
          </a:p>
          <a:p>
            <a:pPr>
              <a:lnSpc>
                <a:spcPct val="90000"/>
              </a:lnSpc>
            </a:pPr>
            <a:r>
              <a:rPr lang="en-US" sz="2400"/>
              <a:t>Poor sensor and actuator contact (physical).</a:t>
            </a:r>
          </a:p>
          <a:p>
            <a:pPr>
              <a:lnSpc>
                <a:spcPct val="90000"/>
              </a:lnSpc>
            </a:pPr>
            <a:r>
              <a:rPr lang="en-US" sz="2400"/>
              <a:t>Parts of machine break off in body (physical).</a:t>
            </a:r>
          </a:p>
          <a:p>
            <a:pPr>
              <a:lnSpc>
                <a:spcPct val="90000"/>
              </a:lnSpc>
            </a:pPr>
            <a:r>
              <a:rPr lang="en-US" sz="2400"/>
              <a:t>Infection caused by introduction of machine (biological).</a:t>
            </a:r>
          </a:p>
          <a:p>
            <a:pPr>
              <a:lnSpc>
                <a:spcPct val="90000"/>
              </a:lnSpc>
            </a:pPr>
            <a:r>
              <a:rPr lang="en-US" sz="2400"/>
              <a:t>Allergic reaction to materials or insulin (biological).</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smtClean="0"/>
              <a:t>Hazard assessment</a:t>
            </a:r>
            <a:endParaRPr lang="en-US" dirty="0"/>
          </a:p>
        </p:txBody>
      </p:sp>
      <p:sp>
        <p:nvSpPr>
          <p:cNvPr id="155651" name="Rectangle 3"/>
          <p:cNvSpPr>
            <a:spLocks noGrp="1" noChangeArrowheads="1"/>
          </p:cNvSpPr>
          <p:nvPr>
            <p:ph idx="1"/>
          </p:nvPr>
        </p:nvSpPr>
        <p:spPr/>
        <p:txBody>
          <a:bodyPr/>
          <a:lstStyle/>
          <a:p>
            <a:pPr>
              <a:lnSpc>
                <a:spcPct val="90000"/>
              </a:lnSpc>
            </a:pPr>
            <a:r>
              <a:rPr lang="en-US"/>
              <a:t>The process is concerned with understanding the likelihood that a risk will arise and the potential consequences if an accident or incident should occur.</a:t>
            </a:r>
          </a:p>
          <a:p>
            <a:pPr>
              <a:lnSpc>
                <a:spcPct val="90000"/>
              </a:lnSpc>
            </a:pPr>
            <a:r>
              <a:rPr lang="en-US"/>
              <a:t>Risks may be categorised as:</a:t>
            </a:r>
          </a:p>
          <a:p>
            <a:pPr lvl="1">
              <a:lnSpc>
                <a:spcPct val="90000"/>
              </a:lnSpc>
            </a:pPr>
            <a:r>
              <a:rPr lang="en-GB" sz="2000">
                <a:solidFill>
                  <a:schemeClr val="accent1"/>
                </a:solidFill>
              </a:rPr>
              <a:t>Intolerable.</a:t>
            </a:r>
            <a:r>
              <a:rPr lang="en-GB" sz="2000"/>
              <a:t> Must never arise or result in an accident</a:t>
            </a:r>
          </a:p>
          <a:p>
            <a:pPr lvl="1">
              <a:lnSpc>
                <a:spcPct val="90000"/>
              </a:lnSpc>
            </a:pPr>
            <a:r>
              <a:rPr lang="en-GB" sz="2000">
                <a:solidFill>
                  <a:schemeClr val="accent1"/>
                </a:solidFill>
              </a:rPr>
              <a:t>As low as reasonably practical(ALARP).</a:t>
            </a:r>
            <a:r>
              <a:rPr lang="en-GB" sz="2000"/>
              <a:t> Must minimise the possibility of risk given cost and schedule constraints</a:t>
            </a:r>
          </a:p>
          <a:p>
            <a:pPr lvl="1">
              <a:lnSpc>
                <a:spcPct val="90000"/>
              </a:lnSpc>
            </a:pPr>
            <a:r>
              <a:rPr lang="en-GB" sz="2000">
                <a:solidFill>
                  <a:schemeClr val="accent1"/>
                </a:solidFill>
              </a:rPr>
              <a:t>Acceptable.</a:t>
            </a:r>
            <a:r>
              <a:rPr lang="en-GB" sz="2000"/>
              <a:t> The consequences of the risk are acceptable and no extra costs should be incurred to reduce hazard probability</a:t>
            </a:r>
            <a:endParaRPr lang="en-US"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triangle</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12</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pic>
        <p:nvPicPr>
          <p:cNvPr id="7" name="Resim 6"/>
          <p:cNvPicPr>
            <a:picLocks noChangeAspect="1"/>
          </p:cNvPicPr>
          <p:nvPr/>
        </p:nvPicPr>
        <p:blipFill>
          <a:blip r:embed="rId2"/>
          <a:stretch>
            <a:fillRect/>
          </a:stretch>
        </p:blipFill>
        <p:spPr>
          <a:xfrm>
            <a:off x="177748" y="1218969"/>
            <a:ext cx="7442252" cy="551277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Social acceptability of risk</a:t>
            </a:r>
          </a:p>
        </p:txBody>
      </p:sp>
      <p:sp>
        <p:nvSpPr>
          <p:cNvPr id="159747" name="Rectangle 3"/>
          <p:cNvSpPr>
            <a:spLocks noGrp="1" noChangeArrowheads="1"/>
          </p:cNvSpPr>
          <p:nvPr>
            <p:ph idx="1"/>
          </p:nvPr>
        </p:nvSpPr>
        <p:spPr/>
        <p:txBody>
          <a:bodyPr/>
          <a:lstStyle/>
          <a:p>
            <a:pPr>
              <a:lnSpc>
                <a:spcPct val="90000"/>
              </a:lnSpc>
            </a:pPr>
            <a:r>
              <a:rPr lang="en-GB" sz="2400"/>
              <a:t>The acceptability of a risk is determined by human, social and political considerations.</a:t>
            </a:r>
          </a:p>
          <a:p>
            <a:pPr>
              <a:lnSpc>
                <a:spcPct val="90000"/>
              </a:lnSpc>
            </a:pPr>
            <a:r>
              <a:rPr lang="en-GB" sz="2400"/>
              <a:t>In most societies, the boundaries between the regions are pushed upwards with time i.e. society is less willing to accept risk</a:t>
            </a:r>
          </a:p>
          <a:p>
            <a:pPr lvl="1">
              <a:lnSpc>
                <a:spcPct val="90000"/>
              </a:lnSpc>
            </a:pPr>
            <a:r>
              <a:rPr lang="en-GB" sz="2000"/>
              <a:t>For example, the costs of cleaning up pollution may be less than the costs of preventing it but this may not be socially acceptable.</a:t>
            </a:r>
          </a:p>
          <a:p>
            <a:pPr>
              <a:lnSpc>
                <a:spcPct val="90000"/>
              </a:lnSpc>
            </a:pPr>
            <a:r>
              <a:rPr lang="en-GB" sz="2400"/>
              <a:t>Risk assessment is subjective</a:t>
            </a:r>
          </a:p>
          <a:p>
            <a:pPr lvl="1">
              <a:lnSpc>
                <a:spcPct val="90000"/>
              </a:lnSpc>
            </a:pPr>
            <a:r>
              <a:rPr lang="en-GB" sz="2000"/>
              <a:t>Risks are identified as probable, unlikely, etc. This depends on who is making the assessment.</a:t>
            </a:r>
          </a:p>
          <a:p>
            <a:pPr>
              <a:lnSpc>
                <a:spcPct val="90000"/>
              </a:lnSpc>
            </a:pPr>
            <a:endParaRPr lang="en-US" sz="2400"/>
          </a:p>
        </p:txBody>
      </p:sp>
      <p:sp>
        <p:nvSpPr>
          <p:cNvPr id="4" name="Slide Number Placeholder 3"/>
          <p:cNvSpPr>
            <a:spLocks noGrp="1"/>
          </p:cNvSpPr>
          <p:nvPr>
            <p:ph type="sldNum" sz="quarter" idx="12"/>
          </p:nvPr>
        </p:nvSpPr>
        <p:spPr/>
        <p:txBody>
          <a:bodyPr/>
          <a:lstStyle/>
          <a:p>
            <a:fld id="{348D88E4-469E-644E-9952-CB69E8EF64CD}" type="slidenum">
              <a:rPr lang="en-US" smtClean="0"/>
              <a:pPr/>
              <a:t>13</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Hazard </a:t>
            </a:r>
            <a:r>
              <a:rPr lang="en-US" dirty="0"/>
              <a:t>assessment</a:t>
            </a:r>
          </a:p>
        </p:txBody>
      </p:sp>
      <p:sp>
        <p:nvSpPr>
          <p:cNvPr id="161795" name="Rectangle 3"/>
          <p:cNvSpPr>
            <a:spLocks noGrp="1" noChangeArrowheads="1"/>
          </p:cNvSpPr>
          <p:nvPr>
            <p:ph idx="1"/>
          </p:nvPr>
        </p:nvSpPr>
        <p:spPr/>
        <p:txBody>
          <a:bodyPr/>
          <a:lstStyle/>
          <a:p>
            <a:r>
              <a:rPr lang="en-US"/>
              <a:t>Estimate the risk probability and the risk severity.</a:t>
            </a:r>
          </a:p>
          <a:p>
            <a:r>
              <a:rPr lang="en-US"/>
              <a:t>It is not normally possible to do this precisely so relative values are used such as ‘unlikely’, ‘rare’, ‘very high’, etc.</a:t>
            </a:r>
          </a:p>
          <a:p>
            <a:r>
              <a:rPr lang="en-US"/>
              <a:t>The aim must be to exclude risks that are likely to arise or that have high severity.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42"/>
            <a:ext cx="8229600" cy="1143000"/>
          </a:xfrm>
        </p:spPr>
        <p:txBody>
          <a:bodyPr/>
          <a:lstStyle/>
          <a:p>
            <a:r>
              <a:rPr lang="en-US" dirty="0" smtClean="0"/>
              <a:t>Risk </a:t>
            </a:r>
            <a:r>
              <a:rPr lang="en-US" dirty="0"/>
              <a:t>classification for the insulin pump</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9156389"/>
              </p:ext>
            </p:extLst>
          </p:nvPr>
        </p:nvGraphicFramePr>
        <p:xfrm>
          <a:off x="-23683" y="1037913"/>
          <a:ext cx="9167685" cy="5318869"/>
        </p:xfrm>
        <a:graphic>
          <a:graphicData uri="http://schemas.openxmlformats.org/drawingml/2006/table">
            <a:tbl>
              <a:tblPr firstRow="1" bandRow="1">
                <a:tableStyleId>{5C22544A-7EE6-4342-B048-85BDC9FD1C3A}</a:tableStyleId>
              </a:tblPr>
              <a:tblGrid>
                <a:gridCol w="1833537">
                  <a:extLst>
                    <a:ext uri="{9D8B030D-6E8A-4147-A177-3AD203B41FA5}">
                      <a16:colId xmlns:a16="http://schemas.microsoft.com/office/drawing/2014/main" val="20000"/>
                    </a:ext>
                  </a:extLst>
                </a:gridCol>
                <a:gridCol w="1833537">
                  <a:extLst>
                    <a:ext uri="{9D8B030D-6E8A-4147-A177-3AD203B41FA5}">
                      <a16:colId xmlns:a16="http://schemas.microsoft.com/office/drawing/2014/main" val="20001"/>
                    </a:ext>
                  </a:extLst>
                </a:gridCol>
                <a:gridCol w="1833537">
                  <a:extLst>
                    <a:ext uri="{9D8B030D-6E8A-4147-A177-3AD203B41FA5}">
                      <a16:colId xmlns:a16="http://schemas.microsoft.com/office/drawing/2014/main" val="20002"/>
                    </a:ext>
                  </a:extLst>
                </a:gridCol>
                <a:gridCol w="1833537">
                  <a:extLst>
                    <a:ext uri="{9D8B030D-6E8A-4147-A177-3AD203B41FA5}">
                      <a16:colId xmlns:a16="http://schemas.microsoft.com/office/drawing/2014/main" val="20003"/>
                    </a:ext>
                  </a:extLst>
                </a:gridCol>
                <a:gridCol w="1833537">
                  <a:extLst>
                    <a:ext uri="{9D8B030D-6E8A-4147-A177-3AD203B41FA5}">
                      <a16:colId xmlns:a16="http://schemas.microsoft.com/office/drawing/2014/main" val="20004"/>
                    </a:ext>
                  </a:extLst>
                </a:gridCol>
              </a:tblGrid>
              <a:tr h="426915">
                <a:tc>
                  <a:txBody>
                    <a:bodyPr/>
                    <a:lstStyle/>
                    <a:p>
                      <a:pPr algn="ctr">
                        <a:spcAft>
                          <a:spcPts val="0"/>
                        </a:spcAft>
                      </a:pPr>
                      <a:r>
                        <a:rPr lang="en-GB" sz="1600" b="1" dirty="0" smtClean="0">
                          <a:solidFill>
                            <a:srgbClr val="000000"/>
                          </a:solidFill>
                          <a:latin typeface="Arial"/>
                          <a:ea typeface="Times New Roman"/>
                          <a:cs typeface="Arial"/>
                        </a:rPr>
                        <a:t>Identified </a:t>
                      </a:r>
                      <a:r>
                        <a:rPr lang="en-GB" sz="1600" b="1" dirty="0">
                          <a:solidFill>
                            <a:srgbClr val="000000"/>
                          </a:solidFill>
                          <a:latin typeface="Arial"/>
                          <a:ea typeface="Times New Roman"/>
                          <a:cs typeface="Arial"/>
                        </a:rPr>
                        <a:t>hazard</a:t>
                      </a:r>
                      <a:endParaRPr lang="en-GB" sz="1600" dirty="0">
                        <a:solidFill>
                          <a:srgbClr val="000000"/>
                        </a:solidFill>
                        <a:latin typeface="Arial"/>
                        <a:ea typeface="Times New Roman"/>
                        <a:cs typeface="Arial"/>
                      </a:endParaRPr>
                    </a:p>
                  </a:txBody>
                  <a:tcPr marL="0" marR="0" marT="0" marB="0" anchor="ctr"/>
                </a:tc>
                <a:tc>
                  <a:txBody>
                    <a:bodyPr/>
                    <a:lstStyle/>
                    <a:p>
                      <a:pPr algn="ctr">
                        <a:spcAft>
                          <a:spcPts val="0"/>
                        </a:spcAft>
                      </a:pPr>
                      <a:r>
                        <a:rPr lang="en-GB" sz="1600" b="1">
                          <a:solidFill>
                            <a:srgbClr val="000000"/>
                          </a:solidFill>
                          <a:latin typeface="Arial"/>
                          <a:ea typeface="Times New Roman"/>
                          <a:cs typeface="Arial"/>
                        </a:rPr>
                        <a:t>Hazard probability</a:t>
                      </a:r>
                      <a:endParaRPr lang="en-GB" sz="1600">
                        <a:solidFill>
                          <a:srgbClr val="000000"/>
                        </a:solidFill>
                        <a:latin typeface="Arial"/>
                        <a:ea typeface="Times New Roman"/>
                        <a:cs typeface="Arial"/>
                      </a:endParaRPr>
                    </a:p>
                  </a:txBody>
                  <a:tcPr marL="0" marR="0" marT="0" marB="0" anchor="ctr"/>
                </a:tc>
                <a:tc>
                  <a:txBody>
                    <a:bodyPr/>
                    <a:lstStyle/>
                    <a:p>
                      <a:pPr algn="ctr">
                        <a:spcAft>
                          <a:spcPts val="0"/>
                        </a:spcAft>
                      </a:pPr>
                      <a:r>
                        <a:rPr lang="en-GB" sz="1600" b="1" dirty="0">
                          <a:solidFill>
                            <a:srgbClr val="000000"/>
                          </a:solidFill>
                          <a:latin typeface="Arial"/>
                          <a:ea typeface="Times New Roman"/>
                          <a:cs typeface="Arial"/>
                        </a:rPr>
                        <a:t>Accident severity</a:t>
                      </a:r>
                      <a:endParaRPr lang="en-GB" sz="1600" dirty="0">
                        <a:solidFill>
                          <a:srgbClr val="000000"/>
                        </a:solidFill>
                        <a:latin typeface="Arial"/>
                        <a:ea typeface="Times New Roman"/>
                        <a:cs typeface="Arial"/>
                      </a:endParaRPr>
                    </a:p>
                  </a:txBody>
                  <a:tcPr marL="0" marR="0" marT="0" marB="0" anchor="ctr"/>
                </a:tc>
                <a:tc>
                  <a:txBody>
                    <a:bodyPr/>
                    <a:lstStyle/>
                    <a:p>
                      <a:pPr algn="ctr">
                        <a:spcAft>
                          <a:spcPts val="0"/>
                        </a:spcAft>
                      </a:pPr>
                      <a:r>
                        <a:rPr lang="en-GB" sz="1600" b="1">
                          <a:solidFill>
                            <a:srgbClr val="000000"/>
                          </a:solidFill>
                          <a:latin typeface="Arial"/>
                          <a:ea typeface="Times New Roman"/>
                          <a:cs typeface="Arial"/>
                        </a:rPr>
                        <a:t>Estimated risk</a:t>
                      </a:r>
                      <a:endParaRPr lang="en-GB" sz="1600">
                        <a:solidFill>
                          <a:srgbClr val="000000"/>
                        </a:solidFill>
                        <a:latin typeface="Arial"/>
                        <a:ea typeface="Times New Roman"/>
                        <a:cs typeface="Arial"/>
                      </a:endParaRPr>
                    </a:p>
                  </a:txBody>
                  <a:tcPr marL="0" marR="0" marT="0" marB="0" anchor="ctr"/>
                </a:tc>
                <a:tc>
                  <a:txBody>
                    <a:bodyPr/>
                    <a:lstStyle/>
                    <a:p>
                      <a:pPr algn="ctr">
                        <a:spcAft>
                          <a:spcPts val="0"/>
                        </a:spcAft>
                      </a:pPr>
                      <a:r>
                        <a:rPr lang="en-GB" sz="1600" b="1" dirty="0" smtClean="0">
                          <a:solidFill>
                            <a:srgbClr val="000000"/>
                          </a:solidFill>
                          <a:latin typeface="Arial"/>
                          <a:ea typeface="Times New Roman"/>
                          <a:cs typeface="Arial"/>
                        </a:rPr>
                        <a:t>Acceptability</a:t>
                      </a:r>
                      <a:endParaRPr lang="en-GB" sz="1600" dirty="0">
                        <a:solidFill>
                          <a:srgbClr val="000000"/>
                        </a:solidFill>
                        <a:latin typeface="Arial"/>
                        <a:ea typeface="Times New Roman"/>
                        <a:cs typeface="Arial"/>
                      </a:endParaRPr>
                    </a:p>
                  </a:txBody>
                  <a:tcPr marL="0" marR="0" marT="0" marB="0" anchor="ctr"/>
                </a:tc>
                <a:extLst>
                  <a:ext uri="{0D108BD9-81ED-4DB2-BD59-A6C34878D82A}">
                    <a16:rowId xmlns:a16="http://schemas.microsoft.com/office/drawing/2014/main" val="10000"/>
                  </a:ext>
                </a:extLst>
              </a:tr>
              <a:tr h="549219">
                <a:tc>
                  <a:txBody>
                    <a:bodyPr/>
                    <a:lstStyle/>
                    <a:p>
                      <a:pPr algn="ctr">
                        <a:spcAft>
                          <a:spcPts val="0"/>
                        </a:spcAft>
                      </a:pPr>
                      <a:r>
                        <a:rPr lang="en-GB" sz="1600" dirty="0" smtClean="0">
                          <a:solidFill>
                            <a:srgbClr val="000000"/>
                          </a:solidFill>
                          <a:latin typeface="Arial"/>
                          <a:ea typeface="Times New Roman"/>
                          <a:cs typeface="Arial"/>
                        </a:rPr>
                        <a:t>1</a:t>
                      </a:r>
                      <a:r>
                        <a:rPr lang="en-GB" sz="1600" dirty="0">
                          <a:solidFill>
                            <a:srgbClr val="000000"/>
                          </a:solidFill>
                          <a:latin typeface="Arial"/>
                          <a:ea typeface="Times New Roman"/>
                          <a:cs typeface="Arial"/>
                        </a:rPr>
                        <a:t>.Insulin overdose computation</a:t>
                      </a:r>
                    </a:p>
                  </a:txBody>
                  <a:tcPr marL="0" marR="0" marT="0" marB="0" anchor="ctr"/>
                </a:tc>
                <a:tc>
                  <a:txBody>
                    <a:bodyPr/>
                    <a:lstStyle/>
                    <a:p>
                      <a:pPr algn="ctr">
                        <a:spcAft>
                          <a:spcPts val="0"/>
                        </a:spcAft>
                      </a:pPr>
                      <a:r>
                        <a:rPr lang="en-GB" sz="1600" dirty="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dirty="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dirty="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dirty="0">
                          <a:solidFill>
                            <a:srgbClr val="000000"/>
                          </a:solidFill>
                          <a:latin typeface="Arial"/>
                          <a:ea typeface="Times New Roman"/>
                          <a:cs typeface="Arial"/>
                        </a:rPr>
                        <a:t>Intolerable</a:t>
                      </a:r>
                    </a:p>
                  </a:txBody>
                  <a:tcPr marL="0" marR="0" marT="0" marB="0" anchor="ctr"/>
                </a:tc>
                <a:extLst>
                  <a:ext uri="{0D108BD9-81ED-4DB2-BD59-A6C34878D82A}">
                    <a16:rowId xmlns:a16="http://schemas.microsoft.com/office/drawing/2014/main" val="10001"/>
                  </a:ext>
                </a:extLst>
              </a:tr>
              <a:tr h="549219">
                <a:tc>
                  <a:txBody>
                    <a:bodyPr/>
                    <a:lstStyle/>
                    <a:p>
                      <a:pPr algn="ctr">
                        <a:spcAft>
                          <a:spcPts val="0"/>
                        </a:spcAft>
                      </a:pPr>
                      <a:r>
                        <a:rPr lang="en-GB" sz="1600">
                          <a:solidFill>
                            <a:srgbClr val="000000"/>
                          </a:solidFill>
                          <a:latin typeface="Arial"/>
                          <a:ea typeface="Times New Roman"/>
                          <a:cs typeface="Arial"/>
                        </a:rPr>
                        <a:t>2. Insulin underdose computation</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Acceptable</a:t>
                      </a:r>
                    </a:p>
                  </a:txBody>
                  <a:tcPr marL="0" marR="0" marT="0" marB="0" anchor="ctr"/>
                </a:tc>
                <a:extLst>
                  <a:ext uri="{0D108BD9-81ED-4DB2-BD59-A6C34878D82A}">
                    <a16:rowId xmlns:a16="http://schemas.microsoft.com/office/drawing/2014/main" val="10002"/>
                  </a:ext>
                </a:extLst>
              </a:tr>
              <a:tr h="773060">
                <a:tc>
                  <a:txBody>
                    <a:bodyPr/>
                    <a:lstStyle/>
                    <a:p>
                      <a:pPr algn="ctr">
                        <a:spcAft>
                          <a:spcPts val="0"/>
                        </a:spcAft>
                      </a:pPr>
                      <a:r>
                        <a:rPr lang="en-GB" sz="1600">
                          <a:solidFill>
                            <a:srgbClr val="000000"/>
                          </a:solidFill>
                          <a:latin typeface="Arial"/>
                          <a:ea typeface="Times New Roman"/>
                          <a:cs typeface="Arial"/>
                        </a:rPr>
                        <a:t>3. Failure of hardware monitoring system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ALARP</a:t>
                      </a:r>
                    </a:p>
                  </a:txBody>
                  <a:tcPr marL="0" marR="0" marT="0" marB="0" anchor="ctr"/>
                </a:tc>
                <a:extLst>
                  <a:ext uri="{0D108BD9-81ED-4DB2-BD59-A6C34878D82A}">
                    <a16:rowId xmlns:a16="http://schemas.microsoft.com/office/drawing/2014/main" val="10003"/>
                  </a:ext>
                </a:extLst>
              </a:tr>
              <a:tr h="411790">
                <a:tc>
                  <a:txBody>
                    <a:bodyPr/>
                    <a:lstStyle/>
                    <a:p>
                      <a:pPr algn="ctr">
                        <a:spcAft>
                          <a:spcPts val="0"/>
                        </a:spcAft>
                      </a:pPr>
                      <a:r>
                        <a:rPr lang="en-GB" sz="1600">
                          <a:solidFill>
                            <a:srgbClr val="000000"/>
                          </a:solidFill>
                          <a:latin typeface="Arial"/>
                          <a:ea typeface="Times New Roman"/>
                          <a:cs typeface="Arial"/>
                        </a:rPr>
                        <a:t>4. Power failure</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Acceptable</a:t>
                      </a:r>
                    </a:p>
                  </a:txBody>
                  <a:tcPr marL="0" marR="0" marT="0" marB="0" anchor="ctr"/>
                </a:tc>
                <a:extLst>
                  <a:ext uri="{0D108BD9-81ED-4DB2-BD59-A6C34878D82A}">
                    <a16:rowId xmlns:a16="http://schemas.microsoft.com/office/drawing/2014/main" val="10004"/>
                  </a:ext>
                </a:extLst>
              </a:tr>
              <a:tr h="549219">
                <a:tc>
                  <a:txBody>
                    <a:bodyPr/>
                    <a:lstStyle/>
                    <a:p>
                      <a:pPr algn="ctr">
                        <a:spcAft>
                          <a:spcPts val="0"/>
                        </a:spcAft>
                      </a:pPr>
                      <a:r>
                        <a:rPr lang="en-GB" sz="1600">
                          <a:solidFill>
                            <a:srgbClr val="000000"/>
                          </a:solidFill>
                          <a:latin typeface="Arial"/>
                          <a:ea typeface="Times New Roman"/>
                          <a:cs typeface="Arial"/>
                        </a:rPr>
                        <a:t>5. Machine incorrectly fitted</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Intolerable</a:t>
                      </a:r>
                    </a:p>
                  </a:txBody>
                  <a:tcPr marL="0" marR="0" marT="0" marB="0" anchor="ctr"/>
                </a:tc>
                <a:extLst>
                  <a:ext uri="{0D108BD9-81ED-4DB2-BD59-A6C34878D82A}">
                    <a16:rowId xmlns:a16="http://schemas.microsoft.com/office/drawing/2014/main" val="10005"/>
                  </a:ext>
                </a:extLst>
              </a:tr>
              <a:tr h="549219">
                <a:tc>
                  <a:txBody>
                    <a:bodyPr/>
                    <a:lstStyle/>
                    <a:p>
                      <a:pPr algn="ctr">
                        <a:spcAft>
                          <a:spcPts val="0"/>
                        </a:spcAft>
                      </a:pPr>
                      <a:r>
                        <a:rPr lang="en-GB" sz="1600">
                          <a:solidFill>
                            <a:srgbClr val="000000"/>
                          </a:solidFill>
                          <a:latin typeface="Arial"/>
                          <a:ea typeface="Times New Roman"/>
                          <a:cs typeface="Arial"/>
                        </a:rPr>
                        <a:t>6. Machine breaks in patient</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ALARP</a:t>
                      </a:r>
                    </a:p>
                  </a:txBody>
                  <a:tcPr marL="0" marR="0" marT="0" marB="0" anchor="ctr"/>
                </a:tc>
                <a:extLst>
                  <a:ext uri="{0D108BD9-81ED-4DB2-BD59-A6C34878D82A}">
                    <a16:rowId xmlns:a16="http://schemas.microsoft.com/office/drawing/2014/main" val="10006"/>
                  </a:ext>
                </a:extLst>
              </a:tr>
              <a:tr h="549219">
                <a:tc>
                  <a:txBody>
                    <a:bodyPr/>
                    <a:lstStyle/>
                    <a:p>
                      <a:pPr algn="ctr">
                        <a:spcAft>
                          <a:spcPts val="0"/>
                        </a:spcAft>
                      </a:pPr>
                      <a:r>
                        <a:rPr lang="en-GB" sz="1600">
                          <a:solidFill>
                            <a:srgbClr val="000000"/>
                          </a:solidFill>
                          <a:latin typeface="Arial"/>
                          <a:ea typeface="Times New Roman"/>
                          <a:cs typeface="Arial"/>
                        </a:rPr>
                        <a:t>7. Machine causes infection</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ALARP</a:t>
                      </a:r>
                    </a:p>
                  </a:txBody>
                  <a:tcPr marL="0" marR="0" marT="0" marB="0" anchor="ctr"/>
                </a:tc>
                <a:extLst>
                  <a:ext uri="{0D108BD9-81ED-4DB2-BD59-A6C34878D82A}">
                    <a16:rowId xmlns:a16="http://schemas.microsoft.com/office/drawing/2014/main" val="10007"/>
                  </a:ext>
                </a:extLst>
              </a:tr>
              <a:tr h="549219">
                <a:tc>
                  <a:txBody>
                    <a:bodyPr/>
                    <a:lstStyle/>
                    <a:p>
                      <a:pPr algn="ctr">
                        <a:spcAft>
                          <a:spcPts val="0"/>
                        </a:spcAft>
                      </a:pPr>
                      <a:r>
                        <a:rPr lang="en-GB" sz="1600">
                          <a:solidFill>
                            <a:srgbClr val="000000"/>
                          </a:solidFill>
                          <a:latin typeface="Arial"/>
                          <a:ea typeface="Times New Roman"/>
                          <a:cs typeface="Arial"/>
                        </a:rPr>
                        <a:t>8. Electrical interference</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High</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Medium</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ALARP</a:t>
                      </a:r>
                    </a:p>
                  </a:txBody>
                  <a:tcPr marL="0" marR="0" marT="0" marB="0" anchor="ctr"/>
                </a:tc>
                <a:extLst>
                  <a:ext uri="{0D108BD9-81ED-4DB2-BD59-A6C34878D82A}">
                    <a16:rowId xmlns:a16="http://schemas.microsoft.com/office/drawing/2014/main" val="10008"/>
                  </a:ext>
                </a:extLst>
              </a:tr>
              <a:tr h="411790">
                <a:tc>
                  <a:txBody>
                    <a:bodyPr/>
                    <a:lstStyle/>
                    <a:p>
                      <a:pPr algn="ctr">
                        <a:spcAft>
                          <a:spcPts val="0"/>
                        </a:spcAft>
                      </a:pPr>
                      <a:r>
                        <a:rPr lang="en-GB" sz="1600">
                          <a:solidFill>
                            <a:srgbClr val="000000"/>
                          </a:solidFill>
                          <a:latin typeface="Arial"/>
                          <a:ea typeface="Times New Roman"/>
                          <a:cs typeface="Arial"/>
                        </a:rPr>
                        <a:t>9. Allergic reaction</a:t>
                      </a:r>
                    </a:p>
                  </a:txBody>
                  <a:tcPr marL="0" marR="0" marT="0" marB="0" anchor="ctr"/>
                </a:tc>
                <a:tc>
                  <a:txBody>
                    <a:bodyPr/>
                    <a:lstStyle/>
                    <a:p>
                      <a:pPr algn="ctr">
                        <a:spcAft>
                          <a:spcPts val="0"/>
                        </a:spcAft>
                      </a:pPr>
                      <a:r>
                        <a:rPr lang="en-GB" sz="1600" dirty="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a:solidFill>
                            <a:srgbClr val="000000"/>
                          </a:solidFill>
                          <a:latin typeface="Arial"/>
                          <a:ea typeface="Times New Roman"/>
                          <a:cs typeface="Arial"/>
                        </a:rPr>
                        <a:t>Low</a:t>
                      </a:r>
                    </a:p>
                  </a:txBody>
                  <a:tcPr marL="0" marR="0" marT="0" marB="0" anchor="ctr"/>
                </a:tc>
                <a:tc>
                  <a:txBody>
                    <a:bodyPr/>
                    <a:lstStyle/>
                    <a:p>
                      <a:pPr algn="ctr">
                        <a:spcAft>
                          <a:spcPts val="0"/>
                        </a:spcAft>
                      </a:pPr>
                      <a:r>
                        <a:rPr lang="en-GB" sz="1600" dirty="0" smtClean="0">
                          <a:solidFill>
                            <a:srgbClr val="000000"/>
                          </a:solidFill>
                          <a:latin typeface="Arial"/>
                          <a:ea typeface="Times New Roman"/>
                          <a:cs typeface="Arial"/>
                        </a:rPr>
                        <a:t>Acceptable</a:t>
                      </a:r>
                      <a:endParaRPr lang="en-GB" sz="1600" dirty="0">
                        <a:solidFill>
                          <a:srgbClr val="000000"/>
                        </a:solidFill>
                        <a:latin typeface="Arial"/>
                        <a:ea typeface="Times New Roman"/>
                        <a:cs typeface="Arial"/>
                      </a:endParaRPr>
                    </a:p>
                  </a:txBody>
                  <a:tcPr marL="0" marR="0" marT="0" marB="0"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Hazard analysis</a:t>
            </a:r>
            <a:endParaRPr lang="en-US" dirty="0"/>
          </a:p>
        </p:txBody>
      </p:sp>
      <p:sp>
        <p:nvSpPr>
          <p:cNvPr id="156675" name="Rectangle 3"/>
          <p:cNvSpPr>
            <a:spLocks noGrp="1" noChangeArrowheads="1"/>
          </p:cNvSpPr>
          <p:nvPr>
            <p:ph idx="1"/>
          </p:nvPr>
        </p:nvSpPr>
        <p:spPr/>
        <p:txBody>
          <a:bodyPr/>
          <a:lstStyle/>
          <a:p>
            <a:pPr>
              <a:lnSpc>
                <a:spcPct val="90000"/>
              </a:lnSpc>
            </a:pPr>
            <a:r>
              <a:rPr lang="en-US"/>
              <a:t>Concerned with discovering the root causes of risks in a particular system.</a:t>
            </a:r>
          </a:p>
          <a:p>
            <a:pPr>
              <a:lnSpc>
                <a:spcPct val="90000"/>
              </a:lnSpc>
            </a:pPr>
            <a:r>
              <a:rPr lang="en-US"/>
              <a:t>Techniques have been mostly derived from safety-critical systems and can be</a:t>
            </a:r>
          </a:p>
          <a:p>
            <a:pPr lvl="1">
              <a:lnSpc>
                <a:spcPct val="90000"/>
              </a:lnSpc>
            </a:pPr>
            <a:r>
              <a:rPr lang="en-US"/>
              <a:t>Inductive, bottom-up techniques. Start with a proposed system failure and assess the hazards that could arise from that failure;</a:t>
            </a:r>
          </a:p>
          <a:p>
            <a:pPr lvl="1">
              <a:lnSpc>
                <a:spcPct val="90000"/>
              </a:lnSpc>
            </a:pPr>
            <a:r>
              <a:rPr lang="en-US"/>
              <a:t>Deductive, top-down techniques. Start with a hazard and deduce what the causes of this could be.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Fault-tree analysis</a:t>
            </a:r>
          </a:p>
        </p:txBody>
      </p:sp>
      <p:sp>
        <p:nvSpPr>
          <p:cNvPr id="163843" name="Rectangle 3"/>
          <p:cNvSpPr>
            <a:spLocks noGrp="1" noChangeArrowheads="1"/>
          </p:cNvSpPr>
          <p:nvPr>
            <p:ph idx="1"/>
          </p:nvPr>
        </p:nvSpPr>
        <p:spPr/>
        <p:txBody>
          <a:bodyPr/>
          <a:lstStyle/>
          <a:p>
            <a:r>
              <a:rPr lang="en-US"/>
              <a:t>A deductive top-down technique.</a:t>
            </a:r>
          </a:p>
          <a:p>
            <a:r>
              <a:rPr lang="en-US"/>
              <a:t>Put the risk or hazard at the root of the tree and identify the system states that could lead to that hazard.</a:t>
            </a:r>
          </a:p>
          <a:p>
            <a:r>
              <a:rPr lang="en-US"/>
              <a:t>Where appropriate, link these with ‘and’ or ‘or’ conditions.</a:t>
            </a:r>
          </a:p>
          <a:p>
            <a:r>
              <a:rPr lang="en-US"/>
              <a:t>A goal should be to minimise the number of single causes of system failure.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example of </a:t>
            </a:r>
            <a:r>
              <a:rPr lang="en-US" dirty="0" smtClean="0"/>
              <a:t>a software </a:t>
            </a:r>
            <a:r>
              <a:rPr lang="en-US" dirty="0"/>
              <a:t>fault tree</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18</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pic>
        <p:nvPicPr>
          <p:cNvPr id="7" name="Resim 6"/>
          <p:cNvPicPr>
            <a:picLocks noChangeAspect="1"/>
          </p:cNvPicPr>
          <p:nvPr/>
        </p:nvPicPr>
        <p:blipFill>
          <a:blip r:embed="rId2"/>
          <a:stretch>
            <a:fillRect/>
          </a:stretch>
        </p:blipFill>
        <p:spPr>
          <a:xfrm>
            <a:off x="1818046" y="1095742"/>
            <a:ext cx="5507908" cy="585812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analysis</a:t>
            </a:r>
            <a:endParaRPr lang="en-US" dirty="0"/>
          </a:p>
        </p:txBody>
      </p:sp>
      <p:sp>
        <p:nvSpPr>
          <p:cNvPr id="3" name="Content Placeholder 2"/>
          <p:cNvSpPr>
            <a:spLocks noGrp="1"/>
          </p:cNvSpPr>
          <p:nvPr>
            <p:ph idx="1"/>
          </p:nvPr>
        </p:nvSpPr>
        <p:spPr/>
        <p:txBody>
          <a:bodyPr/>
          <a:lstStyle/>
          <a:p>
            <a:r>
              <a:rPr lang="en-US" dirty="0" smtClean="0"/>
              <a:t>Three possible conditions that can lead to delivery of incorrect dose of insulin</a:t>
            </a:r>
          </a:p>
          <a:p>
            <a:pPr lvl="1"/>
            <a:r>
              <a:rPr lang="en-US" dirty="0" smtClean="0"/>
              <a:t>Incorrect measurement of blood sugar level</a:t>
            </a:r>
          </a:p>
          <a:p>
            <a:pPr lvl="1"/>
            <a:r>
              <a:rPr lang="en-US" dirty="0" smtClean="0"/>
              <a:t>Failure of delivery system</a:t>
            </a:r>
          </a:p>
          <a:p>
            <a:pPr lvl="1"/>
            <a:r>
              <a:rPr lang="en-US" dirty="0" smtClean="0"/>
              <a:t>Dose delivered at wrong time</a:t>
            </a:r>
          </a:p>
          <a:p>
            <a:r>
              <a:rPr lang="en-US" dirty="0" smtClean="0"/>
              <a:t>By analysis of the fault tree, root causes of these hazards related to software are:</a:t>
            </a:r>
          </a:p>
          <a:p>
            <a:pPr lvl="1"/>
            <a:r>
              <a:rPr lang="en-US" dirty="0" smtClean="0"/>
              <a:t>Algorithm error</a:t>
            </a:r>
          </a:p>
          <a:p>
            <a:pPr lvl="1"/>
            <a:r>
              <a:rPr lang="en-US" dirty="0" smtClean="0"/>
              <a:t>Arithmetic error</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Topics covered</a:t>
            </a:r>
          </a:p>
        </p:txBody>
      </p:sp>
      <p:sp>
        <p:nvSpPr>
          <p:cNvPr id="122883" name="Rectangle 3"/>
          <p:cNvSpPr>
            <a:spLocks noGrp="1" noChangeArrowheads="1"/>
          </p:cNvSpPr>
          <p:nvPr>
            <p:ph idx="1"/>
          </p:nvPr>
        </p:nvSpPr>
        <p:spPr/>
        <p:txBody>
          <a:bodyPr/>
          <a:lstStyle/>
          <a:p>
            <a:r>
              <a:rPr lang="en-US"/>
              <a:t>Risk-driven specification</a:t>
            </a:r>
          </a:p>
          <a:p>
            <a:r>
              <a:rPr lang="en-US"/>
              <a:t>Safety specification</a:t>
            </a:r>
          </a:p>
          <a:p>
            <a:r>
              <a:rPr lang="en-US"/>
              <a:t>Security specification</a:t>
            </a:r>
          </a:p>
          <a:p>
            <a:r>
              <a:rPr lang="en-US"/>
              <a:t>Software reliability specification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Risk </a:t>
            </a:r>
            <a:r>
              <a:rPr lang="en-US" dirty="0" smtClean="0"/>
              <a:t>reduction</a:t>
            </a:r>
            <a:endParaRPr lang="en-US" dirty="0"/>
          </a:p>
        </p:txBody>
      </p:sp>
      <p:sp>
        <p:nvSpPr>
          <p:cNvPr id="157699" name="Rectangle 3"/>
          <p:cNvSpPr>
            <a:spLocks noGrp="1" noChangeArrowheads="1"/>
          </p:cNvSpPr>
          <p:nvPr>
            <p:ph idx="1"/>
          </p:nvPr>
        </p:nvSpPr>
        <p:spPr/>
        <p:txBody>
          <a:bodyPr/>
          <a:lstStyle/>
          <a:p>
            <a:r>
              <a:rPr lang="en-US"/>
              <a:t>The aim of this process is to identify dependability requirements that specify how the risks should be managed and ensure that accidents/incidents do not arise.</a:t>
            </a:r>
          </a:p>
          <a:p>
            <a:r>
              <a:rPr lang="en-US"/>
              <a:t>Risk reduction strategies</a:t>
            </a:r>
          </a:p>
          <a:p>
            <a:pPr lvl="1"/>
            <a:r>
              <a:rPr lang="en-US"/>
              <a:t>Risk avoidance;</a:t>
            </a:r>
          </a:p>
          <a:p>
            <a:pPr lvl="1"/>
            <a:r>
              <a:rPr lang="en-US"/>
              <a:t>Risk detection and removal;</a:t>
            </a:r>
          </a:p>
          <a:p>
            <a:pPr lvl="1"/>
            <a:r>
              <a:rPr lang="en-US"/>
              <a:t>Damage limitation.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Strategy use</a:t>
            </a:r>
          </a:p>
        </p:txBody>
      </p:sp>
      <p:sp>
        <p:nvSpPr>
          <p:cNvPr id="165891" name="Rectangle 3"/>
          <p:cNvSpPr>
            <a:spLocks noGrp="1" noChangeArrowheads="1"/>
          </p:cNvSpPr>
          <p:nvPr>
            <p:ph idx="1"/>
          </p:nvPr>
        </p:nvSpPr>
        <p:spPr/>
        <p:txBody>
          <a:bodyPr/>
          <a:lstStyle/>
          <a:p>
            <a:r>
              <a:rPr lang="en-US"/>
              <a:t>Normally, in critical systems, a mix of risk reduction strategies are used.</a:t>
            </a:r>
          </a:p>
          <a:p>
            <a:r>
              <a:rPr lang="en-US"/>
              <a:t>In a chemical plant control system, the system will include sensors to detect and correct excess pressure in the reactor.</a:t>
            </a:r>
          </a:p>
          <a:p>
            <a:r>
              <a:rPr lang="en-US"/>
              <a:t>However, it will also include an independent protection system that opens a relief valve if dangerously high pressure is detected.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Insulin pump - software risks</a:t>
            </a:r>
          </a:p>
        </p:txBody>
      </p:sp>
      <p:sp>
        <p:nvSpPr>
          <p:cNvPr id="166915" name="Rectangle 3"/>
          <p:cNvSpPr>
            <a:spLocks noGrp="1" noChangeArrowheads="1"/>
          </p:cNvSpPr>
          <p:nvPr>
            <p:ph idx="1"/>
          </p:nvPr>
        </p:nvSpPr>
        <p:spPr/>
        <p:txBody>
          <a:bodyPr/>
          <a:lstStyle/>
          <a:p>
            <a:r>
              <a:rPr lang="en-US"/>
              <a:t>Arithmetic error</a:t>
            </a:r>
          </a:p>
          <a:p>
            <a:pPr lvl="1"/>
            <a:r>
              <a:rPr lang="en-US"/>
              <a:t>A computation causes the value of a variable to overflow or underflow;</a:t>
            </a:r>
          </a:p>
          <a:p>
            <a:pPr lvl="1"/>
            <a:r>
              <a:rPr lang="en-US"/>
              <a:t>Maybe include an exception handler for each type of arithmetic error.</a:t>
            </a:r>
          </a:p>
          <a:p>
            <a:r>
              <a:rPr lang="en-US"/>
              <a:t>Algorithmic error</a:t>
            </a:r>
          </a:p>
          <a:p>
            <a:pPr lvl="1"/>
            <a:r>
              <a:rPr lang="en-US"/>
              <a:t>Compare dose to be delivered with previous dose or safe maximum doses. Reduce dose if too high.</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safety requirements</a:t>
            </a:r>
            <a:r>
              <a:rPr lang="en-GB" dirty="0" smtClean="0"/>
              <a:t> </a:t>
            </a:r>
            <a:endParaRPr lang="en-US" dirty="0"/>
          </a:p>
        </p:txBody>
      </p:sp>
      <p:sp>
        <p:nvSpPr>
          <p:cNvPr id="4" name="TextBox 3"/>
          <p:cNvSpPr txBox="1"/>
          <p:nvPr/>
        </p:nvSpPr>
        <p:spPr>
          <a:xfrm>
            <a:off x="36470" y="1534325"/>
            <a:ext cx="9019040" cy="4524315"/>
          </a:xfrm>
          <a:prstGeom prst="rect">
            <a:avLst/>
          </a:prstGeom>
          <a:solidFill>
            <a:srgbClr val="FFFF00">
              <a:alpha val="35000"/>
            </a:srgbClr>
          </a:solidFill>
        </p:spPr>
        <p:txBody>
          <a:bodyPr wrap="square" rtlCol="0">
            <a:spAutoFit/>
          </a:bodyPr>
          <a:lstStyle/>
          <a:p>
            <a:pPr>
              <a:spcAft>
                <a:spcPts val="600"/>
              </a:spcAft>
            </a:pPr>
            <a:r>
              <a:rPr lang="en-GB" sz="2000" b="1" dirty="0" smtClean="0"/>
              <a:t>SR1</a:t>
            </a:r>
            <a:r>
              <a:rPr lang="en-GB" sz="2000" dirty="0"/>
              <a:t>: The system shall not deliver a single dose of insulin that is greater than a specified maximum dose for a system user.</a:t>
            </a:r>
          </a:p>
          <a:p>
            <a:pPr>
              <a:spcAft>
                <a:spcPts val="600"/>
              </a:spcAft>
            </a:pPr>
            <a:r>
              <a:rPr lang="en-GB" sz="2000" b="1" dirty="0"/>
              <a:t>SR2</a:t>
            </a:r>
            <a:r>
              <a:rPr lang="en-GB" sz="2000" dirty="0"/>
              <a:t>: The system shall not deliver a daily cumulative dose of insulin that is greater than a specified maximum daily dose for a system user.</a:t>
            </a:r>
          </a:p>
          <a:p>
            <a:pPr>
              <a:spcAft>
                <a:spcPts val="600"/>
              </a:spcAft>
            </a:pPr>
            <a:r>
              <a:rPr lang="en-GB" sz="2000" b="1" dirty="0"/>
              <a:t>SR3</a:t>
            </a:r>
            <a:r>
              <a:rPr lang="en-GB" sz="2000" dirty="0"/>
              <a:t>: The system shall include a hardware diagnostic facility that shall be executed at least four times per hour.</a:t>
            </a:r>
          </a:p>
          <a:p>
            <a:pPr>
              <a:spcAft>
                <a:spcPts val="600"/>
              </a:spcAft>
            </a:pPr>
            <a:r>
              <a:rPr lang="en-GB" sz="2000" b="1" dirty="0"/>
              <a:t>SR4</a:t>
            </a:r>
            <a:r>
              <a:rPr lang="en-GB" sz="2000" dirty="0"/>
              <a:t>: The system shall include an exception handler for all of the exceptions that are identified in Table 3.</a:t>
            </a:r>
          </a:p>
          <a:p>
            <a:pPr>
              <a:spcAft>
                <a:spcPts val="600"/>
              </a:spcAft>
            </a:pPr>
            <a:r>
              <a:rPr lang="en-GB" sz="2000" b="1" dirty="0"/>
              <a:t>SR5</a:t>
            </a:r>
            <a:r>
              <a:rPr lang="en-GB" sz="2000" dirty="0"/>
              <a:t>: The audible alarm shall be sounded when any hardware or software anomaly is discovered and a diagnostic message, as defined in Table 4, shall be displayed.</a:t>
            </a:r>
          </a:p>
          <a:p>
            <a:pPr>
              <a:spcAft>
                <a:spcPts val="600"/>
              </a:spcAft>
            </a:pPr>
            <a:r>
              <a:rPr lang="en-GB" sz="2000" b="1" dirty="0"/>
              <a:t>SR6</a:t>
            </a:r>
            <a:r>
              <a:rPr lang="en-GB" sz="2000" dirty="0"/>
              <a:t>: In the event of an alarm, insulin delivery shall be suspended until the user has reset the system and cleared the alarm.</a:t>
            </a:r>
          </a:p>
          <a:p>
            <a:endParaRPr lang="en-US" sz="2000"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23</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lvl="0"/>
            <a:r>
              <a:rPr lang="en-US" dirty="0" smtClean="0"/>
              <a:t>Risk analysis is an important activity in the specification of security and dependability requirements. It involves identifying risks that can result in accidents or incidents. </a:t>
            </a:r>
            <a:endParaRPr lang="en-GB" dirty="0" smtClean="0"/>
          </a:p>
          <a:p>
            <a:pPr lvl="0"/>
            <a:r>
              <a:rPr lang="en-US" dirty="0" smtClean="0"/>
              <a:t>A hazard-driven approach may be used to understand the safety requirements for a system. You identify potential hazards and decompose these (using methods such as fault tree analysis) to discover their root causes.</a:t>
            </a:r>
          </a:p>
          <a:p>
            <a:pPr lvl="0"/>
            <a:r>
              <a:rPr lang="en-US" dirty="0" smtClean="0"/>
              <a:t>Safety requirements should be included to ensure that hazards and accidents do not arise or, if this is impossible, to limit the damage caused by system failure.</a:t>
            </a:r>
            <a:endParaRPr lang="en-GB" dirty="0" smtClean="0"/>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24</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12 – Dependability and Security Specification</a:t>
            </a:r>
            <a:endParaRPr lang="en-US" dirty="0"/>
          </a:p>
        </p:txBody>
      </p:sp>
      <p:sp>
        <p:nvSpPr>
          <p:cNvPr id="3" name="Subtitle 2"/>
          <p:cNvSpPr>
            <a:spLocks noGrp="1"/>
          </p:cNvSpPr>
          <p:nvPr>
            <p:ph type="subTitle" idx="1"/>
          </p:nvPr>
        </p:nvSpPr>
        <p:spPr/>
        <p:txBody>
          <a:bodyPr/>
          <a:lstStyle/>
          <a:p>
            <a:r>
              <a:rPr lang="en-US" dirty="0" smtClean="0"/>
              <a:t>Part 2</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25</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smtClean="0"/>
              <a:t>System reliability specification</a:t>
            </a:r>
            <a:endParaRPr lang="en-GB"/>
          </a:p>
        </p:txBody>
      </p:sp>
      <p:sp>
        <p:nvSpPr>
          <p:cNvPr id="131075" name="Rectangle 3"/>
          <p:cNvSpPr>
            <a:spLocks noGrp="1" noChangeArrowheads="1"/>
          </p:cNvSpPr>
          <p:nvPr>
            <p:ph idx="1"/>
          </p:nvPr>
        </p:nvSpPr>
        <p:spPr/>
        <p:txBody>
          <a:bodyPr/>
          <a:lstStyle/>
          <a:p>
            <a:pPr marL="342900" lvl="1" indent="-342900">
              <a:spcBef>
                <a:spcPts val="600"/>
              </a:spcBef>
              <a:spcAft>
                <a:spcPts val="600"/>
              </a:spcAft>
              <a:buFont typeface="Wingdings" charset="2"/>
              <a:buChar char="²"/>
            </a:pPr>
            <a:r>
              <a:rPr lang="en-GB" sz="2400" dirty="0" smtClean="0"/>
              <a:t>Reliability is a measurable system attribute so non-functional reliability requirements may be specified quantitatively. These define the number of failures that are acceptable during normal use of the system or the time in which the system must be available. </a:t>
            </a:r>
          </a:p>
          <a:p>
            <a:r>
              <a:rPr lang="en-GB" dirty="0" smtClean="0"/>
              <a:t>Functional reliability requirements define system and software functions that avoid, detect or tolerate faults in the software and so ensure that these faults do not lead to system failure.</a:t>
            </a:r>
          </a:p>
          <a:p>
            <a:r>
              <a:rPr lang="en-GB" dirty="0" smtClean="0"/>
              <a:t>Software reliability requirements may also be included to cope with hardware failure or operator error.</a:t>
            </a:r>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26</a:t>
            </a:fld>
            <a:endParaRPr lang="en-US"/>
          </a:p>
        </p:txBody>
      </p:sp>
      <p:sp>
        <p:nvSpPr>
          <p:cNvPr id="7" name="Footer Placeholder 6"/>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specification process</a:t>
            </a:r>
            <a:endParaRPr lang="en-US" dirty="0"/>
          </a:p>
        </p:txBody>
      </p:sp>
      <p:sp>
        <p:nvSpPr>
          <p:cNvPr id="3" name="Content Placeholder 2"/>
          <p:cNvSpPr>
            <a:spLocks noGrp="1"/>
          </p:cNvSpPr>
          <p:nvPr>
            <p:ph idx="1"/>
          </p:nvPr>
        </p:nvSpPr>
        <p:spPr/>
        <p:txBody>
          <a:bodyPr/>
          <a:lstStyle/>
          <a:p>
            <a:r>
              <a:rPr lang="en-US" dirty="0" smtClean="0"/>
              <a:t>Risk identification</a:t>
            </a:r>
          </a:p>
          <a:p>
            <a:pPr lvl="1"/>
            <a:r>
              <a:rPr lang="en-US" dirty="0" smtClean="0"/>
              <a:t>Identify the types of system failure that may lead to economic losses.</a:t>
            </a:r>
          </a:p>
          <a:p>
            <a:r>
              <a:rPr lang="en-US" dirty="0" smtClean="0"/>
              <a:t>Risk analysis</a:t>
            </a:r>
          </a:p>
          <a:p>
            <a:pPr lvl="1"/>
            <a:r>
              <a:rPr lang="en-US" dirty="0" smtClean="0"/>
              <a:t>Estimate the costs and consequences of the different types of software failure.</a:t>
            </a:r>
          </a:p>
          <a:p>
            <a:r>
              <a:rPr lang="en-US" dirty="0" smtClean="0"/>
              <a:t>Risk decomposition</a:t>
            </a:r>
          </a:p>
          <a:p>
            <a:pPr lvl="1"/>
            <a:r>
              <a:rPr lang="en-US" dirty="0" smtClean="0"/>
              <a:t>Identify the root causes of system failure.</a:t>
            </a:r>
          </a:p>
          <a:p>
            <a:r>
              <a:rPr lang="en-US" dirty="0" smtClean="0"/>
              <a:t>Risk reduction</a:t>
            </a:r>
          </a:p>
          <a:p>
            <a:pPr lvl="1"/>
            <a:r>
              <a:rPr lang="en-US" dirty="0" smtClean="0"/>
              <a:t>Generate reliability specifications, including quantitative requirements defining the acceptable levels of failure.</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27</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system failure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713686"/>
              </p:ext>
            </p:extLst>
          </p:nvPr>
        </p:nvGraphicFramePr>
        <p:xfrm>
          <a:off x="49160" y="1447135"/>
          <a:ext cx="9065342" cy="4919047"/>
        </p:xfrm>
        <a:graphic>
          <a:graphicData uri="http://schemas.openxmlformats.org/drawingml/2006/table">
            <a:tbl>
              <a:tblPr firstRow="1" bandRow="1">
                <a:tableStyleId>{5C22544A-7EE6-4342-B048-85BDC9FD1C3A}</a:tableStyleId>
              </a:tblPr>
              <a:tblGrid>
                <a:gridCol w="3351271">
                  <a:extLst>
                    <a:ext uri="{9D8B030D-6E8A-4147-A177-3AD203B41FA5}">
                      <a16:colId xmlns:a16="http://schemas.microsoft.com/office/drawing/2014/main" val="20000"/>
                    </a:ext>
                  </a:extLst>
                </a:gridCol>
                <a:gridCol w="5714071">
                  <a:extLst>
                    <a:ext uri="{9D8B030D-6E8A-4147-A177-3AD203B41FA5}">
                      <a16:colId xmlns:a16="http://schemas.microsoft.com/office/drawing/2014/main" val="20001"/>
                    </a:ext>
                  </a:extLst>
                </a:gridCol>
              </a:tblGrid>
              <a:tr h="559942">
                <a:tc>
                  <a:txBody>
                    <a:bodyPr/>
                    <a:lstStyle/>
                    <a:p>
                      <a:pPr algn="just">
                        <a:spcAft>
                          <a:spcPts val="0"/>
                        </a:spcAft>
                      </a:pPr>
                      <a:r>
                        <a:rPr lang="en-GB" sz="1800" b="1" dirty="0" smtClean="0">
                          <a:solidFill>
                            <a:srgbClr val="000000"/>
                          </a:solidFill>
                          <a:latin typeface="Arial"/>
                          <a:ea typeface="Times New Roman"/>
                          <a:cs typeface="Arial"/>
                        </a:rPr>
                        <a:t>Failure </a:t>
                      </a:r>
                      <a:r>
                        <a:rPr lang="en-GB" sz="1800" b="1" dirty="0">
                          <a:solidFill>
                            <a:srgbClr val="000000"/>
                          </a:solidFill>
                          <a:latin typeface="Arial"/>
                          <a:ea typeface="Times New Roman"/>
                          <a:cs typeface="Arial"/>
                        </a:rPr>
                        <a:t>type</a:t>
                      </a:r>
                    </a:p>
                  </a:txBody>
                  <a:tcPr marL="45720" marR="45720" anchor="ctr"/>
                </a:tc>
                <a:tc>
                  <a:txBody>
                    <a:bodyPr/>
                    <a:lstStyle/>
                    <a:p>
                      <a:pPr algn="just">
                        <a:spcAft>
                          <a:spcPts val="0"/>
                        </a:spcAft>
                      </a:pPr>
                      <a:r>
                        <a:rPr lang="en-GB" sz="1800" b="1" dirty="0" smtClean="0">
                          <a:solidFill>
                            <a:srgbClr val="000000"/>
                          </a:solidFill>
                          <a:latin typeface="Arial"/>
                          <a:ea typeface="Times New Roman"/>
                          <a:cs typeface="Arial"/>
                        </a:rPr>
                        <a:t>Description</a:t>
                      </a:r>
                      <a:endParaRPr lang="en-GB" sz="1800" b="1" dirty="0">
                        <a:solidFill>
                          <a:srgbClr val="000000"/>
                        </a:solidFill>
                        <a:latin typeface="Arial"/>
                        <a:ea typeface="Times New Roman"/>
                        <a:cs typeface="Arial"/>
                      </a:endParaRPr>
                    </a:p>
                  </a:txBody>
                  <a:tcPr marL="45720" marR="45720" anchor="ctr"/>
                </a:tc>
                <a:extLst>
                  <a:ext uri="{0D108BD9-81ED-4DB2-BD59-A6C34878D82A}">
                    <a16:rowId xmlns:a16="http://schemas.microsoft.com/office/drawing/2014/main" val="10000"/>
                  </a:ext>
                </a:extLst>
              </a:tr>
              <a:tr h="1882579">
                <a:tc>
                  <a:txBody>
                    <a:bodyPr/>
                    <a:lstStyle/>
                    <a:p>
                      <a:pPr algn="just">
                        <a:spcAft>
                          <a:spcPts val="0"/>
                        </a:spcAft>
                      </a:pPr>
                      <a:r>
                        <a:rPr lang="en-GB" sz="1800" dirty="0" smtClean="0">
                          <a:solidFill>
                            <a:srgbClr val="000000"/>
                          </a:solidFill>
                          <a:latin typeface="Arial"/>
                          <a:ea typeface="Times New Roman"/>
                          <a:cs typeface="Arial"/>
                        </a:rPr>
                        <a:t>Loss </a:t>
                      </a:r>
                      <a:r>
                        <a:rPr lang="en-GB" sz="1800" dirty="0">
                          <a:solidFill>
                            <a:srgbClr val="000000"/>
                          </a:solidFill>
                          <a:latin typeface="Arial"/>
                          <a:ea typeface="Times New Roman"/>
                          <a:cs typeface="Arial"/>
                        </a:rPr>
                        <a:t>of service</a:t>
                      </a:r>
                    </a:p>
                  </a:txBody>
                  <a:tcPr marL="45720" marR="45720" anchor="ctr"/>
                </a:tc>
                <a:tc>
                  <a:txBody>
                    <a:bodyPr/>
                    <a:lstStyle/>
                    <a:p>
                      <a:pPr algn="just">
                        <a:spcAft>
                          <a:spcPts val="600"/>
                        </a:spcAft>
                      </a:pPr>
                      <a:r>
                        <a:rPr lang="en-GB" sz="1800" dirty="0">
                          <a:solidFill>
                            <a:srgbClr val="000000"/>
                          </a:solidFill>
                          <a:latin typeface="Arial"/>
                          <a:ea typeface="Times New Roman"/>
                          <a:cs typeface="Arial"/>
                        </a:rPr>
                        <a:t>The system is unavailable and cannot deliver its services to users. You may separate this into loss of critical services and loss of non-critical services, where the consequences of a failure in non-critical services are less than the consequences of critical service failure.</a:t>
                      </a:r>
                    </a:p>
                  </a:txBody>
                  <a:tcPr marL="45720" marR="45720" anchor="ctr"/>
                </a:tc>
                <a:extLst>
                  <a:ext uri="{0D108BD9-81ED-4DB2-BD59-A6C34878D82A}">
                    <a16:rowId xmlns:a16="http://schemas.microsoft.com/office/drawing/2014/main" val="10001"/>
                  </a:ext>
                </a:extLst>
              </a:tr>
              <a:tr h="1238263">
                <a:tc>
                  <a:txBody>
                    <a:bodyPr/>
                    <a:lstStyle/>
                    <a:p>
                      <a:pPr algn="just">
                        <a:spcAft>
                          <a:spcPts val="0"/>
                        </a:spcAft>
                      </a:pPr>
                      <a:r>
                        <a:rPr lang="en-GB" sz="1800">
                          <a:solidFill>
                            <a:srgbClr val="000000"/>
                          </a:solidFill>
                          <a:latin typeface="Arial"/>
                          <a:ea typeface="Times New Roman"/>
                          <a:cs typeface="Arial"/>
                        </a:rPr>
                        <a:t>Incorrect service delivery</a:t>
                      </a:r>
                    </a:p>
                  </a:txBody>
                  <a:tcPr marL="45720" marR="45720" anchor="ctr"/>
                </a:tc>
                <a:tc>
                  <a:txBody>
                    <a:bodyPr/>
                    <a:lstStyle/>
                    <a:p>
                      <a:pPr algn="just">
                        <a:spcAft>
                          <a:spcPts val="0"/>
                        </a:spcAft>
                      </a:pPr>
                      <a:r>
                        <a:rPr lang="en-GB" sz="1800" dirty="0">
                          <a:solidFill>
                            <a:srgbClr val="000000"/>
                          </a:solidFill>
                          <a:latin typeface="Arial"/>
                          <a:ea typeface="Times New Roman"/>
                          <a:cs typeface="Arial"/>
                        </a:rPr>
                        <a:t>The system does not deliver a service correctly to users. Again, this may be specified in terms of minor and major errors or errors in the delivery of critical and non-critical services.</a:t>
                      </a:r>
                    </a:p>
                  </a:txBody>
                  <a:tcPr marL="45720" marR="45720" anchor="ctr"/>
                </a:tc>
                <a:extLst>
                  <a:ext uri="{0D108BD9-81ED-4DB2-BD59-A6C34878D82A}">
                    <a16:rowId xmlns:a16="http://schemas.microsoft.com/office/drawing/2014/main" val="10002"/>
                  </a:ext>
                </a:extLst>
              </a:tr>
              <a:tr h="1238263">
                <a:tc>
                  <a:txBody>
                    <a:bodyPr/>
                    <a:lstStyle/>
                    <a:p>
                      <a:pPr algn="just">
                        <a:spcAft>
                          <a:spcPts val="0"/>
                        </a:spcAft>
                      </a:pPr>
                      <a:r>
                        <a:rPr lang="en-GB" sz="1800" dirty="0">
                          <a:solidFill>
                            <a:srgbClr val="000000"/>
                          </a:solidFill>
                          <a:latin typeface="Arial"/>
                          <a:ea typeface="Times New Roman"/>
                          <a:cs typeface="Arial"/>
                        </a:rPr>
                        <a:t>System/data corruption</a:t>
                      </a:r>
                    </a:p>
                  </a:txBody>
                  <a:tcPr marL="45720" marR="45720" anchor="ctr"/>
                </a:tc>
                <a:tc>
                  <a:txBody>
                    <a:bodyPr/>
                    <a:lstStyle/>
                    <a:p>
                      <a:pPr algn="just">
                        <a:spcAft>
                          <a:spcPts val="0"/>
                        </a:spcAft>
                      </a:pPr>
                      <a:r>
                        <a:rPr lang="en-GB" sz="1800" dirty="0">
                          <a:solidFill>
                            <a:srgbClr val="000000"/>
                          </a:solidFill>
                          <a:latin typeface="Arial"/>
                          <a:ea typeface="Times New Roman"/>
                          <a:cs typeface="Arial"/>
                        </a:rPr>
                        <a:t>The failure of the system causes damage to the system itself or its data. This will usually but not necessarily be in conjunction with other types of failures</a:t>
                      </a:r>
                      <a:r>
                        <a:rPr lang="en-GB" sz="1800" dirty="0" smtClean="0">
                          <a:solidFill>
                            <a:srgbClr val="000000"/>
                          </a:solidFill>
                          <a:latin typeface="Arial"/>
                          <a:ea typeface="Times New Roman"/>
                          <a:cs typeface="Arial"/>
                        </a:rPr>
                        <a:t>.</a:t>
                      </a:r>
                      <a:endParaRPr lang="en-GB" sz="1800" dirty="0">
                        <a:solidFill>
                          <a:srgbClr val="000000"/>
                        </a:solidFill>
                        <a:latin typeface="Arial"/>
                        <a:ea typeface="Times New Roman"/>
                        <a:cs typeface="Arial"/>
                      </a:endParaRPr>
                    </a:p>
                  </a:txBody>
                  <a:tcPr marL="45720" marR="45720"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r>
              <a:rPr lang="en-GB" dirty="0" smtClean="0"/>
              <a:t>.</a:t>
            </a:r>
          </a:p>
          <a:p>
            <a:pPr>
              <a:lnSpc>
                <a:spcPct val="90000"/>
              </a:lnSpc>
            </a:pPr>
            <a:r>
              <a:rPr lang="en-GB" dirty="0" smtClean="0"/>
              <a:t>Metrics</a:t>
            </a:r>
          </a:p>
          <a:p>
            <a:pPr lvl="1">
              <a:lnSpc>
                <a:spcPct val="90000"/>
              </a:lnSpc>
            </a:pPr>
            <a:r>
              <a:rPr lang="en-GB" dirty="0" smtClean="0"/>
              <a:t>Probability of failure on demand</a:t>
            </a:r>
          </a:p>
          <a:p>
            <a:pPr lvl="1">
              <a:lnSpc>
                <a:spcPct val="90000"/>
              </a:lnSpc>
            </a:pPr>
            <a:r>
              <a:rPr lang="en-GB" dirty="0" smtClean="0"/>
              <a:t>Rate of occurrence of failures/Mean time to failure</a:t>
            </a:r>
          </a:p>
          <a:p>
            <a:pPr lvl="1">
              <a:lnSpc>
                <a:spcPct val="90000"/>
              </a:lnSpc>
            </a:pPr>
            <a:r>
              <a:rPr lang="en-GB" dirty="0" smtClean="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Dependability requirements</a:t>
            </a:r>
          </a:p>
        </p:txBody>
      </p:sp>
      <p:sp>
        <p:nvSpPr>
          <p:cNvPr id="160771" name="Rectangle 3"/>
          <p:cNvSpPr>
            <a:spLocks noGrp="1" noChangeArrowheads="1"/>
          </p:cNvSpPr>
          <p:nvPr>
            <p:ph idx="1"/>
          </p:nvPr>
        </p:nvSpPr>
        <p:spPr/>
        <p:txBody>
          <a:bodyPr/>
          <a:lstStyle/>
          <a:p>
            <a:r>
              <a:rPr lang="en-US">
                <a:solidFill>
                  <a:schemeClr val="accent1"/>
                </a:solidFill>
              </a:rPr>
              <a:t>Functional requirements</a:t>
            </a:r>
            <a:r>
              <a:rPr lang="en-US"/>
              <a:t> to define error checking and recovery facilities and protection against system failures.</a:t>
            </a:r>
          </a:p>
          <a:p>
            <a:r>
              <a:rPr lang="en-US">
                <a:solidFill>
                  <a:schemeClr val="accent1"/>
                </a:solidFill>
              </a:rPr>
              <a:t>Non-functional requirements</a:t>
            </a:r>
            <a:r>
              <a:rPr lang="en-US"/>
              <a:t> defining the required reliability and availability of the system.</a:t>
            </a:r>
          </a:p>
          <a:p>
            <a:r>
              <a:rPr lang="en-US">
                <a:solidFill>
                  <a:schemeClr val="accent1"/>
                </a:solidFill>
              </a:rPr>
              <a:t>Excluding requirements</a:t>
            </a:r>
            <a:r>
              <a:rPr lang="en-US"/>
              <a:t> that define states and conditions that must not arise.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a:t>
            </a:r>
            <a:r>
              <a:rPr lang="en-GB" dirty="0" smtClean="0"/>
              <a:t>demand (POFOD)</a:t>
            </a:r>
            <a:endParaRPr lang="en-GB" dirty="0"/>
          </a:p>
        </p:txBody>
      </p:sp>
      <p:sp>
        <p:nvSpPr>
          <p:cNvPr id="140291" name="Rectangle 3"/>
          <p:cNvSpPr>
            <a:spLocks noGrp="1" noChangeArrowheads="1"/>
          </p:cNvSpPr>
          <p:nvPr>
            <p:ph idx="1"/>
          </p:nvPr>
        </p:nvSpPr>
        <p:spPr/>
        <p:txBody>
          <a:bodyPr/>
          <a:lstStyle/>
          <a:p>
            <a:r>
              <a:rPr lang="en-GB" sz="2400"/>
              <a:t>This is the probability that the system will fail when a service request is made. Useful when demands for service are intermittent and relatively infrequent.</a:t>
            </a:r>
          </a:p>
          <a:p>
            <a:r>
              <a:rPr lang="en-GB" sz="2400"/>
              <a:t>Appropriate for protection systems where services are demanded occasionally and where there are serious consequence if the service is not delivered.</a:t>
            </a:r>
          </a:p>
          <a:p>
            <a:r>
              <a:rPr lang="en-GB" sz="2400"/>
              <a:t>Relevant for many safety-critical systems with exception management components</a:t>
            </a:r>
          </a:p>
          <a:p>
            <a:pPr lvl="1"/>
            <a:r>
              <a:rPr lang="en-GB" sz="2000"/>
              <a:t>Emergency shutdown system in a chemical plant.</a:t>
            </a:r>
            <a:endParaRPr lang="en-GB" sz="1800"/>
          </a:p>
          <a:p>
            <a:endParaRPr lang="en-GB"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a:t>
            </a:r>
            <a:r>
              <a:rPr lang="en-GB" sz="2400" dirty="0" smtClean="0"/>
              <a:t> systems </a:t>
            </a:r>
            <a:r>
              <a:rPr lang="en-GB" sz="2400" dirty="0"/>
              <a:t>where the system has to process a large number of similar requests</a:t>
            </a:r>
            <a:r>
              <a:rPr lang="en-GB" sz="2400" dirty="0" smtClean="0"/>
              <a:t> in a short time</a:t>
            </a:r>
          </a:p>
          <a:p>
            <a:pPr lvl="1"/>
            <a:r>
              <a:rPr lang="en-GB" sz="2000" dirty="0"/>
              <a:t>Credit card processing system, airline booking system</a:t>
            </a:r>
            <a:r>
              <a:rPr lang="en-GB" sz="2000" dirty="0" smtClean="0"/>
              <a:t>.</a:t>
            </a:r>
          </a:p>
          <a:p>
            <a:r>
              <a:rPr lang="en-GB" sz="2200" dirty="0" smtClean="0"/>
              <a:t>Reciprocal of ROCOF is Mean time to Failure (MTTF)</a:t>
            </a:r>
          </a:p>
          <a:p>
            <a:pPr lvl="1"/>
            <a:r>
              <a:rPr lang="en-GB" sz="1800" dirty="0" smtClean="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Availability</a:t>
            </a:r>
          </a:p>
        </p:txBody>
      </p:sp>
      <p:sp>
        <p:nvSpPr>
          <p:cNvPr id="139267" name="Rectangle 3"/>
          <p:cNvSpPr>
            <a:spLocks noGrp="1" noChangeArrowheads="1"/>
          </p:cNvSpPr>
          <p:nvPr>
            <p:ph idx="1"/>
          </p:nvPr>
        </p:nvSpPr>
        <p:spPr/>
        <p:txBody>
          <a:bodyPr/>
          <a:lstStyle/>
          <a:p>
            <a:pPr>
              <a:lnSpc>
                <a:spcPct val="90000"/>
              </a:lnSpc>
            </a:pPr>
            <a:r>
              <a:rPr lang="en-GB"/>
              <a:t>Measure of the fraction of the time that the system is available for use.</a:t>
            </a:r>
          </a:p>
          <a:p>
            <a:pPr>
              <a:lnSpc>
                <a:spcPct val="90000"/>
              </a:lnSpc>
            </a:pPr>
            <a:r>
              <a:rPr lang="en-GB"/>
              <a:t>Takes repair and restart time into account</a:t>
            </a:r>
          </a:p>
          <a:p>
            <a:pPr>
              <a:lnSpc>
                <a:spcPct val="90000"/>
              </a:lnSpc>
            </a:pPr>
            <a:r>
              <a:rPr lang="en-GB"/>
              <a:t>Availability of 0.998 means software is available for 998 out of 1000 time units.</a:t>
            </a:r>
          </a:p>
          <a:p>
            <a:pPr>
              <a:lnSpc>
                <a:spcPct val="90000"/>
              </a:lnSpc>
            </a:pPr>
            <a:r>
              <a:rPr lang="en-GB"/>
              <a:t>Relevant for non-stop, continuously running systems </a:t>
            </a:r>
          </a:p>
          <a:p>
            <a:pPr lvl="1">
              <a:lnSpc>
                <a:spcPct val="90000"/>
              </a:lnSpc>
            </a:pPr>
            <a:r>
              <a:rPr lang="en-GB"/>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r>
              <a:rPr lang="en-US" dirty="0"/>
              <a:t>specification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368029"/>
              </p:ext>
            </p:extLst>
          </p:nvPr>
        </p:nvGraphicFramePr>
        <p:xfrm>
          <a:off x="98322" y="1482216"/>
          <a:ext cx="8967019" cy="4945104"/>
        </p:xfrm>
        <a:graphic>
          <a:graphicData uri="http://schemas.openxmlformats.org/drawingml/2006/table">
            <a:tbl>
              <a:tblPr firstRow="1" bandRow="1">
                <a:tableStyleId>{5C22544A-7EE6-4342-B048-85BDC9FD1C3A}</a:tableStyleId>
              </a:tblPr>
              <a:tblGrid>
                <a:gridCol w="3182422">
                  <a:extLst>
                    <a:ext uri="{9D8B030D-6E8A-4147-A177-3AD203B41FA5}">
                      <a16:colId xmlns:a16="http://schemas.microsoft.com/office/drawing/2014/main" val="20000"/>
                    </a:ext>
                  </a:extLst>
                </a:gridCol>
                <a:gridCol w="5784597">
                  <a:extLst>
                    <a:ext uri="{9D8B030D-6E8A-4147-A177-3AD203B41FA5}">
                      <a16:colId xmlns:a16="http://schemas.microsoft.com/office/drawing/2014/main" val="20001"/>
                    </a:ext>
                  </a:extLst>
                </a:gridCol>
              </a:tblGrid>
              <a:tr h="752452">
                <a:tc>
                  <a:txBody>
                    <a:bodyPr/>
                    <a:lstStyle/>
                    <a:p>
                      <a:pPr algn="l">
                        <a:spcAft>
                          <a:spcPts val="0"/>
                        </a:spcAft>
                      </a:pPr>
                      <a:r>
                        <a:rPr lang="en-GB" sz="2000" b="1" dirty="0" smtClean="0">
                          <a:solidFill>
                            <a:srgbClr val="000000"/>
                          </a:solidFill>
                          <a:latin typeface="Arial"/>
                          <a:ea typeface="Times New Roman"/>
                          <a:cs typeface="Arial"/>
                        </a:rPr>
                        <a:t>Availability</a:t>
                      </a:r>
                      <a:endParaRPr lang="en-GB" sz="2000" dirty="0">
                        <a:solidFill>
                          <a:srgbClr val="000000"/>
                        </a:solidFill>
                        <a:latin typeface="Arial"/>
                        <a:ea typeface="Times New Roman"/>
                        <a:cs typeface="Arial"/>
                      </a:endParaRPr>
                    </a:p>
                  </a:txBody>
                  <a:tcPr marL="54610" marR="54610" marT="91440" marB="91440" anchor="ctr"/>
                </a:tc>
                <a:tc>
                  <a:txBody>
                    <a:bodyPr/>
                    <a:lstStyle/>
                    <a:p>
                      <a:pPr algn="just">
                        <a:spcAft>
                          <a:spcPts val="0"/>
                        </a:spcAft>
                      </a:pPr>
                      <a:r>
                        <a:rPr lang="en-GB" sz="2000" b="1" dirty="0" smtClean="0">
                          <a:solidFill>
                            <a:srgbClr val="000000"/>
                          </a:solidFill>
                          <a:latin typeface="Arial"/>
                          <a:ea typeface="Times New Roman"/>
                          <a:cs typeface="Arial"/>
                        </a:rPr>
                        <a:t>Explanation</a:t>
                      </a:r>
                      <a:endParaRPr lang="en-GB" sz="2000" dirty="0">
                        <a:solidFill>
                          <a:srgbClr val="000000"/>
                        </a:solidFill>
                        <a:latin typeface="Arial"/>
                        <a:ea typeface="Times New Roman"/>
                        <a:cs typeface="Arial"/>
                      </a:endParaRPr>
                    </a:p>
                  </a:txBody>
                  <a:tcPr marL="54610" marR="54610" marT="91440" marB="91440" anchor="ctr"/>
                </a:tc>
                <a:extLst>
                  <a:ext uri="{0D108BD9-81ED-4DB2-BD59-A6C34878D82A}">
                    <a16:rowId xmlns:a16="http://schemas.microsoft.com/office/drawing/2014/main" val="10000"/>
                  </a:ext>
                </a:extLst>
              </a:tr>
              <a:tr h="1525869">
                <a:tc>
                  <a:txBody>
                    <a:bodyPr/>
                    <a:lstStyle/>
                    <a:p>
                      <a:pPr indent="630555" algn="l">
                        <a:spcBef>
                          <a:spcPts val="600"/>
                        </a:spcBef>
                        <a:spcAft>
                          <a:spcPts val="0"/>
                        </a:spcAft>
                      </a:pPr>
                      <a:r>
                        <a:rPr lang="en-GB" sz="2000" dirty="0" smtClean="0">
                          <a:solidFill>
                            <a:srgbClr val="000000"/>
                          </a:solidFill>
                          <a:latin typeface="Arial"/>
                          <a:ea typeface="Times New Roman"/>
                          <a:cs typeface="Arial"/>
                        </a:rPr>
                        <a:t>0.9</a:t>
                      </a:r>
                      <a:endParaRPr lang="en-GB" sz="2000" dirty="0">
                        <a:solidFill>
                          <a:srgbClr val="000000"/>
                        </a:solidFill>
                        <a:latin typeface="Arial"/>
                        <a:ea typeface="Times New Roman"/>
                        <a:cs typeface="Arial"/>
                      </a:endParaRPr>
                    </a:p>
                  </a:txBody>
                  <a:tcPr marL="54610" marR="54610" marT="72000" marB="91440" anchor="ctr"/>
                </a:tc>
                <a:tc>
                  <a:txBody>
                    <a:bodyPr/>
                    <a:lstStyle/>
                    <a:p>
                      <a:pPr algn="just">
                        <a:spcBef>
                          <a:spcPts val="600"/>
                        </a:spcBef>
                        <a:spcAft>
                          <a:spcPts val="0"/>
                        </a:spcAft>
                      </a:pPr>
                      <a:r>
                        <a:rPr lang="en-GB" sz="200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nchor="ctr"/>
                </a:tc>
                <a:extLst>
                  <a:ext uri="{0D108BD9-81ED-4DB2-BD59-A6C34878D82A}">
                    <a16:rowId xmlns:a16="http://schemas.microsoft.com/office/drawing/2014/main" val="10001"/>
                  </a:ext>
                </a:extLst>
              </a:tr>
              <a:tr h="715536">
                <a:tc>
                  <a:txBody>
                    <a:bodyPr/>
                    <a:lstStyle/>
                    <a:p>
                      <a:pPr indent="630555" algn="l">
                        <a:spcAft>
                          <a:spcPts val="0"/>
                        </a:spcAft>
                      </a:pPr>
                      <a:r>
                        <a:rPr lang="en-GB" sz="2000" dirty="0">
                          <a:solidFill>
                            <a:srgbClr val="000000"/>
                          </a:solidFill>
                          <a:latin typeface="Arial"/>
                          <a:ea typeface="Times New Roman"/>
                          <a:cs typeface="Arial"/>
                        </a:rPr>
                        <a:t>0.99</a:t>
                      </a:r>
                    </a:p>
                  </a:txBody>
                  <a:tcPr marL="54610" marR="54610" marT="72000" marB="91440" anchor="ctr"/>
                </a:tc>
                <a:tc>
                  <a:txBody>
                    <a:bodyPr/>
                    <a:lstStyle/>
                    <a:p>
                      <a:pPr algn="just">
                        <a:spcAft>
                          <a:spcPts val="0"/>
                        </a:spcAft>
                      </a:pPr>
                      <a:r>
                        <a:rPr lang="en-GB" sz="2000">
                          <a:solidFill>
                            <a:srgbClr val="000000"/>
                          </a:solidFill>
                          <a:latin typeface="Arial"/>
                          <a:ea typeface="Times New Roman"/>
                          <a:cs typeface="Arial"/>
                        </a:rPr>
                        <a:t>In a 24-hour period, the system is unavailable for 14.4 minutes. </a:t>
                      </a:r>
                    </a:p>
                  </a:txBody>
                  <a:tcPr marL="54610" marR="54610" marT="72000" marB="91440" anchor="ctr"/>
                </a:tc>
                <a:extLst>
                  <a:ext uri="{0D108BD9-81ED-4DB2-BD59-A6C34878D82A}">
                    <a16:rowId xmlns:a16="http://schemas.microsoft.com/office/drawing/2014/main" val="10002"/>
                  </a:ext>
                </a:extLst>
              </a:tr>
              <a:tr h="715536">
                <a:tc>
                  <a:txBody>
                    <a:bodyPr/>
                    <a:lstStyle/>
                    <a:p>
                      <a:pPr indent="630555" algn="l">
                        <a:spcAft>
                          <a:spcPts val="0"/>
                        </a:spcAft>
                      </a:pPr>
                      <a:r>
                        <a:rPr lang="en-GB" sz="2000" dirty="0">
                          <a:solidFill>
                            <a:srgbClr val="000000"/>
                          </a:solidFill>
                          <a:latin typeface="Arial"/>
                          <a:ea typeface="Times New Roman"/>
                          <a:cs typeface="Arial"/>
                        </a:rPr>
                        <a:t>0.999</a:t>
                      </a:r>
                    </a:p>
                  </a:txBody>
                  <a:tcPr marL="54610" marR="54610" marT="72000" marB="91440" anchor="ctr"/>
                </a:tc>
                <a:tc>
                  <a:txBody>
                    <a:bodyPr/>
                    <a:lstStyle/>
                    <a:p>
                      <a:pPr algn="just">
                        <a:spcAft>
                          <a:spcPts val="0"/>
                        </a:spcAft>
                      </a:pPr>
                      <a:r>
                        <a:rPr lang="en-GB" sz="2000">
                          <a:solidFill>
                            <a:srgbClr val="000000"/>
                          </a:solidFill>
                          <a:latin typeface="Arial"/>
                          <a:ea typeface="Times New Roman"/>
                          <a:cs typeface="Arial"/>
                        </a:rPr>
                        <a:t>The system is unavailable for 84 seconds in a 24-hour period.</a:t>
                      </a:r>
                    </a:p>
                  </a:txBody>
                  <a:tcPr marL="54610" marR="54610" marT="72000" marB="91440" anchor="ctr"/>
                </a:tc>
                <a:extLst>
                  <a:ext uri="{0D108BD9-81ED-4DB2-BD59-A6C34878D82A}">
                    <a16:rowId xmlns:a16="http://schemas.microsoft.com/office/drawing/2014/main" val="10003"/>
                  </a:ext>
                </a:extLst>
              </a:tr>
              <a:tr h="1120703">
                <a:tc>
                  <a:txBody>
                    <a:bodyPr/>
                    <a:lstStyle/>
                    <a:p>
                      <a:pPr indent="630555" algn="l">
                        <a:spcAft>
                          <a:spcPts val="0"/>
                        </a:spcAft>
                      </a:pPr>
                      <a:r>
                        <a:rPr lang="en-GB" sz="2000" dirty="0">
                          <a:solidFill>
                            <a:srgbClr val="000000"/>
                          </a:solidFill>
                          <a:latin typeface="Arial"/>
                          <a:ea typeface="Times New Roman"/>
                          <a:cs typeface="Arial"/>
                        </a:rPr>
                        <a:t>0.9999</a:t>
                      </a:r>
                    </a:p>
                  </a:txBody>
                  <a:tcPr marL="54610" marR="54610" marT="72000" marB="91440" anchor="ctr"/>
                </a:tc>
                <a:tc>
                  <a:txBody>
                    <a:bodyPr/>
                    <a:lstStyle/>
                    <a:p>
                      <a:pPr algn="just">
                        <a:spcAft>
                          <a:spcPts val="0"/>
                        </a:spcAft>
                      </a:pPr>
                      <a:r>
                        <a:rPr lang="en-GB" sz="2000" dirty="0">
                          <a:solidFill>
                            <a:srgbClr val="000000"/>
                          </a:solidFill>
                          <a:latin typeface="Arial"/>
                          <a:ea typeface="Times New Roman"/>
                          <a:cs typeface="Arial"/>
                        </a:rPr>
                        <a:t>The system is unavailable for 8.4 seconds in a 24-hour period. Roughly, one minute per week</a:t>
                      </a:r>
                      <a:r>
                        <a:rPr lang="en-GB" sz="2000" dirty="0" smtClean="0">
                          <a:solidFill>
                            <a:srgbClr val="000000"/>
                          </a:solidFill>
                          <a:latin typeface="Arial"/>
                          <a:ea typeface="Times New Roman"/>
                          <a:cs typeface="Arial"/>
                        </a:rPr>
                        <a:t>.</a:t>
                      </a:r>
                      <a:endParaRPr lang="en-GB" sz="2000" dirty="0">
                        <a:solidFill>
                          <a:srgbClr val="000000"/>
                        </a:solidFill>
                        <a:latin typeface="Arial"/>
                        <a:ea typeface="Times New Roman"/>
                        <a:cs typeface="Arial"/>
                      </a:endParaRPr>
                    </a:p>
                  </a:txBody>
                  <a:tcPr marL="54610" marR="54610" marT="72000" marB="91440"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33</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a:t>Failure consequences</a:t>
            </a:r>
          </a:p>
        </p:txBody>
      </p:sp>
      <p:sp>
        <p:nvSpPr>
          <p:cNvPr id="144387" name="Rectangle 3"/>
          <p:cNvSpPr>
            <a:spLocks noGrp="1" noChangeArrowheads="1"/>
          </p:cNvSpPr>
          <p:nvPr>
            <p:ph idx="1"/>
          </p:nvPr>
        </p:nvSpPr>
        <p:spPr/>
        <p:txBody>
          <a:bodyPr>
            <a:normAutofit/>
          </a:bodyPr>
          <a:lstStyle/>
          <a:p>
            <a:r>
              <a:rPr lang="en-GB"/>
              <a:t>When specifying reliability, it is not just the number of system failures that matter but the consequences of these failures.</a:t>
            </a:r>
          </a:p>
          <a:p>
            <a:r>
              <a:rPr lang="en-GB"/>
              <a:t>Failures that have serious consequences are clearly more damaging than those where repair and recovery is straightforward.</a:t>
            </a:r>
          </a:p>
          <a:p>
            <a:r>
              <a:rPr lang="en-GB"/>
              <a:t>In some cases, therefore, different reliability specifications for different types of failure may be defined.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34</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69925" y="306388"/>
            <a:ext cx="8169275" cy="917575"/>
          </a:xfrm>
          <a:noFill/>
          <a:ln/>
        </p:spPr>
        <p:txBody>
          <a:bodyPr lIns="90840" tIns="44623" rIns="90840" bIns="44623"/>
          <a:lstStyle/>
          <a:p>
            <a:r>
              <a:rPr lang="en-GB" dirty="0" smtClean="0"/>
              <a:t>Over-specification of reliability</a:t>
            </a:r>
            <a:endParaRPr lang="en-GB" dirty="0"/>
          </a:p>
        </p:txBody>
      </p:sp>
      <p:sp>
        <p:nvSpPr>
          <p:cNvPr id="143363" name="Rectangle 3"/>
          <p:cNvSpPr>
            <a:spLocks noGrp="1" noChangeArrowheads="1"/>
          </p:cNvSpPr>
          <p:nvPr>
            <p:ph idx="1"/>
          </p:nvPr>
        </p:nvSpPr>
        <p:spPr>
          <a:noFill/>
          <a:ln/>
        </p:spPr>
        <p:txBody>
          <a:bodyPr lIns="90840" tIns="44623" rIns="90840" bIns="44623"/>
          <a:lstStyle/>
          <a:p>
            <a:pPr>
              <a:lnSpc>
                <a:spcPct val="90000"/>
              </a:lnSpc>
            </a:pPr>
            <a:r>
              <a:rPr lang="en-GB" dirty="0" smtClean="0"/>
              <a:t>Over-specification of reliability is a situation where a high-level of reliability is specified but it is not cost-effective to achieve this.</a:t>
            </a:r>
          </a:p>
          <a:p>
            <a:pPr>
              <a:lnSpc>
                <a:spcPct val="90000"/>
              </a:lnSpc>
            </a:pPr>
            <a:r>
              <a:rPr lang="en-GB" dirty="0" smtClean="0"/>
              <a:t>In many cases, it is cheaper to accept and deal with failures rather than avoid them occurring.</a:t>
            </a:r>
          </a:p>
          <a:p>
            <a:pPr>
              <a:lnSpc>
                <a:spcPct val="90000"/>
              </a:lnSpc>
            </a:pPr>
            <a:r>
              <a:rPr lang="en-GB" dirty="0" smtClean="0"/>
              <a:t>To avoid over-specification</a:t>
            </a:r>
          </a:p>
          <a:p>
            <a:pPr lvl="1">
              <a:lnSpc>
                <a:spcPct val="90000"/>
              </a:lnSpc>
            </a:pPr>
            <a:r>
              <a:rPr lang="en-GB" dirty="0" smtClean="0"/>
              <a:t>Specify reliability requirements for different types of failure. Minor failures may be acceptable.</a:t>
            </a:r>
          </a:p>
          <a:p>
            <a:pPr lvl="1">
              <a:lnSpc>
                <a:spcPct val="90000"/>
              </a:lnSpc>
            </a:pPr>
            <a:r>
              <a:rPr lang="en-GB" dirty="0" smtClean="0"/>
              <a:t>Specify requirements for different services separately. Critical services should have the highest reliability requirements.</a:t>
            </a:r>
          </a:p>
          <a:p>
            <a:pPr lvl="1">
              <a:lnSpc>
                <a:spcPct val="90000"/>
              </a:lnSpc>
            </a:pPr>
            <a:r>
              <a:rPr lang="en-GB" dirty="0" smtClean="0"/>
              <a:t>Decide whether or not high reliability is really required or if dependability goals can be achieved in some other way.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35</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a:noFill/>
          <a:ln/>
        </p:spPr>
        <p:txBody>
          <a:bodyPr lIns="90840" tIns="44623" rIns="90840" bIns="44623"/>
          <a:lstStyle/>
          <a:p>
            <a:r>
              <a:rPr lang="en-GB"/>
              <a:t>Steps to a reliability specification</a:t>
            </a:r>
          </a:p>
        </p:txBody>
      </p:sp>
      <p:sp>
        <p:nvSpPr>
          <p:cNvPr id="147458" name="Rectangle 2"/>
          <p:cNvSpPr>
            <a:spLocks noGrp="1" noChangeArrowheads="1"/>
          </p:cNvSpPr>
          <p:nvPr>
            <p:ph idx="1"/>
          </p:nvPr>
        </p:nvSpPr>
        <p:spPr>
          <a:xfrm>
            <a:off x="609600" y="1600200"/>
            <a:ext cx="8001000" cy="4495800"/>
          </a:xfrm>
          <a:noFill/>
          <a:ln/>
        </p:spPr>
        <p:txBody>
          <a:bodyPr lIns="90840" tIns="44623" rIns="90840" bIns="44623">
            <a:normAutofit/>
          </a:bodyPr>
          <a:lstStyle/>
          <a:p>
            <a:pPr>
              <a:lnSpc>
                <a:spcPct val="90000"/>
              </a:lnSpc>
            </a:pPr>
            <a:r>
              <a:rPr lang="en-GB"/>
              <a:t>For each sub-system, analyse the consequences of possible system failures.</a:t>
            </a:r>
          </a:p>
          <a:p>
            <a:pPr>
              <a:lnSpc>
                <a:spcPct val="90000"/>
              </a:lnSpc>
            </a:pPr>
            <a:r>
              <a:rPr lang="en-GB"/>
              <a:t>From the system failure analysis, partition failures into appropriate classes.</a:t>
            </a:r>
          </a:p>
          <a:p>
            <a:pPr>
              <a:lnSpc>
                <a:spcPct val="90000"/>
              </a:lnSpc>
            </a:pPr>
            <a:r>
              <a:rPr lang="en-GB"/>
              <a:t>For each failure class identified, set out the reliability using an appropriate metric. Different metrics may be used for different reliability requirements.</a:t>
            </a:r>
          </a:p>
          <a:p>
            <a:pPr>
              <a:lnSpc>
                <a:spcPct val="90000"/>
              </a:lnSpc>
            </a:pPr>
            <a:r>
              <a:rPr lang="en-GB"/>
              <a:t>Identify functional reliability requirements to reduce the chances of critical failures.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smtClean="0"/>
              <a:t>Insulin pump specification</a:t>
            </a:r>
            <a:endParaRPr lang="en-GB" dirty="0"/>
          </a:p>
        </p:txBody>
      </p:sp>
      <p:sp>
        <p:nvSpPr>
          <p:cNvPr id="7" name="Content Placeholder 6"/>
          <p:cNvSpPr>
            <a:spLocks noGrp="1"/>
          </p:cNvSpPr>
          <p:nvPr>
            <p:ph idx="1"/>
          </p:nvPr>
        </p:nvSpPr>
        <p:spPr/>
        <p:txBody>
          <a:bodyPr/>
          <a:lstStyle/>
          <a:p>
            <a:r>
              <a:rPr lang="en-US" dirty="0" smtClean="0"/>
              <a:t>Probability of failure (POFOD) is the most appropriate metric.</a:t>
            </a:r>
          </a:p>
          <a:p>
            <a:r>
              <a:rPr lang="en-US" dirty="0" smtClean="0"/>
              <a:t>Transient failures that can be repaired by user actions such as recalibration of the machine. A relatively low value of POFOD is acceptable (say 0.002) – one failure may occur in every 500 demands.</a:t>
            </a:r>
          </a:p>
          <a:p>
            <a:r>
              <a:rPr lang="en-US" dirty="0" smtClean="0"/>
              <a:t>Permanent failures require the software to be re-installed by the manufacturer. This should occur no more than once per year. POFOD for this situation should be less than 0.00002.</a:t>
            </a:r>
            <a:endParaRPr lang="en-US" dirty="0"/>
          </a:p>
        </p:txBody>
      </p:sp>
      <p:sp>
        <p:nvSpPr>
          <p:cNvPr id="8" name="Slide Number Placeholder 7"/>
          <p:cNvSpPr>
            <a:spLocks noGrp="1"/>
          </p:cNvSpPr>
          <p:nvPr>
            <p:ph type="sldNum" sz="quarter" idx="12"/>
          </p:nvPr>
        </p:nvSpPr>
        <p:spPr/>
        <p:txBody>
          <a:bodyPr/>
          <a:lstStyle/>
          <a:p>
            <a:fld id="{348D88E4-469E-644E-9952-CB69E8EF64CD}" type="slidenum">
              <a:rPr lang="en-US" smtClean="0"/>
              <a:pPr/>
              <a:t>37</a:t>
            </a:fld>
            <a:endParaRPr lang="en-US"/>
          </a:p>
        </p:txBody>
      </p:sp>
      <p:sp>
        <p:nvSpPr>
          <p:cNvPr id="9" name="Footer Placeholder 8"/>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reliability requirements</a:t>
            </a:r>
            <a:endParaRPr lang="en-US" dirty="0"/>
          </a:p>
        </p:txBody>
      </p:sp>
      <p:sp>
        <p:nvSpPr>
          <p:cNvPr id="3" name="Content Placeholder 2"/>
          <p:cNvSpPr>
            <a:spLocks noGrp="1"/>
          </p:cNvSpPr>
          <p:nvPr>
            <p:ph idx="1"/>
          </p:nvPr>
        </p:nvSpPr>
        <p:spPr/>
        <p:txBody>
          <a:bodyPr/>
          <a:lstStyle/>
          <a:p>
            <a:r>
              <a:rPr lang="en-US" dirty="0" smtClean="0"/>
              <a:t>Checking requirements that identify checks to ensure that incorrect data is detected before it leads to a failure.</a:t>
            </a:r>
          </a:p>
          <a:p>
            <a:r>
              <a:rPr lang="en-US" dirty="0" smtClean="0"/>
              <a:t>Recovery requirements that are geared to help the system recover after a failure has occurred.</a:t>
            </a:r>
          </a:p>
          <a:p>
            <a:r>
              <a:rPr lang="en-US" dirty="0" smtClean="0"/>
              <a:t>Redundancy requirements that specify redundant features of the system to be included.</a:t>
            </a:r>
          </a:p>
          <a:p>
            <a:r>
              <a:rPr lang="en-US" dirty="0" smtClean="0"/>
              <a:t>Process requirements for reliability which specify the development process to be used may also be included.</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38</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functional reliability </a:t>
            </a:r>
            <a:r>
              <a:rPr lang="en-US" dirty="0" smtClean="0"/>
              <a:t>requirements for MHC-PMS</a:t>
            </a:r>
            <a:r>
              <a:rPr lang="en-GB" dirty="0" smtClean="0"/>
              <a:t> </a:t>
            </a:r>
            <a:endParaRPr lang="en-US" dirty="0"/>
          </a:p>
        </p:txBody>
      </p:sp>
      <p:sp>
        <p:nvSpPr>
          <p:cNvPr id="4" name="TextBox 3"/>
          <p:cNvSpPr txBox="1"/>
          <p:nvPr/>
        </p:nvSpPr>
        <p:spPr>
          <a:xfrm>
            <a:off x="0" y="1504334"/>
            <a:ext cx="9144000" cy="4462760"/>
          </a:xfrm>
          <a:prstGeom prst="rect">
            <a:avLst/>
          </a:prstGeom>
          <a:solidFill>
            <a:srgbClr val="FFFF00">
              <a:alpha val="39000"/>
            </a:srgbClr>
          </a:solidFill>
        </p:spPr>
        <p:txBody>
          <a:bodyPr wrap="square" rtlCol="0">
            <a:spAutoFit/>
          </a:bodyPr>
          <a:lstStyle/>
          <a:p>
            <a:pPr>
              <a:spcAft>
                <a:spcPts val="600"/>
              </a:spcAft>
            </a:pPr>
            <a:r>
              <a:rPr lang="en-US" sz="2400" dirty="0" smtClean="0"/>
              <a:t> </a:t>
            </a:r>
            <a:r>
              <a:rPr lang="en-GB" sz="2400" b="1" dirty="0"/>
              <a:t>RR1</a:t>
            </a:r>
            <a:r>
              <a:rPr lang="en-GB" sz="2400" dirty="0"/>
              <a:t>:	A pre-defined range for all operator inputs shall be defined and the system shall check that all operator inputs fall within this pre-defined range. (Checking)</a:t>
            </a:r>
          </a:p>
          <a:p>
            <a:pPr>
              <a:spcAft>
                <a:spcPts val="600"/>
              </a:spcAft>
            </a:pPr>
            <a:r>
              <a:rPr lang="en-GB" sz="2400" b="1" dirty="0"/>
              <a:t>RR2:</a:t>
            </a:r>
            <a:r>
              <a:rPr lang="en-GB" sz="2400" dirty="0"/>
              <a:t>	Copies of the patient database shall be maintained on two separate servers that are not housed in the same building. (Recovery, redundancy)</a:t>
            </a:r>
          </a:p>
          <a:p>
            <a:pPr>
              <a:spcAft>
                <a:spcPts val="600"/>
              </a:spcAft>
            </a:pPr>
            <a:r>
              <a:rPr lang="en-GB" sz="2400" b="1" dirty="0"/>
              <a:t>RR3:</a:t>
            </a:r>
            <a:r>
              <a:rPr lang="en-GB" sz="2400" dirty="0"/>
              <a:t>	N-version programming shall be used to implement the braking control system. (Redundancy)</a:t>
            </a:r>
          </a:p>
          <a:p>
            <a:pPr>
              <a:spcAft>
                <a:spcPts val="600"/>
              </a:spcAft>
            </a:pPr>
            <a:r>
              <a:rPr lang="en-GB" sz="2400" b="1" dirty="0"/>
              <a:t>RR4:</a:t>
            </a:r>
            <a:r>
              <a:rPr lang="en-GB" sz="2400" dirty="0"/>
              <a:t>	The system must be implemented in a safe subset of </a:t>
            </a:r>
            <a:r>
              <a:rPr lang="en-GB" sz="2400" dirty="0" err="1"/>
              <a:t>Ada</a:t>
            </a:r>
            <a:r>
              <a:rPr lang="en-GB" sz="2400" dirty="0"/>
              <a:t> and checked using static analysis. (Process)</a:t>
            </a:r>
          </a:p>
          <a:p>
            <a:pPr>
              <a:spcAft>
                <a:spcPts val="600"/>
              </a:spcAft>
            </a:pPr>
            <a:endParaRPr lang="en-US" sz="2400"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39</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Risk-driven specification</a:t>
            </a:r>
          </a:p>
        </p:txBody>
      </p:sp>
      <p:sp>
        <p:nvSpPr>
          <p:cNvPr id="123907" name="Rectangle 3"/>
          <p:cNvSpPr>
            <a:spLocks noGrp="1" noChangeArrowheads="1"/>
          </p:cNvSpPr>
          <p:nvPr>
            <p:ph idx="1"/>
          </p:nvPr>
        </p:nvSpPr>
        <p:spPr/>
        <p:txBody>
          <a:bodyPr/>
          <a:lstStyle/>
          <a:p>
            <a:r>
              <a:rPr lang="en-US"/>
              <a:t>Critical systems specification should be risk-driven.</a:t>
            </a:r>
          </a:p>
          <a:p>
            <a:r>
              <a:rPr lang="en-US"/>
              <a:t>This approach has been widely used in safety and security-critical systems.</a:t>
            </a:r>
          </a:p>
          <a:p>
            <a:r>
              <a:rPr lang="en-US"/>
              <a:t>The aim of the specification process should be to understand the risks (safety, security, etc.) faced by the system and to define requirements that reduce these risks.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specification</a:t>
            </a:r>
            <a:endParaRPr lang="en-US" dirty="0"/>
          </a:p>
        </p:txBody>
      </p:sp>
      <p:sp>
        <p:nvSpPr>
          <p:cNvPr id="3" name="Content Placeholder 2"/>
          <p:cNvSpPr>
            <a:spLocks noGrp="1"/>
          </p:cNvSpPr>
          <p:nvPr>
            <p:ph idx="1"/>
          </p:nvPr>
        </p:nvSpPr>
        <p:spPr/>
        <p:txBody>
          <a:bodyPr/>
          <a:lstStyle/>
          <a:p>
            <a:r>
              <a:rPr lang="en-US" sz="2000" dirty="0" smtClean="0"/>
              <a:t>Security specification has something in common with safety requirements specification – in both cases, your concern is to avoid something bad happening.</a:t>
            </a:r>
          </a:p>
          <a:p>
            <a:r>
              <a:rPr lang="en-US" sz="2000" dirty="0" smtClean="0"/>
              <a:t>Four major differences</a:t>
            </a:r>
          </a:p>
          <a:p>
            <a:pPr lvl="1"/>
            <a:r>
              <a:rPr lang="en-US" sz="1800" dirty="0" smtClean="0"/>
              <a:t>Safety problems are accidental – the software is not operating in a hostile environment. In security, you must assume that attackers have knowledge of system weaknesses</a:t>
            </a:r>
          </a:p>
          <a:p>
            <a:pPr lvl="1"/>
            <a:r>
              <a:rPr lang="en-US" sz="1800" dirty="0" smtClean="0"/>
              <a:t>When safety failures occur, you can look for the root cause or weakness that led to the failure. When failure results from a deliberate attack, the attacker may conceal the cause of the failure.</a:t>
            </a:r>
          </a:p>
          <a:p>
            <a:pPr lvl="1"/>
            <a:r>
              <a:rPr lang="en-US" sz="1800" dirty="0" smtClean="0"/>
              <a:t>Shutting down a system can avoid a safety-related failure. Causing a shut down may be the aim of an attack.</a:t>
            </a:r>
          </a:p>
          <a:p>
            <a:pPr lvl="1"/>
            <a:r>
              <a:rPr lang="en-US" sz="1800" dirty="0" smtClean="0"/>
              <a:t>Safety-related events are not generated from an intelligent adversary. An attacker can probe defenses over time to discover weaknesses.</a:t>
            </a:r>
            <a:endParaRPr lang="en-US"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41</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preliminary risk assessment process for security requirements</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pic>
        <p:nvPicPr>
          <p:cNvPr id="7" name="Resim 6"/>
          <p:cNvPicPr>
            <a:picLocks noChangeAspect="1"/>
          </p:cNvPicPr>
          <p:nvPr/>
        </p:nvPicPr>
        <p:blipFill>
          <a:blip r:embed="rId2"/>
          <a:stretch>
            <a:fillRect/>
          </a:stretch>
        </p:blipFill>
        <p:spPr>
          <a:xfrm>
            <a:off x="62680" y="1417638"/>
            <a:ext cx="9018639" cy="4774174"/>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Asset identification</a:t>
            </a:r>
          </a:p>
          <a:p>
            <a:pPr lvl="1"/>
            <a:r>
              <a:rPr lang="en-US" dirty="0" smtClean="0"/>
              <a:t>Identify the key system assets (or services) that have to be protected.</a:t>
            </a:r>
          </a:p>
          <a:p>
            <a:r>
              <a:rPr lang="en-US" dirty="0" smtClean="0"/>
              <a:t>Asset value assessment</a:t>
            </a:r>
          </a:p>
          <a:p>
            <a:pPr lvl="1"/>
            <a:r>
              <a:rPr lang="en-US" dirty="0" smtClean="0"/>
              <a:t>Estimate the value of the identified assets.</a:t>
            </a:r>
          </a:p>
          <a:p>
            <a:r>
              <a:rPr lang="en-US" dirty="0" smtClean="0"/>
              <a:t>Exposure assessment</a:t>
            </a:r>
          </a:p>
          <a:p>
            <a:pPr lvl="1"/>
            <a:r>
              <a:rPr lang="en-US" dirty="0" smtClean="0"/>
              <a:t>Assess the potential losses associated with each asset.</a:t>
            </a:r>
          </a:p>
          <a:p>
            <a:r>
              <a:rPr lang="en-US" dirty="0" smtClean="0"/>
              <a:t>Threat identification</a:t>
            </a:r>
          </a:p>
          <a:p>
            <a:pPr lvl="1"/>
            <a:r>
              <a:rPr lang="en-US" dirty="0" smtClean="0"/>
              <a:t>Identify the most probable threats to the system assets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Attack assessment</a:t>
            </a:r>
          </a:p>
          <a:p>
            <a:pPr lvl="1"/>
            <a:r>
              <a:rPr lang="en-US" dirty="0" smtClean="0"/>
              <a:t>Decompose threats into possible attacks on the system and the ways that these may occur.</a:t>
            </a:r>
          </a:p>
          <a:p>
            <a:r>
              <a:rPr lang="en-US" dirty="0" smtClean="0"/>
              <a:t>Control identification</a:t>
            </a:r>
          </a:p>
          <a:p>
            <a:pPr lvl="1"/>
            <a:r>
              <a:rPr lang="en-US" dirty="0" smtClean="0"/>
              <a:t>Propose the controls that may be put in place to protect an asset.</a:t>
            </a:r>
          </a:p>
          <a:p>
            <a:r>
              <a:rPr lang="en-US" dirty="0" smtClean="0"/>
              <a:t>Feasibility assessment</a:t>
            </a:r>
          </a:p>
          <a:p>
            <a:pPr lvl="1"/>
            <a:r>
              <a:rPr lang="en-US" dirty="0" smtClean="0"/>
              <a:t>Assess the technical feasibility and cost of the controls.</a:t>
            </a:r>
          </a:p>
          <a:p>
            <a:r>
              <a:rPr lang="en-US" dirty="0" smtClean="0"/>
              <a:t>Security requirements definition</a:t>
            </a:r>
          </a:p>
          <a:p>
            <a:pPr lvl="1"/>
            <a:r>
              <a:rPr lang="en-US" dirty="0" smtClean="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analysis in a preliminary risk assessment report for the MHC-</a:t>
            </a:r>
            <a:r>
              <a:rPr lang="en-US" dirty="0" smtClean="0"/>
              <a:t>PMS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6588545"/>
              </p:ext>
            </p:extLst>
          </p:nvPr>
        </p:nvGraphicFramePr>
        <p:xfrm>
          <a:off x="0" y="1319319"/>
          <a:ext cx="9144000" cy="511579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60994">
                <a:tc>
                  <a:txBody>
                    <a:bodyPr/>
                    <a:lstStyle/>
                    <a:p>
                      <a:pPr indent="347345" algn="just">
                        <a:spcAft>
                          <a:spcPts val="0"/>
                        </a:spcAft>
                        <a:tabLst>
                          <a:tab pos="342900" algn="l"/>
                          <a:tab pos="685800" algn="l"/>
                          <a:tab pos="1028700" algn="l"/>
                        </a:tabLst>
                      </a:pPr>
                      <a:r>
                        <a:rPr lang="en-GB" sz="1800" b="1" dirty="0" smtClean="0">
                          <a:solidFill>
                            <a:srgbClr val="000000"/>
                          </a:solidFill>
                          <a:latin typeface="Arial"/>
                          <a:ea typeface="Times New Roman"/>
                          <a:cs typeface="Arial"/>
                        </a:rPr>
                        <a:t>Asset</a:t>
                      </a:r>
                      <a:endParaRPr lang="en-GB" sz="1800" b="1" dirty="0">
                        <a:solidFill>
                          <a:srgbClr val="000000"/>
                        </a:solidFill>
                        <a:latin typeface="Arial"/>
                        <a:ea typeface="Times New Roman"/>
                        <a:cs typeface="Arial"/>
                      </a:endParaRPr>
                    </a:p>
                  </a:txBody>
                  <a:tcPr marL="68580" marR="68580" marT="72000" marB="108000" anchor="ctr"/>
                </a:tc>
                <a:tc>
                  <a:txBody>
                    <a:bodyPr/>
                    <a:lstStyle/>
                    <a:p>
                      <a:pPr indent="347345" algn="just">
                        <a:spcAft>
                          <a:spcPts val="0"/>
                        </a:spcAft>
                        <a:tabLst>
                          <a:tab pos="342900" algn="l"/>
                          <a:tab pos="685800" algn="l"/>
                          <a:tab pos="1028700" algn="l"/>
                        </a:tabLst>
                      </a:pPr>
                      <a:r>
                        <a:rPr lang="en-GB" sz="1800" b="1" dirty="0">
                          <a:solidFill>
                            <a:srgbClr val="000000"/>
                          </a:solidFill>
                          <a:latin typeface="Arial"/>
                          <a:ea typeface="Times New Roman"/>
                          <a:cs typeface="Arial"/>
                        </a:rPr>
                        <a:t>Value</a:t>
                      </a:r>
                    </a:p>
                  </a:txBody>
                  <a:tcPr marL="68580" marR="68580" marT="72000" marB="108000" anchor="ctr"/>
                </a:tc>
                <a:tc>
                  <a:txBody>
                    <a:bodyPr/>
                    <a:lstStyle/>
                    <a:p>
                      <a:pPr indent="347345" algn="just">
                        <a:spcAft>
                          <a:spcPts val="0"/>
                        </a:spcAft>
                        <a:tabLst>
                          <a:tab pos="342900" algn="l"/>
                          <a:tab pos="685800" algn="l"/>
                          <a:tab pos="1028700" algn="l"/>
                        </a:tabLst>
                      </a:pPr>
                      <a:r>
                        <a:rPr lang="en-GB" sz="1800" b="1" dirty="0" smtClean="0">
                          <a:solidFill>
                            <a:srgbClr val="000000"/>
                          </a:solidFill>
                          <a:latin typeface="Arial"/>
                          <a:ea typeface="Times New Roman"/>
                          <a:cs typeface="Arial"/>
                        </a:rPr>
                        <a:t>Exposure</a:t>
                      </a:r>
                      <a:endParaRPr lang="en-GB" sz="1800" b="1" dirty="0">
                        <a:solidFill>
                          <a:srgbClr val="000000"/>
                        </a:solidFill>
                        <a:latin typeface="Arial"/>
                        <a:ea typeface="Times New Roman"/>
                        <a:cs typeface="Arial"/>
                      </a:endParaRPr>
                    </a:p>
                  </a:txBody>
                  <a:tcPr marL="68580" marR="68580" marT="72000" marB="108000" anchor="ctr"/>
                </a:tc>
                <a:extLst>
                  <a:ext uri="{0D108BD9-81ED-4DB2-BD59-A6C34878D82A}">
                    <a16:rowId xmlns:a16="http://schemas.microsoft.com/office/drawing/2014/main" val="10000"/>
                  </a:ext>
                </a:extLst>
              </a:tr>
              <a:tr h="1756457">
                <a:tc>
                  <a:txBody>
                    <a:bodyPr/>
                    <a:lstStyle/>
                    <a:p>
                      <a:pPr algn="just">
                        <a:spcAft>
                          <a:spcPts val="0"/>
                        </a:spcAft>
                        <a:tabLst>
                          <a:tab pos="342900" algn="l"/>
                          <a:tab pos="685800" algn="l"/>
                          <a:tab pos="1028700" algn="l"/>
                        </a:tabLst>
                      </a:pPr>
                      <a:r>
                        <a:rPr lang="en-GB" sz="1800" dirty="0" smtClean="0">
                          <a:solidFill>
                            <a:srgbClr val="000000"/>
                          </a:solidFill>
                          <a:latin typeface="Arial"/>
                          <a:ea typeface="Times New Roman"/>
                          <a:cs typeface="Arial"/>
                        </a:rPr>
                        <a:t>The </a:t>
                      </a:r>
                      <a:r>
                        <a:rPr lang="en-GB" sz="1800" dirty="0">
                          <a:solidFill>
                            <a:srgbClr val="000000"/>
                          </a:solidFill>
                          <a:latin typeface="Arial"/>
                          <a:ea typeface="Times New Roman"/>
                          <a:cs typeface="Arial"/>
                        </a:rPr>
                        <a:t>information system</a:t>
                      </a:r>
                    </a:p>
                  </a:txBody>
                  <a:tcPr marL="68580" marR="68580" marT="72000" marB="108000" anchor="ctr"/>
                </a:tc>
                <a:tc>
                  <a:txBody>
                    <a:bodyPr/>
                    <a:lstStyle/>
                    <a:p>
                      <a:pPr algn="l">
                        <a:spcAft>
                          <a:spcPts val="0"/>
                        </a:spcAft>
                        <a:tabLst>
                          <a:tab pos="342900" algn="l"/>
                          <a:tab pos="685800" algn="l"/>
                          <a:tab pos="1028700" algn="l"/>
                        </a:tabLst>
                      </a:pPr>
                      <a:r>
                        <a:rPr lang="en-GB" sz="1800">
                          <a:solidFill>
                            <a:srgbClr val="000000"/>
                          </a:solidFill>
                          <a:latin typeface="Arial"/>
                          <a:ea typeface="Times New Roman"/>
                          <a:cs typeface="Arial"/>
                        </a:rPr>
                        <a:t>High. Required to support all clinical consultations. Potentially safety-critical.</a:t>
                      </a:r>
                    </a:p>
                  </a:txBody>
                  <a:tcPr marL="68580" marR="68580" marT="72000" marB="108000" anchor="ctr"/>
                </a:tc>
                <a:tc>
                  <a:txBody>
                    <a:bodyPr/>
                    <a:lstStyle/>
                    <a:p>
                      <a:pPr algn="just">
                        <a:spcAft>
                          <a:spcPts val="0"/>
                        </a:spcAft>
                        <a:tabLst>
                          <a:tab pos="342900" algn="l"/>
                          <a:tab pos="685800" algn="l"/>
                          <a:tab pos="1028700" algn="l"/>
                        </a:tabLst>
                      </a:pPr>
                      <a:r>
                        <a:rPr lang="en-GB" sz="18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nchor="ctr"/>
                </a:tc>
                <a:extLst>
                  <a:ext uri="{0D108BD9-81ED-4DB2-BD59-A6C34878D82A}">
                    <a16:rowId xmlns:a16="http://schemas.microsoft.com/office/drawing/2014/main" val="10001"/>
                  </a:ext>
                </a:extLst>
              </a:tr>
              <a:tr h="1756457">
                <a:tc>
                  <a:txBody>
                    <a:bodyPr/>
                    <a:lstStyle/>
                    <a:p>
                      <a:pPr algn="just">
                        <a:spcAft>
                          <a:spcPts val="0"/>
                        </a:spcAft>
                        <a:tabLst>
                          <a:tab pos="342900" algn="l"/>
                          <a:tab pos="685800" algn="l"/>
                          <a:tab pos="1028700" algn="l"/>
                        </a:tabLst>
                      </a:pPr>
                      <a:r>
                        <a:rPr lang="en-GB" sz="1800">
                          <a:solidFill>
                            <a:srgbClr val="000000"/>
                          </a:solidFill>
                          <a:latin typeface="Arial"/>
                          <a:ea typeface="Times New Roman"/>
                          <a:cs typeface="Arial"/>
                        </a:rPr>
                        <a:t>The patient database</a:t>
                      </a:r>
                    </a:p>
                  </a:txBody>
                  <a:tcPr marL="68580" marR="68580" marT="72000" marB="108000" anchor="ctr"/>
                </a:tc>
                <a:tc>
                  <a:txBody>
                    <a:bodyPr/>
                    <a:lstStyle/>
                    <a:p>
                      <a:pPr algn="l">
                        <a:spcAft>
                          <a:spcPts val="0"/>
                        </a:spcAft>
                        <a:tabLst>
                          <a:tab pos="342900" algn="l"/>
                          <a:tab pos="685800" algn="l"/>
                          <a:tab pos="1028700" algn="l"/>
                        </a:tabLst>
                      </a:pPr>
                      <a:r>
                        <a:rPr lang="en-GB" sz="1800">
                          <a:solidFill>
                            <a:srgbClr val="000000"/>
                          </a:solidFill>
                          <a:latin typeface="Arial"/>
                          <a:ea typeface="Times New Roman"/>
                          <a:cs typeface="Arial"/>
                        </a:rPr>
                        <a:t>High. Required to support all clinical consultations. Potentially safety-critical.</a:t>
                      </a:r>
                    </a:p>
                  </a:txBody>
                  <a:tcPr marL="68580" marR="68580" marT="72000" marB="108000" anchor="ctr"/>
                </a:tc>
                <a:tc>
                  <a:txBody>
                    <a:bodyPr/>
                    <a:lstStyle/>
                    <a:p>
                      <a:pPr algn="just">
                        <a:spcAft>
                          <a:spcPts val="0"/>
                        </a:spcAft>
                        <a:tabLst>
                          <a:tab pos="342900" algn="l"/>
                          <a:tab pos="685800" algn="l"/>
                          <a:tab pos="1028700" algn="l"/>
                        </a:tabLst>
                      </a:pPr>
                      <a:r>
                        <a:rPr lang="en-GB" sz="18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nchor="ctr"/>
                </a:tc>
                <a:extLst>
                  <a:ext uri="{0D108BD9-81ED-4DB2-BD59-A6C34878D82A}">
                    <a16:rowId xmlns:a16="http://schemas.microsoft.com/office/drawing/2014/main" val="10002"/>
                  </a:ext>
                </a:extLst>
              </a:tr>
              <a:tr h="964805">
                <a:tc>
                  <a:txBody>
                    <a:bodyPr/>
                    <a:lstStyle/>
                    <a:p>
                      <a:pPr algn="just">
                        <a:spcAft>
                          <a:spcPts val="0"/>
                        </a:spcAft>
                        <a:tabLst>
                          <a:tab pos="342900" algn="l"/>
                          <a:tab pos="685800" algn="l"/>
                          <a:tab pos="1028700" algn="l"/>
                        </a:tabLst>
                      </a:pPr>
                      <a:r>
                        <a:rPr lang="en-GB" sz="1800" dirty="0">
                          <a:solidFill>
                            <a:srgbClr val="000000"/>
                          </a:solidFill>
                          <a:latin typeface="Arial"/>
                          <a:ea typeface="Times New Roman"/>
                          <a:cs typeface="Arial"/>
                        </a:rPr>
                        <a:t>An individual patient record</a:t>
                      </a:r>
                    </a:p>
                  </a:txBody>
                  <a:tcPr marL="68580" marR="68580" marT="72000" marB="108000" anchor="ctr"/>
                </a:tc>
                <a:tc>
                  <a:txBody>
                    <a:bodyPr/>
                    <a:lstStyle/>
                    <a:p>
                      <a:pPr algn="just">
                        <a:spcAft>
                          <a:spcPts val="0"/>
                        </a:spcAft>
                        <a:tabLst>
                          <a:tab pos="342900" algn="l"/>
                          <a:tab pos="685800" algn="l"/>
                          <a:tab pos="1028700" algn="l"/>
                        </a:tabLst>
                      </a:pPr>
                      <a:r>
                        <a:rPr lang="en-GB" sz="1800" dirty="0">
                          <a:solidFill>
                            <a:srgbClr val="000000"/>
                          </a:solidFill>
                          <a:latin typeface="Arial"/>
                          <a:ea typeface="Times New Roman"/>
                          <a:cs typeface="Arial"/>
                        </a:rPr>
                        <a:t>Normally low although may be high for specific high-profile patients.</a:t>
                      </a:r>
                    </a:p>
                  </a:txBody>
                  <a:tcPr marL="68580" marR="68580" marT="72000" marB="108000" anchor="ctr"/>
                </a:tc>
                <a:tc>
                  <a:txBody>
                    <a:bodyPr/>
                    <a:lstStyle/>
                    <a:p>
                      <a:pPr algn="just">
                        <a:spcAft>
                          <a:spcPts val="0"/>
                        </a:spcAft>
                        <a:tabLst>
                          <a:tab pos="342900" algn="l"/>
                          <a:tab pos="685800" algn="l"/>
                          <a:tab pos="1028700" algn="l"/>
                        </a:tabLst>
                      </a:pPr>
                      <a:r>
                        <a:rPr lang="en-GB" sz="1800" dirty="0">
                          <a:solidFill>
                            <a:srgbClr val="000000"/>
                          </a:solidFill>
                          <a:latin typeface="Arial"/>
                          <a:ea typeface="Times New Roman"/>
                          <a:cs typeface="Arial"/>
                        </a:rPr>
                        <a:t>Low direct losses but possible loss of reputation</a:t>
                      </a:r>
                      <a:r>
                        <a:rPr lang="en-GB" sz="1800" dirty="0" smtClean="0">
                          <a:solidFill>
                            <a:srgbClr val="000000"/>
                          </a:solidFill>
                          <a:latin typeface="Arial"/>
                          <a:ea typeface="Times New Roman"/>
                          <a:cs typeface="Arial"/>
                        </a:rPr>
                        <a:t>.</a:t>
                      </a:r>
                      <a:endParaRPr lang="en-GB" sz="1800" dirty="0">
                        <a:solidFill>
                          <a:srgbClr val="000000"/>
                        </a:solidFill>
                        <a:latin typeface="Arial"/>
                        <a:ea typeface="Times New Roman"/>
                        <a:cs typeface="Arial"/>
                      </a:endParaRPr>
                    </a:p>
                  </a:txBody>
                  <a:tcPr marL="68580" marR="68580" marT="72000" marB="108000"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45</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a:t>and control analysis in a preliminary risk assessment </a:t>
            </a:r>
            <a:r>
              <a:rPr lang="en-US" dirty="0" smtClean="0"/>
              <a:t>report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2023491"/>
              </p:ext>
            </p:extLst>
          </p:nvPr>
        </p:nvGraphicFramePr>
        <p:xfrm>
          <a:off x="0" y="1417637"/>
          <a:ext cx="9144000" cy="4938713"/>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284941">
                  <a:extLst>
                    <a:ext uri="{9D8B030D-6E8A-4147-A177-3AD203B41FA5}">
                      <a16:colId xmlns:a16="http://schemas.microsoft.com/office/drawing/2014/main" val="20001"/>
                    </a:ext>
                  </a:extLst>
                </a:gridCol>
                <a:gridCol w="2467697">
                  <a:extLst>
                    <a:ext uri="{9D8B030D-6E8A-4147-A177-3AD203B41FA5}">
                      <a16:colId xmlns:a16="http://schemas.microsoft.com/office/drawing/2014/main" val="20002"/>
                    </a:ext>
                  </a:extLst>
                </a:gridCol>
                <a:gridCol w="3105362">
                  <a:extLst>
                    <a:ext uri="{9D8B030D-6E8A-4147-A177-3AD203B41FA5}">
                      <a16:colId xmlns:a16="http://schemas.microsoft.com/office/drawing/2014/main" val="20003"/>
                    </a:ext>
                  </a:extLst>
                </a:gridCol>
              </a:tblGrid>
              <a:tr h="573086">
                <a:tc>
                  <a:txBody>
                    <a:bodyPr/>
                    <a:lstStyle/>
                    <a:p>
                      <a:pPr algn="l">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Threat</a:t>
                      </a:r>
                      <a:endParaRPr lang="en-GB" sz="1600" b="1" dirty="0">
                        <a:solidFill>
                          <a:srgbClr val="000000"/>
                        </a:solidFill>
                        <a:latin typeface="Arial"/>
                        <a:ea typeface="Times New Roman"/>
                        <a:cs typeface="Arial"/>
                      </a:endParaRPr>
                    </a:p>
                  </a:txBody>
                  <a:tcPr marL="68580" marR="68580" marT="72000" marB="108000" anchor="ctr"/>
                </a:tc>
                <a:tc>
                  <a:txBody>
                    <a:bodyPr/>
                    <a:lstStyle/>
                    <a:p>
                      <a:pPr algn="l">
                        <a:spcBef>
                          <a:spcPts val="300"/>
                        </a:spcBef>
                        <a:spcAft>
                          <a:spcPts val="300"/>
                        </a:spcAft>
                        <a:tabLst>
                          <a:tab pos="342900" algn="l"/>
                          <a:tab pos="685800" algn="l"/>
                          <a:tab pos="1028700" algn="l"/>
                        </a:tabLst>
                      </a:pPr>
                      <a:r>
                        <a:rPr lang="en-GB" sz="1600" b="1">
                          <a:solidFill>
                            <a:srgbClr val="000000"/>
                          </a:solidFill>
                          <a:latin typeface="Arial"/>
                          <a:ea typeface="Times New Roman"/>
                          <a:cs typeface="Arial"/>
                        </a:rPr>
                        <a:t>Probability</a:t>
                      </a:r>
                    </a:p>
                  </a:txBody>
                  <a:tcPr marL="68580" marR="68580" marT="72000" marB="108000" anchor="ctr"/>
                </a:tc>
                <a:tc>
                  <a:txBody>
                    <a:bodyPr/>
                    <a:lstStyle/>
                    <a:p>
                      <a:pPr algn="l">
                        <a:spcBef>
                          <a:spcPts val="300"/>
                        </a:spcBef>
                        <a:spcAft>
                          <a:spcPts val="300"/>
                        </a:spcAft>
                        <a:tabLst>
                          <a:tab pos="342900" algn="l"/>
                          <a:tab pos="685800" algn="l"/>
                          <a:tab pos="1028700" algn="l"/>
                        </a:tabLst>
                      </a:pPr>
                      <a:r>
                        <a:rPr lang="en-GB" sz="1600" b="1">
                          <a:solidFill>
                            <a:srgbClr val="000000"/>
                          </a:solidFill>
                          <a:latin typeface="Arial"/>
                          <a:ea typeface="Times New Roman"/>
                          <a:cs typeface="Arial"/>
                        </a:rPr>
                        <a:t>Control</a:t>
                      </a:r>
                    </a:p>
                  </a:txBody>
                  <a:tcPr marL="68580" marR="68580" marT="72000" marB="108000" anchor="ctr"/>
                </a:tc>
                <a:tc>
                  <a:txBody>
                    <a:bodyPr/>
                    <a:lstStyle/>
                    <a:p>
                      <a:pPr algn="l">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Feasibility</a:t>
                      </a:r>
                      <a:endParaRPr lang="en-GB" sz="1600" b="1" dirty="0">
                        <a:solidFill>
                          <a:srgbClr val="000000"/>
                        </a:solidFill>
                        <a:latin typeface="Arial"/>
                        <a:ea typeface="Times New Roman"/>
                        <a:cs typeface="Arial"/>
                      </a:endParaRPr>
                    </a:p>
                  </a:txBody>
                  <a:tcPr marL="68580" marR="68580" marT="72000" marB="108000" anchor="ctr"/>
                </a:tc>
                <a:extLst>
                  <a:ext uri="{0D108BD9-81ED-4DB2-BD59-A6C34878D82A}">
                    <a16:rowId xmlns:a16="http://schemas.microsoft.com/office/drawing/2014/main" val="10000"/>
                  </a:ext>
                </a:extLst>
              </a:tr>
              <a:tr h="1816462">
                <a:tc>
                  <a:txBody>
                    <a:bodyPr/>
                    <a:lstStyle/>
                    <a:p>
                      <a:pPr algn="l">
                        <a:spcAft>
                          <a:spcPts val="0"/>
                        </a:spcAft>
                        <a:tabLst>
                          <a:tab pos="342900" algn="l"/>
                          <a:tab pos="685800" algn="l"/>
                          <a:tab pos="1028700" algn="l"/>
                        </a:tabLst>
                      </a:pPr>
                      <a:r>
                        <a:rPr lang="en-GB" sz="1600" dirty="0" smtClean="0">
                          <a:solidFill>
                            <a:srgbClr val="000000"/>
                          </a:solidFill>
                          <a:latin typeface="Arial"/>
                          <a:ea typeface="Times New Roman"/>
                          <a:cs typeface="Arial"/>
                        </a:rPr>
                        <a:t>Unauthorized </a:t>
                      </a:r>
                      <a:r>
                        <a:rPr lang="en-GB" sz="1600" dirty="0">
                          <a:solidFill>
                            <a:srgbClr val="000000"/>
                          </a:solidFill>
                          <a:latin typeface="Arial"/>
                          <a:ea typeface="Times New Roman"/>
                          <a:cs typeface="Arial"/>
                        </a:rPr>
                        <a:t>user gains access as system manager and makes system unavailable</a:t>
                      </a:r>
                    </a:p>
                  </a:txBody>
                  <a:tcPr marL="68580" marR="68580" marT="72000" marB="108000" anchor="ctr"/>
                </a:tc>
                <a:tc>
                  <a:txBody>
                    <a:bodyPr/>
                    <a:lstStyle/>
                    <a:p>
                      <a:pPr algn="l">
                        <a:spcAft>
                          <a:spcPts val="0"/>
                        </a:spcAft>
                        <a:tabLst>
                          <a:tab pos="342900" algn="l"/>
                          <a:tab pos="685800" algn="l"/>
                          <a:tab pos="1028700" algn="l"/>
                        </a:tabLst>
                      </a:pPr>
                      <a:r>
                        <a:rPr lang="en-GB" sz="1600">
                          <a:solidFill>
                            <a:srgbClr val="000000"/>
                          </a:solidFill>
                          <a:latin typeface="Arial"/>
                          <a:ea typeface="Times New Roman"/>
                          <a:cs typeface="Arial"/>
                        </a:rPr>
                        <a:t>Low</a:t>
                      </a:r>
                    </a:p>
                  </a:txBody>
                  <a:tcPr marL="68580" marR="68580" marT="72000" marB="108000" anchor="ctr"/>
                </a:tc>
                <a:tc>
                  <a:txBody>
                    <a:bodyPr/>
                    <a:lstStyle/>
                    <a:p>
                      <a:pPr algn="l">
                        <a:spcAft>
                          <a:spcPts val="0"/>
                        </a:spcAft>
                        <a:tabLst>
                          <a:tab pos="342900" algn="l"/>
                          <a:tab pos="685800" algn="l"/>
                          <a:tab pos="1028700" algn="l"/>
                        </a:tabLst>
                      </a:pPr>
                      <a:r>
                        <a:rPr lang="en-GB" sz="1600" dirty="0">
                          <a:solidFill>
                            <a:srgbClr val="000000"/>
                          </a:solidFill>
                          <a:latin typeface="Arial"/>
                          <a:ea typeface="Times New Roman"/>
                          <a:cs typeface="Arial"/>
                        </a:rPr>
                        <a:t>Only allow system management from specific locations that are physically secure.</a:t>
                      </a:r>
                    </a:p>
                  </a:txBody>
                  <a:tcPr marL="68580" marR="68580" marT="72000" marB="108000" anchor="ctr"/>
                </a:tc>
                <a:tc>
                  <a:txBody>
                    <a:bodyPr/>
                    <a:lstStyle/>
                    <a:p>
                      <a:pPr algn="l">
                        <a:spcAft>
                          <a:spcPts val="0"/>
                        </a:spcAft>
                        <a:tabLst>
                          <a:tab pos="342900" algn="l"/>
                          <a:tab pos="685800" algn="l"/>
                          <a:tab pos="1028700" algn="l"/>
                        </a:tabLst>
                      </a:pPr>
                      <a:r>
                        <a:rPr lang="en-GB" sz="16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nchor="ctr"/>
                </a:tc>
                <a:extLst>
                  <a:ext uri="{0D108BD9-81ED-4DB2-BD59-A6C34878D82A}">
                    <a16:rowId xmlns:a16="http://schemas.microsoft.com/office/drawing/2014/main" val="10001"/>
                  </a:ext>
                </a:extLst>
              </a:tr>
              <a:tr h="2549165">
                <a:tc>
                  <a:txBody>
                    <a:bodyPr/>
                    <a:lstStyle/>
                    <a:p>
                      <a:pPr algn="l">
                        <a:spcBef>
                          <a:spcPts val="600"/>
                        </a:spcBef>
                        <a:spcAft>
                          <a:spcPts val="0"/>
                        </a:spcAft>
                        <a:tabLst>
                          <a:tab pos="342900" algn="l"/>
                          <a:tab pos="685800" algn="l"/>
                          <a:tab pos="1028700" algn="l"/>
                        </a:tabLst>
                      </a:pPr>
                      <a:r>
                        <a:rPr lang="en-GB" sz="1600">
                          <a:solidFill>
                            <a:srgbClr val="000000"/>
                          </a:solidFill>
                          <a:latin typeface="Arial"/>
                          <a:ea typeface="Times New Roman"/>
                          <a:cs typeface="Arial"/>
                        </a:rPr>
                        <a:t>Unauthorized user gains access as system user and accesses confidential information</a:t>
                      </a:r>
                    </a:p>
                  </a:txBody>
                  <a:tcPr marL="68580" marR="68580" marT="72000" marB="108000" anchor="ctr"/>
                </a:tc>
                <a:tc>
                  <a:txBody>
                    <a:bodyPr/>
                    <a:lstStyle/>
                    <a:p>
                      <a:pPr algn="l">
                        <a:spcBef>
                          <a:spcPts val="600"/>
                        </a:spcBef>
                        <a:spcAft>
                          <a:spcPts val="0"/>
                        </a:spcAft>
                        <a:tabLst>
                          <a:tab pos="342900" algn="l"/>
                          <a:tab pos="685800" algn="l"/>
                          <a:tab pos="1028700" algn="l"/>
                        </a:tabLst>
                      </a:pPr>
                      <a:r>
                        <a:rPr lang="en-GB" sz="1600">
                          <a:solidFill>
                            <a:srgbClr val="000000"/>
                          </a:solidFill>
                          <a:latin typeface="Arial"/>
                          <a:ea typeface="Times New Roman"/>
                          <a:cs typeface="Arial"/>
                        </a:rPr>
                        <a:t>High</a:t>
                      </a:r>
                    </a:p>
                  </a:txBody>
                  <a:tcPr marL="68580" marR="68580" marT="72000" marB="108000" anchor="ctr"/>
                </a:tc>
                <a:tc>
                  <a:txBody>
                    <a:bodyPr/>
                    <a:lstStyle/>
                    <a:p>
                      <a:pPr algn="l">
                        <a:spcBef>
                          <a:spcPts val="600"/>
                        </a:spcBef>
                        <a:spcAft>
                          <a:spcPts val="600"/>
                        </a:spcAft>
                        <a:tabLst>
                          <a:tab pos="342900" algn="l"/>
                          <a:tab pos="685800" algn="l"/>
                          <a:tab pos="1028700" algn="l"/>
                        </a:tabLst>
                      </a:pPr>
                      <a:r>
                        <a:rPr lang="en-GB" sz="1600" dirty="0">
                          <a:solidFill>
                            <a:srgbClr val="000000"/>
                          </a:solidFill>
                          <a:latin typeface="Arial"/>
                          <a:ea typeface="Times New Roman"/>
                          <a:cs typeface="Arial"/>
                        </a:rPr>
                        <a:t>Require all users to authenticate themselves using a biometric mechanism.</a:t>
                      </a:r>
                    </a:p>
                    <a:p>
                      <a:pPr algn="l">
                        <a:spcAft>
                          <a:spcPts val="0"/>
                        </a:spcAft>
                        <a:tabLst>
                          <a:tab pos="342900" algn="l"/>
                          <a:tab pos="685800" algn="l"/>
                          <a:tab pos="1028700" algn="l"/>
                        </a:tabLst>
                      </a:pPr>
                      <a:r>
                        <a:rPr lang="en-GB" sz="1600" dirty="0">
                          <a:solidFill>
                            <a:srgbClr val="000000"/>
                          </a:solidFill>
                          <a:latin typeface="Arial"/>
                          <a:ea typeface="Times New Roman"/>
                          <a:cs typeface="Arial"/>
                        </a:rPr>
                        <a:t>Log all changes to patient information to track system usage.</a:t>
                      </a:r>
                    </a:p>
                  </a:txBody>
                  <a:tcPr marL="68580" marR="68580" marT="72000" marB="108000" anchor="ctr"/>
                </a:tc>
                <a:tc>
                  <a:txBody>
                    <a:bodyPr/>
                    <a:lstStyle/>
                    <a:p>
                      <a:pPr algn="l">
                        <a:spcBef>
                          <a:spcPts val="600"/>
                        </a:spcBef>
                        <a:spcAft>
                          <a:spcPts val="600"/>
                        </a:spcAft>
                        <a:tabLst>
                          <a:tab pos="342900" algn="l"/>
                          <a:tab pos="685800" algn="l"/>
                          <a:tab pos="1028700" algn="l"/>
                        </a:tabLst>
                      </a:pPr>
                      <a:r>
                        <a:rPr lang="en-GB" sz="1600" dirty="0">
                          <a:solidFill>
                            <a:srgbClr val="000000"/>
                          </a:solidFill>
                          <a:latin typeface="Arial"/>
                          <a:ea typeface="Times New Roman"/>
                          <a:cs typeface="Arial"/>
                        </a:rPr>
                        <a:t>Technically feasible but high-cost solution. Possible user resistance.</a:t>
                      </a:r>
                    </a:p>
                    <a:p>
                      <a:pPr algn="l">
                        <a:spcBef>
                          <a:spcPts val="600"/>
                        </a:spcBef>
                        <a:spcAft>
                          <a:spcPts val="0"/>
                        </a:spcAft>
                        <a:tabLst>
                          <a:tab pos="342900" algn="l"/>
                          <a:tab pos="685800" algn="l"/>
                          <a:tab pos="1028700" algn="l"/>
                        </a:tabLst>
                      </a:pPr>
                      <a:r>
                        <a:rPr lang="en-GB" sz="1600" dirty="0">
                          <a:solidFill>
                            <a:srgbClr val="000000"/>
                          </a:solidFill>
                          <a:latin typeface="Arial"/>
                          <a:ea typeface="Times New Roman"/>
                          <a:cs typeface="Arial"/>
                        </a:rPr>
                        <a:t>Simple and transparent to implement and also supports recovery</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68580" marR="68580" marT="72000" marB="108000"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46</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a:t>
            </a:r>
            <a:endParaRPr lang="en-US" dirty="0"/>
          </a:p>
        </p:txBody>
      </p:sp>
      <p:sp>
        <p:nvSpPr>
          <p:cNvPr id="3" name="Content Placeholder 2"/>
          <p:cNvSpPr>
            <a:spLocks noGrp="1"/>
          </p:cNvSpPr>
          <p:nvPr>
            <p:ph idx="1"/>
          </p:nvPr>
        </p:nvSpPr>
        <p:spPr/>
        <p:txBody>
          <a:bodyPr/>
          <a:lstStyle/>
          <a:p>
            <a:r>
              <a:rPr lang="en-US" dirty="0" smtClean="0"/>
              <a:t>An organizational security policy applies to all systems and sets out what should and should not be allowed.</a:t>
            </a:r>
          </a:p>
          <a:p>
            <a:r>
              <a:rPr lang="en-US" dirty="0" smtClean="0"/>
              <a:t>For example, a military policy might be:</a:t>
            </a:r>
          </a:p>
          <a:p>
            <a:pPr lvl="1"/>
            <a:r>
              <a:rPr lang="en-US" dirty="0" smtClean="0"/>
              <a:t>Readers may only examine documents whose classification is the same as or below the readers vetting level.</a:t>
            </a:r>
          </a:p>
          <a:p>
            <a:r>
              <a:rPr lang="en-US" dirty="0" smtClean="0"/>
              <a:t>A security policy sets out the conditions that must be maintained by a security system and so helps identify system security requirements.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47</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for the MHC-PMS</a:t>
            </a:r>
            <a:endParaRPr lang="en-US" dirty="0"/>
          </a:p>
        </p:txBody>
      </p:sp>
      <p:sp>
        <p:nvSpPr>
          <p:cNvPr id="3" name="Content Placeholder 2"/>
          <p:cNvSpPr>
            <a:spLocks noGrp="1"/>
          </p:cNvSpPr>
          <p:nvPr>
            <p:ph idx="1"/>
          </p:nvPr>
        </p:nvSpPr>
        <p:spPr/>
        <p:txBody>
          <a:bodyPr/>
          <a:lstStyle/>
          <a:p>
            <a:r>
              <a:rPr lang="en-US" dirty="0" smtClean="0"/>
              <a:t>Patient information shall be downloaded at the start of a clinic session to a secure area on the system client that is used by clinical staff.</a:t>
            </a:r>
          </a:p>
          <a:p>
            <a:r>
              <a:rPr lang="en-US" dirty="0" smtClean="0"/>
              <a:t>All patient information on the system client shall be encrypted.</a:t>
            </a:r>
          </a:p>
          <a:p>
            <a:r>
              <a:rPr lang="en-US" dirty="0" smtClean="0"/>
              <a:t>Patient information shall be uploaded to the database after a clinic session has finished and deleted from the client computer.</a:t>
            </a:r>
          </a:p>
          <a:p>
            <a:r>
              <a:rPr lang="en-US" dirty="0" smtClean="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a:t>Formal specification is part of a more general collection of techniques that are known as ‘formal methods’.</a:t>
            </a:r>
          </a:p>
          <a:p>
            <a:r>
              <a:rPr lang="en-GB" sz="2400"/>
              <a:t>These are all based on mathematical representation and analysis of software.</a:t>
            </a:r>
          </a:p>
          <a:p>
            <a:r>
              <a:rPr lang="en-GB" sz="2400"/>
              <a:t>Formal methods include</a:t>
            </a:r>
          </a:p>
          <a:p>
            <a:pPr lvl="1"/>
            <a:r>
              <a:rPr lang="en-GB" sz="2000"/>
              <a:t>Formal specification;</a:t>
            </a:r>
          </a:p>
          <a:p>
            <a:pPr lvl="1"/>
            <a:r>
              <a:rPr lang="en-GB" sz="2000"/>
              <a:t>Specification analysis and proof;</a:t>
            </a:r>
          </a:p>
          <a:p>
            <a:pPr lvl="1"/>
            <a:r>
              <a:rPr lang="en-GB" sz="2000"/>
              <a:t>Transformational development;</a:t>
            </a:r>
          </a:p>
          <a:p>
            <a:pPr lvl="1"/>
            <a:r>
              <a:rPr lang="en-GB" sz="2000"/>
              <a:t>Program verification.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49</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90525" y="368300"/>
            <a:ext cx="7942263" cy="687388"/>
          </a:xfrm>
          <a:noFill/>
          <a:ln/>
        </p:spPr>
        <p:txBody>
          <a:bodyPr lIns="86362" tIns="42424" rIns="86362" bIns="42424"/>
          <a:lstStyle/>
          <a:p>
            <a:r>
              <a:rPr lang="en-GB"/>
              <a:t>Stages of risk-based analysis</a:t>
            </a:r>
          </a:p>
        </p:txBody>
      </p:sp>
      <p:sp>
        <p:nvSpPr>
          <p:cNvPr id="126979" name="Rectangle 3"/>
          <p:cNvSpPr>
            <a:spLocks noGrp="1" noChangeArrowheads="1"/>
          </p:cNvSpPr>
          <p:nvPr>
            <p:ph idx="1"/>
          </p:nvPr>
        </p:nvSpPr>
        <p:spPr>
          <a:noFill/>
          <a:ln/>
        </p:spPr>
        <p:txBody>
          <a:bodyPr lIns="86362" tIns="42424" rIns="86362" bIns="42424"/>
          <a:lstStyle/>
          <a:p>
            <a:r>
              <a:rPr lang="en-GB" sz="2400"/>
              <a:t>Risk identification</a:t>
            </a:r>
          </a:p>
          <a:p>
            <a:pPr lvl="1"/>
            <a:r>
              <a:rPr lang="en-GB" sz="2000"/>
              <a:t>Identify potential risks that may arise.</a:t>
            </a:r>
          </a:p>
          <a:p>
            <a:r>
              <a:rPr lang="en-GB" sz="2400"/>
              <a:t>Risk analysis and classification</a:t>
            </a:r>
          </a:p>
          <a:p>
            <a:pPr lvl="1"/>
            <a:r>
              <a:rPr lang="en-GB" sz="2000"/>
              <a:t>Assess the seriousness of each risk.</a:t>
            </a:r>
          </a:p>
          <a:p>
            <a:r>
              <a:rPr lang="en-GB" sz="2400"/>
              <a:t>Risk decomposition</a:t>
            </a:r>
          </a:p>
          <a:p>
            <a:pPr lvl="1"/>
            <a:r>
              <a:rPr lang="en-GB" sz="2000"/>
              <a:t>Decompose risks to discover their potential root causes.</a:t>
            </a:r>
          </a:p>
          <a:p>
            <a:r>
              <a:rPr lang="en-GB" sz="2400"/>
              <a:t>Risk reduction assessment</a:t>
            </a:r>
          </a:p>
          <a:p>
            <a:pPr lvl="1"/>
            <a:r>
              <a:rPr lang="en-GB" sz="2000"/>
              <a:t>Define how each risk must be taken into eliminated or reduced when the system is designed.</a:t>
            </a:r>
            <a:endParaRPr lang="en-GB" sz="1600"/>
          </a:p>
        </p:txBody>
      </p:sp>
      <p:sp>
        <p:nvSpPr>
          <p:cNvPr id="4" name="Slide Number Placeholder 3"/>
          <p:cNvSpPr>
            <a:spLocks noGrp="1"/>
          </p:cNvSpPr>
          <p:nvPr>
            <p:ph type="sldNum" sz="quarter" idx="12"/>
          </p:nvPr>
        </p:nvSpPr>
        <p:spPr/>
        <p:txBody>
          <a:bodyPr/>
          <a:lstStyle/>
          <a:p>
            <a:fld id="{348D88E4-469E-644E-9952-CB69E8EF64CD}" type="slidenum">
              <a:rPr lang="en-US" smtClean="0"/>
              <a:pPr/>
              <a:t>5</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a:t>The principal benefits of formal methods are in reducing the number of faults in systems.</a:t>
            </a:r>
          </a:p>
          <a:p>
            <a:r>
              <a:rPr lang="en-GB"/>
              <a:t>Consequently, their main area of applicability is in critical systems engineering. There have been several successful projects where formal methods have been used in this area.</a:t>
            </a:r>
          </a:p>
          <a:p>
            <a:r>
              <a:rPr lang="en-GB"/>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50</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3525"/>
            <a:ext cx="8551863" cy="1108075"/>
          </a:xfrm>
          <a:noFill/>
          <a:ln/>
        </p:spPr>
        <p:txBody>
          <a:bodyPr lIns="90840" tIns="44623" rIns="90840" bIns="44623"/>
          <a:lstStyle/>
          <a:p>
            <a:r>
              <a:rPr lang="en-GB"/>
              <a:t>Specification in the software process</a:t>
            </a:r>
          </a:p>
        </p:txBody>
      </p:sp>
      <p:sp>
        <p:nvSpPr>
          <p:cNvPr id="8195" name="Rectangle 3"/>
          <p:cNvSpPr>
            <a:spLocks noGrp="1" noChangeArrowheads="1"/>
          </p:cNvSpPr>
          <p:nvPr>
            <p:ph idx="1"/>
          </p:nvPr>
        </p:nvSpPr>
        <p:spPr>
          <a:noFill/>
          <a:ln/>
        </p:spPr>
        <p:txBody>
          <a:bodyPr lIns="90840" tIns="44623" rIns="90840" bIns="44623"/>
          <a:lstStyle/>
          <a:p>
            <a:r>
              <a:rPr lang="en-GB"/>
              <a:t>Specification and design are inextricably </a:t>
            </a:r>
            <a:br>
              <a:rPr lang="en-GB"/>
            </a:br>
            <a:r>
              <a:rPr lang="en-GB"/>
              <a:t>intermingled.</a:t>
            </a:r>
          </a:p>
          <a:p>
            <a:r>
              <a:rPr lang="en-GB"/>
              <a:t>Architectural design is essential to structure a specification and the specification process.</a:t>
            </a:r>
          </a:p>
          <a:p>
            <a:r>
              <a:rPr lang="en-GB"/>
              <a:t>Formal specifications are expressed in a </a:t>
            </a:r>
            <a:br>
              <a:rPr lang="en-GB"/>
            </a:br>
            <a:r>
              <a:rPr lang="en-GB"/>
              <a:t>mathematical notation with precisely defined </a:t>
            </a:r>
            <a:br>
              <a:rPr lang="en-GB"/>
            </a:br>
            <a:r>
              <a:rPr lang="en-GB"/>
              <a:t>vocabulary, syntax and semantics.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51</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a:t>specification in a plan-based software </a:t>
            </a:r>
            <a:r>
              <a:rPr lang="en-US" dirty="0" smtClean="0"/>
              <a:t>process</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52</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pic>
        <p:nvPicPr>
          <p:cNvPr id="7" name="Resim 6"/>
          <p:cNvPicPr>
            <a:picLocks noChangeAspect="1"/>
          </p:cNvPicPr>
          <p:nvPr/>
        </p:nvPicPr>
        <p:blipFill>
          <a:blip r:embed="rId2"/>
          <a:stretch>
            <a:fillRect/>
          </a:stretch>
        </p:blipFill>
        <p:spPr>
          <a:xfrm>
            <a:off x="-44015" y="1671866"/>
            <a:ext cx="9232030" cy="3096932"/>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53</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54</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a:t>Key points</a:t>
            </a:r>
          </a:p>
        </p:txBody>
      </p:sp>
      <p:sp>
        <p:nvSpPr>
          <p:cNvPr id="153605" name="Rectangle 5"/>
          <p:cNvSpPr>
            <a:spLocks noGrp="1" noChangeArrowheads="1"/>
          </p:cNvSpPr>
          <p:nvPr>
            <p:ph idx="1"/>
          </p:nvPr>
        </p:nvSpPr>
        <p:spPr/>
        <p:txBody>
          <a:bodyPr/>
          <a:lstStyle/>
          <a:p>
            <a:pPr lvl="0"/>
            <a:r>
              <a:rPr lang="en-US" sz="2000" dirty="0" smtClean="0"/>
              <a:t>Reliability requirements can be defined quantitatively. They include probability of failure on demand (POFOD), rate of occurrence of failure (ROCOF) and availability (AVAIL). </a:t>
            </a:r>
            <a:endParaRPr lang="en-GB" sz="2000" dirty="0" smtClean="0"/>
          </a:p>
          <a:p>
            <a:pPr lvl="0"/>
            <a:r>
              <a:rPr lang="en-US" sz="2000" dirty="0" smtClean="0"/>
              <a:t>Security requirements are more difficult to identify than safety requirements because a system attacker can use knowledge of system vulnerabilities to plan a system attack, and can learn about vulnerabilities from unsuccessful attacks.</a:t>
            </a:r>
            <a:endParaRPr lang="en-GB" sz="2000" dirty="0" smtClean="0"/>
          </a:p>
          <a:p>
            <a:pPr lvl="0"/>
            <a:r>
              <a:rPr lang="en-US" sz="2000" dirty="0" smtClean="0"/>
              <a:t>To specify security requirements, you should identify the assets that are to be protected and define how security techniques and technology should be used to protect these assets.</a:t>
            </a:r>
            <a:endParaRPr lang="en-GB" sz="2000" dirty="0" smtClean="0"/>
          </a:p>
          <a:p>
            <a:pPr lvl="0"/>
            <a:r>
              <a:rPr lang="en-US" sz="2000" dirty="0" smtClean="0"/>
              <a:t>Formal methods of software development rely on a system specification that is expressed as a mathematical model. The use of formal methods avoids ambiguity in a critical systems specification.</a:t>
            </a:r>
            <a:endParaRPr lang="en-GB" sz="2000" dirty="0" smtClean="0"/>
          </a:p>
          <a:p>
            <a:pPr>
              <a:lnSpc>
                <a:spcPct val="90000"/>
              </a:lnSpc>
            </a:pPr>
            <a:endParaRPr lang="en-GB"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55</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r>
              <a:rPr lang="en-US" dirty="0"/>
              <a:t>-driven specification</a:t>
            </a:r>
            <a:r>
              <a:rPr lang="en-GB" dirty="0" smtClean="0"/>
              <a:t> </a:t>
            </a: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Lecture 12 Dependability and Security Specification</a:t>
            </a:r>
            <a:endParaRPr lang="en-US" dirty="0"/>
          </a:p>
        </p:txBody>
      </p:sp>
      <p:pic>
        <p:nvPicPr>
          <p:cNvPr id="7" name="Resim 6"/>
          <p:cNvPicPr>
            <a:picLocks noChangeAspect="1"/>
          </p:cNvPicPr>
          <p:nvPr/>
        </p:nvPicPr>
        <p:blipFill>
          <a:blip r:embed="rId2"/>
          <a:stretch>
            <a:fillRect/>
          </a:stretch>
        </p:blipFill>
        <p:spPr>
          <a:xfrm>
            <a:off x="61578" y="1647825"/>
            <a:ext cx="9020843" cy="25603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risk analysis</a:t>
            </a:r>
            <a:endParaRPr lang="en-US" dirty="0"/>
          </a:p>
        </p:txBody>
      </p:sp>
      <p:sp>
        <p:nvSpPr>
          <p:cNvPr id="3" name="Content Placeholder 2"/>
          <p:cNvSpPr>
            <a:spLocks noGrp="1"/>
          </p:cNvSpPr>
          <p:nvPr>
            <p:ph idx="1"/>
          </p:nvPr>
        </p:nvSpPr>
        <p:spPr/>
        <p:txBody>
          <a:bodyPr/>
          <a:lstStyle/>
          <a:p>
            <a:r>
              <a:rPr lang="en-US" dirty="0" smtClean="0"/>
              <a:t>Preliminary risk analysis</a:t>
            </a:r>
          </a:p>
          <a:p>
            <a:pPr lvl="1"/>
            <a:r>
              <a:rPr lang="en-US" dirty="0" smtClean="0"/>
              <a:t>Identifies risks from the systems environment. Aim is to develop an initial set of system security and dependability requirements.</a:t>
            </a:r>
          </a:p>
          <a:p>
            <a:r>
              <a:rPr lang="en-US" dirty="0" smtClean="0"/>
              <a:t>Life cycle risk analysis</a:t>
            </a:r>
          </a:p>
          <a:p>
            <a:pPr lvl="1"/>
            <a:r>
              <a:rPr lang="en-US" dirty="0" smtClean="0"/>
              <a:t>Identifies risks that emerge during design and development e.g. risks that are associated with the technologies used for system construction. Requirements are extended to protect against these risks.</a:t>
            </a:r>
          </a:p>
          <a:p>
            <a:r>
              <a:rPr lang="en-US" dirty="0" smtClean="0"/>
              <a:t>Operational risk analysis</a:t>
            </a:r>
          </a:p>
          <a:p>
            <a:pPr lvl="1"/>
            <a:r>
              <a:rPr lang="en-US" dirty="0" smtClean="0"/>
              <a:t>Risks associated with the system user interface and operator errors. Further protection requirements may be added to cope with these.</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7</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specification</a:t>
            </a:r>
            <a:endParaRPr lang="en-US" dirty="0"/>
          </a:p>
        </p:txBody>
      </p:sp>
      <p:sp>
        <p:nvSpPr>
          <p:cNvPr id="3" name="Content Placeholder 2"/>
          <p:cNvSpPr>
            <a:spLocks noGrp="1"/>
          </p:cNvSpPr>
          <p:nvPr>
            <p:ph idx="1"/>
          </p:nvPr>
        </p:nvSpPr>
        <p:spPr/>
        <p:txBody>
          <a:bodyPr/>
          <a:lstStyle/>
          <a:p>
            <a:r>
              <a:rPr lang="en-US" dirty="0" smtClean="0"/>
              <a:t>Goal is to identify protection requirements that ensure that system failures do not cause injury or death or environmental damage.</a:t>
            </a:r>
          </a:p>
          <a:p>
            <a:r>
              <a:rPr lang="en-US" dirty="0" smtClean="0"/>
              <a:t>Risk identification = Hazard identification</a:t>
            </a:r>
          </a:p>
          <a:p>
            <a:r>
              <a:rPr lang="en-US" dirty="0" smtClean="0"/>
              <a:t>Risk analysis = Hazard assessment</a:t>
            </a:r>
          </a:p>
          <a:p>
            <a:r>
              <a:rPr lang="en-US" dirty="0" smtClean="0"/>
              <a:t>Risk decomposition = Hazard analysis</a:t>
            </a:r>
          </a:p>
          <a:p>
            <a:r>
              <a:rPr lang="en-US" dirty="0" smtClean="0"/>
              <a:t>Risk reduction = safety requirements specification</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8</a:t>
            </a:fld>
            <a:endParaRPr lang="en-US"/>
          </a:p>
        </p:txBody>
      </p:sp>
      <p:sp>
        <p:nvSpPr>
          <p:cNvPr id="5" name="Footer Placeholder 4"/>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smtClean="0"/>
              <a:t>Hazard identification</a:t>
            </a:r>
            <a:endParaRPr lang="en-US" dirty="0"/>
          </a:p>
        </p:txBody>
      </p:sp>
      <p:sp>
        <p:nvSpPr>
          <p:cNvPr id="5" name="Content Placeholder 4"/>
          <p:cNvSpPr>
            <a:spLocks noGrp="1"/>
          </p:cNvSpPr>
          <p:nvPr>
            <p:ph idx="1"/>
          </p:nvPr>
        </p:nvSpPr>
        <p:spPr/>
        <p:txBody>
          <a:bodyPr/>
          <a:lstStyle/>
          <a:p>
            <a:r>
              <a:rPr lang="en-US" dirty="0" smtClean="0"/>
              <a:t>Identify the hazards that may threaten the system.</a:t>
            </a:r>
          </a:p>
          <a:p>
            <a:r>
              <a:rPr lang="en-US" dirty="0" smtClean="0"/>
              <a:t>Hazard identification may be based on different types of hazard:</a:t>
            </a:r>
          </a:p>
          <a:p>
            <a:pPr lvl="1"/>
            <a:r>
              <a:rPr lang="en-US" dirty="0" smtClean="0"/>
              <a:t>Physical hazards</a:t>
            </a:r>
          </a:p>
          <a:p>
            <a:pPr lvl="1"/>
            <a:r>
              <a:rPr lang="en-US" dirty="0" smtClean="0"/>
              <a:t>Electrical hazards</a:t>
            </a:r>
          </a:p>
          <a:p>
            <a:pPr lvl="1"/>
            <a:r>
              <a:rPr lang="en-US" dirty="0" smtClean="0"/>
              <a:t>Biological hazards</a:t>
            </a:r>
          </a:p>
          <a:p>
            <a:pPr lvl="1"/>
            <a:r>
              <a:rPr lang="en-US" dirty="0" smtClean="0"/>
              <a:t>Service failure hazards</a:t>
            </a:r>
          </a:p>
          <a:p>
            <a:pPr lvl="1"/>
            <a:r>
              <a:rPr lang="en-US" dirty="0" smtClean="0"/>
              <a:t>Etc.</a:t>
            </a:r>
            <a:endParaRPr lang="en-US"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9</a:t>
            </a:fld>
            <a:endParaRPr lang="en-US"/>
          </a:p>
        </p:txBody>
      </p:sp>
      <p:sp>
        <p:nvSpPr>
          <p:cNvPr id="7" name="Footer Placeholder 6"/>
          <p:cNvSpPr>
            <a:spLocks noGrp="1"/>
          </p:cNvSpPr>
          <p:nvPr>
            <p:ph type="ftr" sz="quarter" idx="11"/>
          </p:nvPr>
        </p:nvSpPr>
        <p:spPr/>
        <p:txBody>
          <a:bodyPr/>
          <a:lstStyle/>
          <a:p>
            <a:r>
              <a:rPr lang="en-US" dirty="0" smtClean="0"/>
              <a:t>Lecture 12 Dependability and Security Specification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10249</TotalTime>
  <Words>4079</Words>
  <Application>Microsoft Office PowerPoint</Application>
  <PresentationFormat>Ekran Gösterisi (4:3)</PresentationFormat>
  <Paragraphs>479</Paragraphs>
  <Slides>55</Slides>
  <Notes>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55</vt:i4>
      </vt:variant>
    </vt:vector>
  </HeadingPairs>
  <TitlesOfParts>
    <vt:vector size="61" baseType="lpstr">
      <vt:lpstr>ＭＳ Ｐゴシック</vt:lpstr>
      <vt:lpstr>Arial</vt:lpstr>
      <vt:lpstr>Calibri</vt:lpstr>
      <vt:lpstr>Times New Roman</vt:lpstr>
      <vt:lpstr>Wingdings</vt:lpstr>
      <vt:lpstr>SE9</vt:lpstr>
      <vt:lpstr>Lecture 12 – Dependability and Security Specification</vt:lpstr>
      <vt:lpstr>Topics covered</vt:lpstr>
      <vt:lpstr>Dependability requirements</vt:lpstr>
      <vt:lpstr>Risk-driven specification</vt:lpstr>
      <vt:lpstr>Stages of risk-based analysis</vt:lpstr>
      <vt:lpstr>Risk-driven specification </vt:lpstr>
      <vt:lpstr>Phased risk analysis</vt:lpstr>
      <vt:lpstr>Safety specification</vt:lpstr>
      <vt:lpstr>Hazard identification</vt:lpstr>
      <vt:lpstr>Insulin pump risks</vt:lpstr>
      <vt:lpstr>Hazard assessment</vt:lpstr>
      <vt:lpstr>The risk triangle </vt:lpstr>
      <vt:lpstr>Social acceptability of risk</vt:lpstr>
      <vt:lpstr>Hazard assessment</vt:lpstr>
      <vt:lpstr>Risk classification for the insulin pump </vt:lpstr>
      <vt:lpstr>Hazard analysis</vt:lpstr>
      <vt:lpstr>Fault-tree analysis</vt:lpstr>
      <vt:lpstr>An example of a software fault tree </vt:lpstr>
      <vt:lpstr>Fault tree analysis</vt:lpstr>
      <vt:lpstr>Risk reduction</vt:lpstr>
      <vt:lpstr>Strategy use</vt:lpstr>
      <vt:lpstr>Insulin pump - software risks</vt:lpstr>
      <vt:lpstr>Examples of safety requirements </vt:lpstr>
      <vt:lpstr>Key points</vt:lpstr>
      <vt:lpstr>Lecture 12 – Dependability and Security Specification</vt:lpstr>
      <vt:lpstr>System reliability specification</vt:lpstr>
      <vt:lpstr>Reliability specification process</vt:lpstr>
      <vt:lpstr>Types of system failure </vt:lpstr>
      <vt:lpstr>Reliability metrics</vt:lpstr>
      <vt:lpstr>Probability of failure on demand (POFOD)</vt:lpstr>
      <vt:lpstr>Rate of fault occurrence (ROCOF)</vt:lpstr>
      <vt:lpstr>Availability</vt:lpstr>
      <vt:lpstr>Availability specification </vt:lpstr>
      <vt:lpstr>Failure consequences</vt:lpstr>
      <vt:lpstr>Over-specification of reliability</vt:lpstr>
      <vt:lpstr>Steps to a reliability specification</vt:lpstr>
      <vt:lpstr>Insulin pump specification</vt:lpstr>
      <vt:lpstr>Functional reliability requirements</vt:lpstr>
      <vt:lpstr>Examples of functional reliability requirements for MHC-PMS </vt:lpstr>
      <vt:lpstr>Security specification</vt:lpstr>
      <vt:lpstr>Types of security requirement</vt:lpstr>
      <vt:lpstr>The preliminary risk assessment process for security requirements </vt:lpstr>
      <vt:lpstr>Security risk assessment</vt:lpstr>
      <vt:lpstr>Security risk assessment</vt:lpstr>
      <vt:lpstr>Asset analysis in a preliminary risk assessment report for the MHC-PMS</vt:lpstr>
      <vt:lpstr>Threat and control analysis in a preliminary risk assessment report </vt:lpstr>
      <vt:lpstr>Security policy</vt:lpstr>
      <vt:lpstr>Security requirements for the MHC-PMS</vt:lpstr>
      <vt:lpstr>Formal specification</vt:lpstr>
      <vt:lpstr>Use of formal methods</vt:lpstr>
      <vt:lpstr>Specification in the software process</vt:lpstr>
      <vt:lpstr>Formal specification in a plan-based software process </vt:lpstr>
      <vt:lpstr>Benefits of formal specification</vt:lpstr>
      <vt:lpstr>Acceptance of formal methods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12</dc:title>
  <dc:creator>Ian Sommerville</dc:creator>
  <cp:lastModifiedBy>Furkan Gözükara</cp:lastModifiedBy>
  <cp:revision>15</cp:revision>
  <cp:lastPrinted>2009-12-04T15:20:14Z</cp:lastPrinted>
  <dcterms:created xsi:type="dcterms:W3CDTF">2009-12-09T14:52:21Z</dcterms:created>
  <dcterms:modified xsi:type="dcterms:W3CDTF">2020-12-31T20:41:53Z</dcterms:modified>
</cp:coreProperties>
</file>