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5"/>
  </p:notesMasterIdLst>
  <p:handoutMasterIdLst>
    <p:handoutMasterId r:id="rId56"/>
  </p:handoutMasterIdLst>
  <p:sldIdLst>
    <p:sldId id="256" r:id="rId2"/>
    <p:sldId id="274" r:id="rId3"/>
    <p:sldId id="275" r:id="rId4"/>
    <p:sldId id="257" r:id="rId5"/>
    <p:sldId id="276" r:id="rId6"/>
    <p:sldId id="277" r:id="rId7"/>
    <p:sldId id="278" r:id="rId8"/>
    <p:sldId id="266" r:id="rId9"/>
    <p:sldId id="267" r:id="rId10"/>
    <p:sldId id="279" r:id="rId11"/>
    <p:sldId id="268" r:id="rId12"/>
    <p:sldId id="269" r:id="rId13"/>
    <p:sldId id="258" r:id="rId14"/>
    <p:sldId id="271" r:id="rId15"/>
    <p:sldId id="272" r:id="rId16"/>
    <p:sldId id="273" r:id="rId17"/>
    <p:sldId id="259" r:id="rId18"/>
    <p:sldId id="280" r:id="rId19"/>
    <p:sldId id="281" r:id="rId20"/>
    <p:sldId id="282" r:id="rId21"/>
    <p:sldId id="283" r:id="rId22"/>
    <p:sldId id="260" r:id="rId23"/>
    <p:sldId id="284" r:id="rId24"/>
    <p:sldId id="285" r:id="rId25"/>
    <p:sldId id="261" r:id="rId26"/>
    <p:sldId id="286" r:id="rId27"/>
    <p:sldId id="287" r:id="rId28"/>
    <p:sldId id="288" r:id="rId29"/>
    <p:sldId id="289" r:id="rId30"/>
    <p:sldId id="290" r:id="rId31"/>
    <p:sldId id="291" r:id="rId32"/>
    <p:sldId id="262" r:id="rId33"/>
    <p:sldId id="293" r:id="rId34"/>
    <p:sldId id="294" r:id="rId35"/>
    <p:sldId id="295" r:id="rId36"/>
    <p:sldId id="297" r:id="rId37"/>
    <p:sldId id="263" r:id="rId38"/>
    <p:sldId id="298" r:id="rId39"/>
    <p:sldId id="301" r:id="rId40"/>
    <p:sldId id="304" r:id="rId41"/>
    <p:sldId id="264" r:id="rId42"/>
    <p:sldId id="305" r:id="rId43"/>
    <p:sldId id="306" r:id="rId44"/>
    <p:sldId id="307" r:id="rId45"/>
    <p:sldId id="317" r:id="rId46"/>
    <p:sldId id="310" r:id="rId47"/>
    <p:sldId id="311" r:id="rId48"/>
    <p:sldId id="314" r:id="rId49"/>
    <p:sldId id="265" r:id="rId50"/>
    <p:sldId id="315" r:id="rId51"/>
    <p:sldId id="308" r:id="rId52"/>
    <p:sldId id="316" r:id="rId53"/>
    <p:sldId id="313"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3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CF7500-61A6-1B46-BFE9-84A47FCBACF4}" type="datetimeFigureOut">
              <a:rPr lang="en-US" smtClean="0"/>
              <a:pPr/>
              <a:t>12/19/2020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B18564-EF0D-A042-BC27-1B3545FB177C}"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33EE0B-1B05-7749-B899-6F74DDE1A0E0}" type="datetimeFigureOut">
              <a:rPr lang="en-US" smtClean="0"/>
              <a:pPr/>
              <a:t>12/19/2020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2F9A70-B2D4-284A-8EC0-58F351ADC032}"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ln/>
        </p:spPr>
        <p:txBody>
          <a:bodyPr/>
          <a:lstStyle/>
          <a:p>
            <a:endParaRPr lang="en-US"/>
          </a:p>
        </p:txBody>
      </p:sp>
      <p:sp>
        <p:nvSpPr>
          <p:cNvPr id="10243"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ln/>
        </p:spPr>
        <p:txBody>
          <a:bodyPr/>
          <a:lstStyle/>
          <a:p>
            <a:endParaRPr lang="en-US"/>
          </a:p>
        </p:txBody>
      </p:sp>
      <p:sp>
        <p:nvSpPr>
          <p:cNvPr id="12291"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ln/>
        </p:spPr>
        <p:txBody>
          <a:bodyPr/>
          <a:lstStyle/>
          <a:p>
            <a:endParaRPr lang="en-US"/>
          </a:p>
        </p:txBody>
      </p:sp>
      <p:sp>
        <p:nvSpPr>
          <p:cNvPr id="14339"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ln/>
        </p:spPr>
        <p:txBody>
          <a:bodyPr/>
          <a:lstStyle/>
          <a:p>
            <a:endParaRPr lang="en-US"/>
          </a:p>
        </p:txBody>
      </p:sp>
      <p:sp>
        <p:nvSpPr>
          <p:cNvPr id="55299"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ln/>
        </p:spPr>
        <p:txBody>
          <a:bodyPr/>
          <a:lstStyle/>
          <a:p>
            <a:endParaRPr lang="en-US"/>
          </a:p>
        </p:txBody>
      </p:sp>
      <p:sp>
        <p:nvSpPr>
          <p:cNvPr id="59395"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xfrm>
            <a:off x="1689100" y="781050"/>
            <a:ext cx="3454400" cy="25908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ln/>
        </p:spPr>
        <p:txBody>
          <a:bodyPr/>
          <a:lstStyle/>
          <a:p>
            <a:endParaRPr lang="en-US"/>
          </a:p>
        </p:txBody>
      </p:sp>
      <p:sp>
        <p:nvSpPr>
          <p:cNvPr id="35843"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ln/>
        </p:spPr>
        <p:txBody>
          <a:bodyPr/>
          <a:lstStyle/>
          <a:p>
            <a:endParaRPr lang="en-US"/>
          </a:p>
        </p:txBody>
      </p:sp>
      <p:sp>
        <p:nvSpPr>
          <p:cNvPr id="3789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359B181D-F970-9D40-A3F3-6428C2D2CD08}" type="datetime1">
              <a:rPr lang="en-US" smtClean="0"/>
              <a:pPr/>
              <a:t>12/19/2020</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Lecture </a:t>
            </a:r>
            <a:r>
              <a:rPr lang="en-US" dirty="0" smtClean="0"/>
              <a:t>10 Sociotechnical Systems</a:t>
            </a:r>
            <a:endParaRPr lang="en-US" dirty="0"/>
          </a:p>
        </p:txBody>
      </p:sp>
      <p:sp>
        <p:nvSpPr>
          <p:cNvPr id="6"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947BA0CB-B185-3348-A952-9596148E0C87}" type="datetime1">
              <a:rPr lang="en-US" smtClean="0"/>
              <a:pPr/>
              <a:t>12/19/2020</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Lecture </a:t>
            </a:r>
            <a:r>
              <a:rPr lang="en-US" dirty="0" smtClean="0"/>
              <a:t>10 Sociotechnical Systems</a:t>
            </a:r>
            <a:endParaRPr lang="en-US" dirty="0"/>
          </a:p>
        </p:txBody>
      </p:sp>
      <p:sp>
        <p:nvSpPr>
          <p:cNvPr id="6"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C6A1F9F2-40BC-4247-AF52-E916F8277F54}" type="datetime1">
              <a:rPr lang="en-US" smtClean="0"/>
              <a:pPr/>
              <a:t>12/19/2020</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Lecture </a:t>
            </a:r>
            <a:r>
              <a:rPr lang="en-US" dirty="0" smtClean="0"/>
              <a:t>10 Sociotechnical Systems</a:t>
            </a:r>
            <a:endParaRPr lang="en-US" dirty="0"/>
          </a:p>
        </p:txBody>
      </p:sp>
      <p:sp>
        <p:nvSpPr>
          <p:cNvPr id="6"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E4E18FDE-8B89-014D-9E09-88E92608C990}" type="datetime1">
              <a:rPr lang="en-US" smtClean="0"/>
              <a:pPr/>
              <a:t>12/19/2020</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Lecture </a:t>
            </a:r>
            <a:r>
              <a:rPr lang="en-US" dirty="0" smtClean="0"/>
              <a:t>10 Sociotechnical Systems</a:t>
            </a:r>
            <a:endParaRPr lang="en-US" dirty="0"/>
          </a:p>
        </p:txBody>
      </p:sp>
      <p:sp>
        <p:nvSpPr>
          <p:cNvPr id="6"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736A322E-3A69-E449-863C-825BB5529FBC}" type="datetime1">
              <a:rPr lang="en-US" smtClean="0"/>
              <a:pPr/>
              <a:t>12/19/2020</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Lecture </a:t>
            </a:r>
            <a:r>
              <a:rPr lang="en-US" dirty="0" smtClean="0"/>
              <a:t>10 Sociotechnical Systems</a:t>
            </a:r>
            <a:endParaRPr lang="en-US" dirty="0"/>
          </a:p>
        </p:txBody>
      </p:sp>
      <p:sp>
        <p:nvSpPr>
          <p:cNvPr id="6"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00725FDE-49A6-6141-A76E-F8B36E527AD5}" type="datetime1">
              <a:rPr lang="en-US" smtClean="0"/>
              <a:pPr/>
              <a:t>12/19/2020</a:t>
            </a:fld>
            <a:endParaRPr lang="en-US"/>
          </a:p>
        </p:txBody>
      </p:sp>
      <p:sp>
        <p:nvSpPr>
          <p:cNvPr id="6" name="Footer Placeholder 4"/>
          <p:cNvSpPr>
            <a:spLocks noGrp="1"/>
          </p:cNvSpPr>
          <p:nvPr>
            <p:ph type="ftr" sz="quarter" idx="11"/>
          </p:nvPr>
        </p:nvSpPr>
        <p:spPr/>
        <p:txBody>
          <a:bodyPr/>
          <a:lstStyle>
            <a:lvl1pPr>
              <a:defRPr/>
            </a:lvl1pPr>
          </a:lstStyle>
          <a:p>
            <a:r>
              <a:rPr lang="en-US" dirty="0" smtClean="0"/>
              <a:t>Lecture </a:t>
            </a:r>
            <a:r>
              <a:rPr lang="en-US" dirty="0" smtClean="0"/>
              <a:t>10 Sociotechnical Systems</a:t>
            </a:r>
            <a:endParaRPr lang="en-US" dirty="0"/>
          </a:p>
        </p:txBody>
      </p:sp>
      <p:sp>
        <p:nvSpPr>
          <p:cNvPr id="7"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80F1A864-9692-7C48-86A8-471BE38BE38A}" type="datetime1">
              <a:rPr lang="en-US" smtClean="0"/>
              <a:pPr/>
              <a:t>12/19/2020</a:t>
            </a:fld>
            <a:endParaRPr lang="en-US"/>
          </a:p>
        </p:txBody>
      </p:sp>
      <p:sp>
        <p:nvSpPr>
          <p:cNvPr id="8" name="Footer Placeholder 4"/>
          <p:cNvSpPr>
            <a:spLocks noGrp="1"/>
          </p:cNvSpPr>
          <p:nvPr>
            <p:ph type="ftr" sz="quarter" idx="11"/>
          </p:nvPr>
        </p:nvSpPr>
        <p:spPr/>
        <p:txBody>
          <a:bodyPr/>
          <a:lstStyle>
            <a:lvl1pPr>
              <a:defRPr/>
            </a:lvl1pPr>
          </a:lstStyle>
          <a:p>
            <a:r>
              <a:rPr lang="en-US" dirty="0" smtClean="0"/>
              <a:t>Lecture </a:t>
            </a:r>
            <a:r>
              <a:rPr lang="en-US" dirty="0" smtClean="0"/>
              <a:t>10 Sociotechnical Systems</a:t>
            </a:r>
            <a:endParaRPr lang="en-US" dirty="0"/>
          </a:p>
        </p:txBody>
      </p:sp>
      <p:sp>
        <p:nvSpPr>
          <p:cNvPr id="9"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778317AE-5266-2949-A00D-90DF6FB87874}" type="datetime1">
              <a:rPr lang="en-US" smtClean="0"/>
              <a:pPr/>
              <a:t>12/19/2020</a:t>
            </a:fld>
            <a:endParaRPr lang="en-US"/>
          </a:p>
        </p:txBody>
      </p:sp>
      <p:sp>
        <p:nvSpPr>
          <p:cNvPr id="4" name="Footer Placeholder 4"/>
          <p:cNvSpPr>
            <a:spLocks noGrp="1"/>
          </p:cNvSpPr>
          <p:nvPr>
            <p:ph type="ftr" sz="quarter" idx="11"/>
          </p:nvPr>
        </p:nvSpPr>
        <p:spPr/>
        <p:txBody>
          <a:bodyPr/>
          <a:lstStyle>
            <a:lvl1pPr>
              <a:defRPr/>
            </a:lvl1pPr>
          </a:lstStyle>
          <a:p>
            <a:r>
              <a:rPr lang="en-US" dirty="0" smtClean="0"/>
              <a:t>Lecture </a:t>
            </a:r>
            <a:r>
              <a:rPr lang="en-US" dirty="0" smtClean="0"/>
              <a:t>10 Sociotechnical Systems</a:t>
            </a:r>
            <a:endParaRPr lang="en-US" dirty="0"/>
          </a:p>
        </p:txBody>
      </p:sp>
      <p:sp>
        <p:nvSpPr>
          <p:cNvPr id="5"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E28D6EA3-265E-7C47-9585-BCB935633734}" type="datetime1">
              <a:rPr lang="en-US" smtClean="0"/>
              <a:pPr/>
              <a:t>12/19/2020</a:t>
            </a:fld>
            <a:endParaRPr lang="en-US"/>
          </a:p>
        </p:txBody>
      </p:sp>
      <p:sp>
        <p:nvSpPr>
          <p:cNvPr id="3" name="Footer Placeholder 4"/>
          <p:cNvSpPr>
            <a:spLocks noGrp="1"/>
          </p:cNvSpPr>
          <p:nvPr>
            <p:ph type="ftr" sz="quarter" idx="11"/>
          </p:nvPr>
        </p:nvSpPr>
        <p:spPr/>
        <p:txBody>
          <a:bodyPr/>
          <a:lstStyle>
            <a:lvl1pPr>
              <a:defRPr/>
            </a:lvl1pPr>
          </a:lstStyle>
          <a:p>
            <a:r>
              <a:rPr lang="en-US" dirty="0" smtClean="0"/>
              <a:t>Lecture </a:t>
            </a:r>
            <a:r>
              <a:rPr lang="en-US" dirty="0" smtClean="0"/>
              <a:t>10 Sociotechnical Systems</a:t>
            </a:r>
            <a:endParaRPr lang="en-US" dirty="0"/>
          </a:p>
        </p:txBody>
      </p:sp>
      <p:sp>
        <p:nvSpPr>
          <p:cNvPr id="4"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74D07D67-A850-8140-9E78-FE9A45C87BCD}" type="datetime1">
              <a:rPr lang="en-US" smtClean="0"/>
              <a:pPr/>
              <a:t>12/19/2020</a:t>
            </a:fld>
            <a:endParaRPr lang="en-US"/>
          </a:p>
        </p:txBody>
      </p:sp>
      <p:sp>
        <p:nvSpPr>
          <p:cNvPr id="6" name="Footer Placeholder 4"/>
          <p:cNvSpPr>
            <a:spLocks noGrp="1"/>
          </p:cNvSpPr>
          <p:nvPr>
            <p:ph type="ftr" sz="quarter" idx="11"/>
          </p:nvPr>
        </p:nvSpPr>
        <p:spPr/>
        <p:txBody>
          <a:bodyPr/>
          <a:lstStyle>
            <a:lvl1pPr>
              <a:defRPr/>
            </a:lvl1pPr>
          </a:lstStyle>
          <a:p>
            <a:r>
              <a:rPr lang="en-US" dirty="0" smtClean="0"/>
              <a:t>Lecture </a:t>
            </a:r>
            <a:r>
              <a:rPr lang="en-US" dirty="0" smtClean="0"/>
              <a:t>10 Sociotechnical Systems</a:t>
            </a:r>
            <a:endParaRPr lang="en-US" dirty="0"/>
          </a:p>
        </p:txBody>
      </p:sp>
      <p:sp>
        <p:nvSpPr>
          <p:cNvPr id="7"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DEC63841-3D9E-874D-85D4-3E5933E9A537}" type="datetime1">
              <a:rPr lang="en-US" smtClean="0"/>
              <a:pPr/>
              <a:t>12/19/2020</a:t>
            </a:fld>
            <a:endParaRPr lang="en-US"/>
          </a:p>
        </p:txBody>
      </p:sp>
      <p:sp>
        <p:nvSpPr>
          <p:cNvPr id="6" name="Footer Placeholder 4"/>
          <p:cNvSpPr>
            <a:spLocks noGrp="1"/>
          </p:cNvSpPr>
          <p:nvPr>
            <p:ph type="ftr" sz="quarter" idx="11"/>
          </p:nvPr>
        </p:nvSpPr>
        <p:spPr/>
        <p:txBody>
          <a:bodyPr/>
          <a:lstStyle>
            <a:lvl1pPr>
              <a:defRPr/>
            </a:lvl1pPr>
          </a:lstStyle>
          <a:p>
            <a:r>
              <a:rPr lang="en-US" dirty="0" smtClean="0"/>
              <a:t>Lecture </a:t>
            </a:r>
            <a:r>
              <a:rPr lang="en-US" dirty="0" smtClean="0"/>
              <a:t>10 Sociotechnical Systems</a:t>
            </a:r>
            <a:endParaRPr lang="en-US" dirty="0"/>
          </a:p>
        </p:txBody>
      </p:sp>
      <p:sp>
        <p:nvSpPr>
          <p:cNvPr id="7"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91FEC4F5-3058-8B45-89B8-657A80A248D4}" type="datetime1">
              <a:rPr lang="en-US" smtClean="0"/>
              <a:pPr/>
              <a:t>12/19/2020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dirty="0" smtClean="0"/>
              <a:t>Lecture </a:t>
            </a:r>
            <a:r>
              <a:rPr lang="en-US" dirty="0" smtClean="0"/>
              <a:t>10 Sociotechnical Systems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A86F8904-DFC0-E240-BFF8-1216C9CAE37B}"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a:t>
            </a:r>
            <a:r>
              <a:rPr lang="en-US" dirty="0" smtClean="0"/>
              <a:t>10 – Sociotechnical Systems</a:t>
            </a:r>
            <a:endParaRPr lang="en-US" dirty="0"/>
          </a:p>
        </p:txBody>
      </p:sp>
      <p:sp>
        <p:nvSpPr>
          <p:cNvPr id="3" name="Subtitle 2"/>
          <p:cNvSpPr>
            <a:spLocks noGrp="1"/>
          </p:cNvSpPr>
          <p:nvPr>
            <p:ph type="subTitle" idx="1"/>
          </p:nvPr>
        </p:nvSpPr>
        <p:spPr/>
        <p:txBody>
          <a:bodyPr/>
          <a:lstStyle/>
          <a:p>
            <a:r>
              <a:rPr lang="en-US" dirty="0" smtClean="0"/>
              <a:t>Part </a:t>
            </a:r>
            <a:r>
              <a:rPr lang="en-US" dirty="0" smtClean="0"/>
              <a:t>1</a:t>
            </a:r>
            <a:endParaRPr lang="en-US" dirty="0"/>
          </a:p>
        </p:txBody>
      </p:sp>
      <p:sp>
        <p:nvSpPr>
          <p:cNvPr id="4" name="Slide Number Placeholder 3"/>
          <p:cNvSpPr>
            <a:spLocks noGrp="1"/>
          </p:cNvSpPr>
          <p:nvPr>
            <p:ph type="sldNum" sz="quarter" idx="12"/>
          </p:nvPr>
        </p:nvSpPr>
        <p:spPr/>
        <p:txBody>
          <a:bodyPr/>
          <a:lstStyle/>
          <a:p>
            <a:fld id="{A86F8904-DFC0-E240-BFF8-1216C9CAE37B}" type="slidenum">
              <a:rPr lang="en-US" smtClean="0"/>
              <a:pPr/>
              <a:t>1</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10 Sociotechnical Systems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affects</a:t>
            </a:r>
            <a:endParaRPr lang="en-US" dirty="0"/>
          </a:p>
        </p:txBody>
      </p:sp>
      <p:sp>
        <p:nvSpPr>
          <p:cNvPr id="3" name="Content Placeholder 2"/>
          <p:cNvSpPr>
            <a:spLocks noGrp="1"/>
          </p:cNvSpPr>
          <p:nvPr>
            <p:ph idx="1"/>
          </p:nvPr>
        </p:nvSpPr>
        <p:spPr/>
        <p:txBody>
          <a:bodyPr/>
          <a:lstStyle/>
          <a:p>
            <a:r>
              <a:rPr lang="en-US" dirty="0" smtClean="0"/>
              <a:t>Process changes</a:t>
            </a:r>
          </a:p>
          <a:p>
            <a:pPr lvl="1"/>
            <a:r>
              <a:rPr lang="en-US" dirty="0" smtClean="0"/>
              <a:t>Systems may require changes to business processes so training may be required. Significant changes may be resisted by users.</a:t>
            </a:r>
          </a:p>
          <a:p>
            <a:r>
              <a:rPr lang="en-US" dirty="0" smtClean="0"/>
              <a:t>Job changes</a:t>
            </a:r>
          </a:p>
          <a:p>
            <a:pPr lvl="1"/>
            <a:r>
              <a:rPr lang="en-US" dirty="0" smtClean="0"/>
              <a:t>Systems may de-skill users or cause changes to the way they work. The status of individuals in an organization may be affected by the introduction of a new system.</a:t>
            </a:r>
          </a:p>
          <a:p>
            <a:r>
              <a:rPr lang="en-US" dirty="0" smtClean="0"/>
              <a:t>Organizational changes</a:t>
            </a:r>
          </a:p>
          <a:p>
            <a:pPr lvl="1"/>
            <a:r>
              <a:rPr lang="en-US" dirty="0" smtClean="0"/>
              <a:t>Systems may change the political power structure in an organization. If an organization depends on a system then those that control the system have more power.</a:t>
            </a:r>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10 Sociotechnical Systems</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81000" y="263526"/>
            <a:ext cx="8475785" cy="1108075"/>
          </a:xfrm>
          <a:noFill/>
          <a:ln/>
        </p:spPr>
        <p:txBody>
          <a:bodyPr/>
          <a:lstStyle/>
          <a:p>
            <a:r>
              <a:rPr lang="en-GB"/>
              <a:t>Socio-technical system characteristics</a:t>
            </a:r>
          </a:p>
        </p:txBody>
      </p:sp>
      <p:sp>
        <p:nvSpPr>
          <p:cNvPr id="13315" name="Rectangle 3"/>
          <p:cNvSpPr>
            <a:spLocks noGrp="1" noChangeArrowheads="1"/>
          </p:cNvSpPr>
          <p:nvPr>
            <p:ph type="body" idx="1"/>
          </p:nvPr>
        </p:nvSpPr>
        <p:spPr>
          <a:noFill/>
          <a:ln/>
        </p:spPr>
        <p:txBody>
          <a:bodyPr/>
          <a:lstStyle/>
          <a:p>
            <a:r>
              <a:rPr lang="en-GB" sz="2400"/>
              <a:t>Emergent properties</a:t>
            </a:r>
          </a:p>
          <a:p>
            <a:pPr lvl="1"/>
            <a:r>
              <a:rPr lang="en-GB" sz="2000"/>
              <a:t>Properties of the system of a whole that depend on the system components and their relationships.</a:t>
            </a:r>
          </a:p>
          <a:p>
            <a:r>
              <a:rPr lang="en-GB" sz="2400"/>
              <a:t>Non-deterministic</a:t>
            </a:r>
          </a:p>
          <a:p>
            <a:pPr lvl="1"/>
            <a:r>
              <a:rPr lang="en-GB" sz="2000"/>
              <a:t>They do not always produce the same output when presented with the same input because the systems’s behaviour is partially dependent on human operators.</a:t>
            </a:r>
          </a:p>
          <a:p>
            <a:r>
              <a:rPr lang="en-GB" sz="2400"/>
              <a:t>Complex relationships with organisational objectives</a:t>
            </a:r>
          </a:p>
          <a:p>
            <a:pPr lvl="1"/>
            <a:r>
              <a:rPr lang="en-GB" sz="2000"/>
              <a:t>The extent to which the system supports organisational objectives does not just depend on the system itself.</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a:t>Emergent properties</a:t>
            </a:r>
          </a:p>
        </p:txBody>
      </p:sp>
      <p:sp>
        <p:nvSpPr>
          <p:cNvPr id="74755" name="Rectangle 3"/>
          <p:cNvSpPr>
            <a:spLocks noGrp="1" noChangeArrowheads="1"/>
          </p:cNvSpPr>
          <p:nvPr>
            <p:ph type="body" idx="1"/>
          </p:nvPr>
        </p:nvSpPr>
        <p:spPr/>
        <p:txBody>
          <a:bodyPr/>
          <a:lstStyle/>
          <a:p>
            <a:r>
              <a:rPr lang="en-GB"/>
              <a:t>Properties of the system as a whole rather than properties that can be derived from the properties of components of a system</a:t>
            </a:r>
          </a:p>
          <a:p>
            <a:r>
              <a:rPr lang="en-GB"/>
              <a:t>Emergent properties are a consequence of the relationships between system components</a:t>
            </a:r>
          </a:p>
          <a:p>
            <a:r>
              <a:rPr lang="en-GB"/>
              <a:t>They can therefore only be assessed and measured once the components have been integrated into a system</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128"/>
            <a:ext cx="8229600" cy="1143000"/>
          </a:xfrm>
        </p:spPr>
        <p:txBody>
          <a:bodyPr/>
          <a:lstStyle/>
          <a:p>
            <a:r>
              <a:rPr lang="en-US" dirty="0" smtClean="0"/>
              <a:t>Examples</a:t>
            </a:r>
            <a:r>
              <a:rPr lang="en-US" b="1" dirty="0" smtClean="0"/>
              <a:t> </a:t>
            </a:r>
            <a:r>
              <a:rPr lang="en-US" dirty="0"/>
              <a:t>of</a:t>
            </a:r>
            <a:r>
              <a:rPr lang="en-US" b="1" dirty="0"/>
              <a:t> </a:t>
            </a:r>
            <a:r>
              <a:rPr lang="en-US" dirty="0"/>
              <a:t>emergent properties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93025258"/>
              </p:ext>
            </p:extLst>
          </p:nvPr>
        </p:nvGraphicFramePr>
        <p:xfrm>
          <a:off x="0" y="1641983"/>
          <a:ext cx="9144000" cy="4714366"/>
        </p:xfrm>
        <a:graphic>
          <a:graphicData uri="http://schemas.openxmlformats.org/drawingml/2006/table">
            <a:tbl>
              <a:tblPr firstRow="1" bandRow="1">
                <a:tableStyleId>{5C22544A-7EE6-4342-B048-85BDC9FD1C3A}</a:tableStyleId>
              </a:tblPr>
              <a:tblGrid>
                <a:gridCol w="2164301">
                  <a:extLst>
                    <a:ext uri="{9D8B030D-6E8A-4147-A177-3AD203B41FA5}">
                      <a16:colId xmlns:a16="http://schemas.microsoft.com/office/drawing/2014/main" val="20000"/>
                    </a:ext>
                  </a:extLst>
                </a:gridCol>
                <a:gridCol w="6979699">
                  <a:extLst>
                    <a:ext uri="{9D8B030D-6E8A-4147-A177-3AD203B41FA5}">
                      <a16:colId xmlns:a16="http://schemas.microsoft.com/office/drawing/2014/main" val="20001"/>
                    </a:ext>
                  </a:extLst>
                </a:gridCol>
              </a:tblGrid>
              <a:tr h="580146">
                <a:tc>
                  <a:txBody>
                    <a:bodyPr/>
                    <a:lstStyle/>
                    <a:p>
                      <a:pPr algn="just">
                        <a:spcAft>
                          <a:spcPts val="0"/>
                        </a:spcAft>
                      </a:pPr>
                      <a:r>
                        <a:rPr lang="en-GB" sz="1600" b="1" dirty="0" smtClean="0">
                          <a:solidFill>
                            <a:srgbClr val="000000"/>
                          </a:solidFill>
                          <a:latin typeface="Arial"/>
                          <a:ea typeface="Times New Roman"/>
                          <a:cs typeface="Arial"/>
                        </a:rPr>
                        <a:t>Property</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621962">
                <a:tc>
                  <a:txBody>
                    <a:bodyPr/>
                    <a:lstStyle/>
                    <a:p>
                      <a:pPr algn="just">
                        <a:spcAft>
                          <a:spcPts val="0"/>
                        </a:spcAft>
                      </a:pPr>
                      <a:r>
                        <a:rPr lang="en-GB" sz="1600" dirty="0" smtClean="0">
                          <a:solidFill>
                            <a:srgbClr val="000000"/>
                          </a:solidFill>
                          <a:latin typeface="Arial"/>
                          <a:ea typeface="Times New Roman"/>
                          <a:cs typeface="Arial"/>
                        </a:rPr>
                        <a:t>Volume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The volume of a system (the total space occupied) varies depending on how the component assemblies are arranged and connected.</a:t>
                      </a:r>
                    </a:p>
                  </a:txBody>
                  <a:tcPr marL="73025" marR="73025" marT="0" marB="91440"/>
                </a:tc>
                <a:extLst>
                  <a:ext uri="{0D108BD9-81ED-4DB2-BD59-A6C34878D82A}">
                    <a16:rowId xmlns:a16="http://schemas.microsoft.com/office/drawing/2014/main" val="10001"/>
                  </a:ext>
                </a:extLst>
              </a:tr>
              <a:tr h="878065">
                <a:tc>
                  <a:txBody>
                    <a:bodyPr/>
                    <a:lstStyle/>
                    <a:p>
                      <a:pPr algn="just">
                        <a:spcAft>
                          <a:spcPts val="0"/>
                        </a:spcAft>
                      </a:pPr>
                      <a:r>
                        <a:rPr lang="en-GB" sz="1600" dirty="0">
                          <a:solidFill>
                            <a:srgbClr val="000000"/>
                          </a:solidFill>
                          <a:latin typeface="Arial"/>
                          <a:ea typeface="Times New Roman"/>
                          <a:cs typeface="Arial"/>
                        </a:rPr>
                        <a:t>Reliability</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System reliability depends on component reliability but unexpected interactions can cause new types of failures and therefore affect the reliability of the system.</a:t>
                      </a:r>
                    </a:p>
                  </a:txBody>
                  <a:tcPr marL="73025" marR="73025" marT="0" marB="91440"/>
                </a:tc>
                <a:extLst>
                  <a:ext uri="{0D108BD9-81ED-4DB2-BD59-A6C34878D82A}">
                    <a16:rowId xmlns:a16="http://schemas.microsoft.com/office/drawing/2014/main" val="10002"/>
                  </a:ext>
                </a:extLst>
              </a:tr>
              <a:tr h="878065">
                <a:tc>
                  <a:txBody>
                    <a:bodyPr/>
                    <a:lstStyle/>
                    <a:p>
                      <a:pPr algn="just">
                        <a:spcAft>
                          <a:spcPts val="0"/>
                        </a:spcAft>
                      </a:pPr>
                      <a:r>
                        <a:rPr lang="en-GB" sz="1600">
                          <a:solidFill>
                            <a:srgbClr val="000000"/>
                          </a:solidFill>
                          <a:latin typeface="Arial"/>
                          <a:ea typeface="Times New Roman"/>
                          <a:cs typeface="Arial"/>
                        </a:rPr>
                        <a:t>Security</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The security of the system (its ability to resist attack) is a complex property that cannot be easily measured. Attacks may be devised that were not anticipated by the system designers and so may defeat built-in safeguards.</a:t>
                      </a:r>
                    </a:p>
                  </a:txBody>
                  <a:tcPr marL="73025" marR="73025" marT="0" marB="91440"/>
                </a:tc>
                <a:extLst>
                  <a:ext uri="{0D108BD9-81ED-4DB2-BD59-A6C34878D82A}">
                    <a16:rowId xmlns:a16="http://schemas.microsoft.com/office/drawing/2014/main" val="10003"/>
                  </a:ext>
                </a:extLst>
              </a:tr>
              <a:tr h="1134166">
                <a:tc>
                  <a:txBody>
                    <a:bodyPr/>
                    <a:lstStyle/>
                    <a:p>
                      <a:pPr algn="just">
                        <a:spcAft>
                          <a:spcPts val="0"/>
                        </a:spcAft>
                      </a:pPr>
                      <a:r>
                        <a:rPr lang="en-GB" sz="1600">
                          <a:solidFill>
                            <a:srgbClr val="000000"/>
                          </a:solidFill>
                          <a:latin typeface="Arial"/>
                          <a:ea typeface="Times New Roman"/>
                          <a:cs typeface="Arial"/>
                        </a:rPr>
                        <a:t>Repairability</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This property reflects how easy it is to fix a problem with the system once it has been discovered. It depends on being able to diagnose the problem, access the components that are faulty, and modify or replace these components.</a:t>
                      </a:r>
                    </a:p>
                  </a:txBody>
                  <a:tcPr marL="73025" marR="73025" marT="0" marB="91440"/>
                </a:tc>
                <a:extLst>
                  <a:ext uri="{0D108BD9-81ED-4DB2-BD59-A6C34878D82A}">
                    <a16:rowId xmlns:a16="http://schemas.microsoft.com/office/drawing/2014/main" val="10004"/>
                  </a:ext>
                </a:extLst>
              </a:tr>
              <a:tr h="621962">
                <a:tc>
                  <a:txBody>
                    <a:bodyPr/>
                    <a:lstStyle/>
                    <a:p>
                      <a:pPr algn="just">
                        <a:spcAft>
                          <a:spcPts val="0"/>
                        </a:spcAft>
                      </a:pPr>
                      <a:r>
                        <a:rPr lang="en-GB" sz="1600">
                          <a:solidFill>
                            <a:srgbClr val="000000"/>
                          </a:solidFill>
                          <a:latin typeface="Arial"/>
                          <a:ea typeface="Times New Roman"/>
                          <a:cs typeface="Arial"/>
                        </a:rPr>
                        <a:t>Usability</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This property reflects how easy it is to use the system. It depends on the technical system components, its operators, and its operating environment</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A86F8904-DFC0-E240-BFF8-1216C9CAE37B}" type="slidenum">
              <a:rPr lang="en-US" smtClean="0"/>
              <a:pPr/>
              <a:t>13</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10 Sociotechnical Systems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a:t>Types of emergent property</a:t>
            </a:r>
          </a:p>
        </p:txBody>
      </p:sp>
      <p:sp>
        <p:nvSpPr>
          <p:cNvPr id="75779" name="Rectangle 3"/>
          <p:cNvSpPr>
            <a:spLocks noGrp="1" noChangeArrowheads="1"/>
          </p:cNvSpPr>
          <p:nvPr>
            <p:ph type="body" idx="1"/>
          </p:nvPr>
        </p:nvSpPr>
        <p:spPr/>
        <p:txBody>
          <a:bodyPr/>
          <a:lstStyle/>
          <a:p>
            <a:pPr algn="just">
              <a:spcBef>
                <a:spcPts val="625"/>
              </a:spcBef>
              <a:spcAft>
                <a:spcPts val="625"/>
              </a:spcAft>
            </a:pPr>
            <a:r>
              <a:rPr lang="en-GB" sz="2400"/>
              <a:t>Functional properties </a:t>
            </a:r>
          </a:p>
          <a:p>
            <a:pPr lvl="1" algn="just">
              <a:spcBef>
                <a:spcPts val="625"/>
              </a:spcBef>
              <a:spcAft>
                <a:spcPts val="625"/>
              </a:spcAft>
            </a:pPr>
            <a:r>
              <a:rPr lang="en-GB" sz="2000"/>
              <a:t>These appear when all the parts of a system work together to achieve some objective. For example, a bicycle has the functional property of being a transportation device once it has been assembled from its components.</a:t>
            </a:r>
          </a:p>
          <a:p>
            <a:pPr algn="just"/>
            <a:r>
              <a:rPr lang="en-GB" sz="2400"/>
              <a:t>Non-functional emergent properties</a:t>
            </a:r>
          </a:p>
          <a:p>
            <a:pPr lvl="1" algn="just"/>
            <a:r>
              <a:rPr lang="en-GB" sz="2000"/>
              <a:t>Examples are reliability, performance, safety, and security. These relate to the behaviour of the system in its operational environment. They are often critical for computer-based systems as failure to achieve some minimal defined level in these properties may make the system unusable.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p:spPr>
        <p:txBody>
          <a:bodyPr/>
          <a:lstStyle/>
          <a:p>
            <a:pPr>
              <a:lnSpc>
                <a:spcPct val="90000"/>
              </a:lnSpc>
            </a:pPr>
            <a:r>
              <a:rPr lang="en-GB" dirty="0"/>
              <a:t>Because of component inter-dependencies, </a:t>
            </a:r>
            <a:br>
              <a:rPr lang="en-GB" dirty="0"/>
            </a:br>
            <a:r>
              <a:rPr lang="en-GB" dirty="0"/>
              <a:t>faults can be propagated through the system.</a:t>
            </a:r>
          </a:p>
          <a:p>
            <a:pPr>
              <a:lnSpc>
                <a:spcPct val="90000"/>
              </a:lnSpc>
            </a:pPr>
            <a:r>
              <a:rPr lang="en-GB" dirty="0"/>
              <a:t>System failures often occur because of </a:t>
            </a:r>
            <a:br>
              <a:rPr lang="en-GB" dirty="0"/>
            </a:br>
            <a:r>
              <a:rPr lang="en-GB" dirty="0"/>
              <a:t>unforeseen inter-relationships between </a:t>
            </a:r>
            <a:br>
              <a:rPr lang="en-GB" dirty="0"/>
            </a:br>
            <a:r>
              <a:rPr lang="en-GB" dirty="0"/>
              <a:t>components.</a:t>
            </a:r>
          </a:p>
          <a:p>
            <a:pPr>
              <a:lnSpc>
                <a:spcPct val="90000"/>
              </a:lnSpc>
            </a:pPr>
            <a:r>
              <a:rPr lang="en-GB" dirty="0"/>
              <a:t>It is</a:t>
            </a:r>
            <a:r>
              <a:rPr lang="en-GB" dirty="0" smtClean="0"/>
              <a:t> practically impossible </a:t>
            </a:r>
            <a:r>
              <a:rPr lang="en-GB" dirty="0"/>
              <a:t>to anticipate all </a:t>
            </a:r>
            <a:br>
              <a:rPr lang="en-GB" dirty="0"/>
            </a:br>
            <a:r>
              <a:rPr lang="en-GB" dirty="0"/>
              <a:t>possible component relationships.</a:t>
            </a:r>
          </a:p>
          <a:p>
            <a:pPr>
              <a:lnSpc>
                <a:spcPct val="90000"/>
              </a:lnSpc>
            </a:pPr>
            <a:r>
              <a:rPr lang="en-GB" dirty="0"/>
              <a:t>Software reliability measures may give a false </a:t>
            </a:r>
            <a:br>
              <a:rPr lang="en-GB" dirty="0"/>
            </a:br>
            <a:r>
              <a:rPr lang="en-GB" dirty="0"/>
              <a:t>picture of the</a:t>
            </a:r>
            <a:r>
              <a:rPr lang="en-GB" dirty="0" smtClean="0"/>
              <a:t> overall system </a:t>
            </a:r>
            <a:r>
              <a:rPr lang="en-GB" dirty="0"/>
              <a:t>reliability.</a:t>
            </a:r>
          </a:p>
        </p:txBody>
      </p:sp>
      <p:sp>
        <p:nvSpPr>
          <p:cNvPr id="54275" name="Rectangle 3"/>
          <p:cNvSpPr>
            <a:spLocks noGrp="1" noChangeArrowheads="1"/>
          </p:cNvSpPr>
          <p:nvPr>
            <p:ph type="title"/>
          </p:nvPr>
        </p:nvSpPr>
        <p:spPr>
          <a:noFill/>
          <a:ln/>
        </p:spPr>
        <p:txBody>
          <a:bodyPr/>
          <a:lstStyle/>
          <a:p>
            <a:r>
              <a:rPr lang="en-GB" dirty="0" smtClean="0"/>
              <a:t>Reliability as an emergent property</a:t>
            </a:r>
            <a:endParaRPr lang="en-GB"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a:ln/>
        </p:spPr>
        <p:txBody>
          <a:bodyPr/>
          <a:lstStyle/>
          <a:p>
            <a:pPr algn="just">
              <a:spcBef>
                <a:spcPts val="625"/>
              </a:spcBef>
              <a:spcAft>
                <a:spcPts val="625"/>
              </a:spcAft>
            </a:pPr>
            <a:r>
              <a:rPr lang="en-GB" sz="2400" i="1" dirty="0"/>
              <a:t>Hardware reliability </a:t>
            </a:r>
          </a:p>
          <a:p>
            <a:pPr lvl="1" algn="just">
              <a:spcBef>
                <a:spcPts val="625"/>
              </a:spcBef>
              <a:spcAft>
                <a:spcPts val="625"/>
              </a:spcAft>
            </a:pPr>
            <a:r>
              <a:rPr lang="en-GB" sz="2000" dirty="0"/>
              <a:t>What is the probability of a hardware component failing and how long does it take to repair that component?</a:t>
            </a:r>
          </a:p>
          <a:p>
            <a:pPr algn="just">
              <a:spcAft>
                <a:spcPts val="625"/>
              </a:spcAft>
            </a:pPr>
            <a:r>
              <a:rPr lang="en-GB" sz="2400" i="1" dirty="0"/>
              <a:t>Software reliability</a:t>
            </a:r>
            <a:r>
              <a:rPr lang="en-GB" sz="2400" dirty="0"/>
              <a:t> </a:t>
            </a:r>
          </a:p>
          <a:p>
            <a:pPr lvl="1" algn="just">
              <a:spcAft>
                <a:spcPts val="625"/>
              </a:spcAft>
            </a:pPr>
            <a:r>
              <a:rPr lang="en-GB" sz="2000" dirty="0"/>
              <a:t>How likely is it that a software component will produce an incorrect output. Software failure is usually distinct from hardware failure in that software does not wear out.  </a:t>
            </a:r>
          </a:p>
          <a:p>
            <a:pPr algn="just">
              <a:spcAft>
                <a:spcPts val="625"/>
              </a:spcAft>
            </a:pPr>
            <a:r>
              <a:rPr lang="en-GB" sz="2400" i="1" dirty="0"/>
              <a:t>Operator reliability </a:t>
            </a:r>
          </a:p>
          <a:p>
            <a:pPr lvl="1" algn="just">
              <a:spcAft>
                <a:spcPts val="625"/>
              </a:spcAft>
            </a:pPr>
            <a:r>
              <a:rPr lang="en-GB" sz="2000" dirty="0"/>
              <a:t>How likely is it that the operator of a system will make an error</a:t>
            </a:r>
            <a:r>
              <a:rPr lang="en-GB" sz="2000" dirty="0" smtClean="0"/>
              <a:t>?</a:t>
            </a:r>
          </a:p>
          <a:p>
            <a:pPr algn="just">
              <a:spcAft>
                <a:spcPts val="625"/>
              </a:spcAft>
            </a:pPr>
            <a:r>
              <a:rPr lang="en-GB" sz="2400" dirty="0" smtClean="0"/>
              <a:t>Failures are not independent and they propagate from one level to another.</a:t>
            </a:r>
            <a:endParaRPr lang="en-GB" sz="2400" dirty="0"/>
          </a:p>
        </p:txBody>
      </p:sp>
      <p:sp>
        <p:nvSpPr>
          <p:cNvPr id="58371" name="Rectangle 3"/>
          <p:cNvSpPr>
            <a:spLocks noGrp="1" noChangeArrowheads="1"/>
          </p:cNvSpPr>
          <p:nvPr>
            <p:ph type="title"/>
          </p:nvPr>
        </p:nvSpPr>
        <p:spPr>
          <a:noFill/>
          <a:ln/>
        </p:spPr>
        <p:txBody>
          <a:bodyPr/>
          <a:lstStyle/>
          <a:p>
            <a:r>
              <a:rPr lang="en-GB"/>
              <a:t>Influences on reliability</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a:t>
            </a:r>
            <a:r>
              <a:rPr lang="en-US" dirty="0"/>
              <a:t>propagation</a:t>
            </a:r>
            <a:r>
              <a:rPr lang="en-GB" dirty="0" smtClean="0"/>
              <a:t> </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17</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10 Sociotechnical Systems</a:t>
            </a:r>
            <a:endParaRPr lang="en-US" dirty="0"/>
          </a:p>
        </p:txBody>
      </p:sp>
      <p:pic>
        <p:nvPicPr>
          <p:cNvPr id="7" name="Resim 6"/>
          <p:cNvPicPr>
            <a:picLocks noChangeAspect="1"/>
          </p:cNvPicPr>
          <p:nvPr/>
        </p:nvPicPr>
        <p:blipFill>
          <a:blip r:embed="rId2"/>
          <a:stretch>
            <a:fillRect/>
          </a:stretch>
        </p:blipFill>
        <p:spPr>
          <a:xfrm>
            <a:off x="565354" y="1270084"/>
            <a:ext cx="8121446" cy="5233821"/>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Non-determinism</a:t>
            </a:r>
            <a:endParaRPr lang="en-US" dirty="0"/>
          </a:p>
        </p:txBody>
      </p:sp>
      <p:sp>
        <p:nvSpPr>
          <p:cNvPr id="3" name="Content Placeholder 2"/>
          <p:cNvSpPr>
            <a:spLocks noGrp="1"/>
          </p:cNvSpPr>
          <p:nvPr>
            <p:ph idx="1"/>
          </p:nvPr>
        </p:nvSpPr>
        <p:spPr/>
        <p:txBody>
          <a:bodyPr/>
          <a:lstStyle/>
          <a:p>
            <a:r>
              <a:rPr lang="en-US" dirty="0" smtClean="0"/>
              <a:t>A deterministic system is one where a given sequence of inputs will always produce the same sequence of outputs.</a:t>
            </a:r>
          </a:p>
          <a:p>
            <a:r>
              <a:rPr lang="en-US" dirty="0" smtClean="0"/>
              <a:t>Software systems are deterministic; systems that include humans are non-deterministic</a:t>
            </a:r>
          </a:p>
          <a:p>
            <a:pPr lvl="1"/>
            <a:r>
              <a:rPr lang="en-US" dirty="0" smtClean="0"/>
              <a:t>A socio-technical system will not always produce the same sequence of outputs from the same input sequence</a:t>
            </a:r>
          </a:p>
          <a:p>
            <a:pPr lvl="1"/>
            <a:r>
              <a:rPr lang="en-US" dirty="0" smtClean="0"/>
              <a:t>Human elements</a:t>
            </a:r>
          </a:p>
          <a:p>
            <a:pPr lvl="2"/>
            <a:r>
              <a:rPr lang="en-US" dirty="0" smtClean="0"/>
              <a:t>People do not always behave in the same way</a:t>
            </a:r>
          </a:p>
          <a:p>
            <a:pPr lvl="1"/>
            <a:r>
              <a:rPr lang="en-US" dirty="0" smtClean="0"/>
              <a:t>System changes</a:t>
            </a:r>
          </a:p>
          <a:p>
            <a:pPr lvl="2"/>
            <a:r>
              <a:rPr lang="en-US" dirty="0" smtClean="0"/>
              <a:t>System </a:t>
            </a:r>
            <a:r>
              <a:rPr lang="en-US" dirty="0" err="1" smtClean="0"/>
              <a:t>behaviour</a:t>
            </a:r>
            <a:r>
              <a:rPr lang="en-US" dirty="0" smtClean="0"/>
              <a:t> is unpredictable because of frequent changes to hardware, software and data.</a:t>
            </a:r>
          </a:p>
        </p:txBody>
      </p:sp>
      <p:sp>
        <p:nvSpPr>
          <p:cNvPr id="4" name="Footer Placeholder 3"/>
          <p:cNvSpPr>
            <a:spLocks noGrp="1"/>
          </p:cNvSpPr>
          <p:nvPr>
            <p:ph type="ftr" sz="quarter" idx="11"/>
          </p:nvPr>
        </p:nvSpPr>
        <p:spPr/>
        <p:txBody>
          <a:bodyPr/>
          <a:lstStyle/>
          <a:p>
            <a:r>
              <a:rPr lang="en-US" dirty="0" smtClean="0"/>
              <a:t>Lecture </a:t>
            </a:r>
            <a:r>
              <a:rPr lang="en-US" dirty="0" smtClean="0"/>
              <a:t>10 Sociotechnical Systems</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criteria</a:t>
            </a:r>
            <a:endParaRPr lang="en-US" dirty="0"/>
          </a:p>
        </p:txBody>
      </p:sp>
      <p:sp>
        <p:nvSpPr>
          <p:cNvPr id="3" name="Content Placeholder 2"/>
          <p:cNvSpPr>
            <a:spLocks noGrp="1"/>
          </p:cNvSpPr>
          <p:nvPr>
            <p:ph idx="1"/>
          </p:nvPr>
        </p:nvSpPr>
        <p:spPr/>
        <p:txBody>
          <a:bodyPr/>
          <a:lstStyle/>
          <a:p>
            <a:r>
              <a:rPr lang="en-US" dirty="0" smtClean="0"/>
              <a:t>Complex systems are developed to address ‘wicked problems’ – problems where there cannot be a complete specification.</a:t>
            </a:r>
          </a:p>
          <a:p>
            <a:r>
              <a:rPr lang="en-US" dirty="0" smtClean="0"/>
              <a:t>Different stakeholders see the problem in different ways and each has a partial understanding of the issues affecting the system.</a:t>
            </a:r>
          </a:p>
          <a:p>
            <a:r>
              <a:rPr lang="en-US" dirty="0" smtClean="0"/>
              <a:t>Consequently, different stakeholders have their own views about whether or not a system is ‘successful’</a:t>
            </a:r>
          </a:p>
          <a:p>
            <a:pPr lvl="1"/>
            <a:r>
              <a:rPr lang="en-US" dirty="0" smtClean="0"/>
              <a:t>Success is a judgment and cannot be objectively measured.</a:t>
            </a:r>
          </a:p>
          <a:p>
            <a:pPr lvl="1"/>
            <a:r>
              <a:rPr lang="en-US" dirty="0" smtClean="0"/>
              <a:t>Success is judged using the effectiveness of the system when deployed rather than judged against the original reasons for </a:t>
            </a:r>
            <a:r>
              <a:rPr lang="en-US" dirty="0" err="1" smtClean="0"/>
              <a:t>procuement</a:t>
            </a:r>
            <a:r>
              <a:rPr lang="en-US" dirty="0" smtClean="0"/>
              <a:t>.</a:t>
            </a:r>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10 Sociotechnical Systems</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Complex systems</a:t>
            </a:r>
          </a:p>
          <a:p>
            <a:r>
              <a:rPr lang="en-US" dirty="0" smtClean="0"/>
              <a:t>Systems engineering</a:t>
            </a:r>
          </a:p>
          <a:p>
            <a:r>
              <a:rPr lang="en-US" dirty="0" smtClean="0"/>
              <a:t>Systems procurement</a:t>
            </a:r>
          </a:p>
          <a:p>
            <a:r>
              <a:rPr lang="en-US" dirty="0" smtClean="0"/>
              <a:t>System development</a:t>
            </a:r>
          </a:p>
          <a:p>
            <a:r>
              <a:rPr lang="en-US" dirty="0" smtClean="0"/>
              <a:t>System operation</a:t>
            </a:r>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10 Sociotechnical Systems</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Conflicting views of success</a:t>
            </a:r>
            <a:endParaRPr lang="en-US" dirty="0"/>
          </a:p>
        </p:txBody>
      </p:sp>
      <p:sp>
        <p:nvSpPr>
          <p:cNvPr id="3" name="Content Placeholder 2"/>
          <p:cNvSpPr>
            <a:spLocks noGrp="1"/>
          </p:cNvSpPr>
          <p:nvPr>
            <p:ph idx="1"/>
          </p:nvPr>
        </p:nvSpPr>
        <p:spPr/>
        <p:txBody>
          <a:bodyPr/>
          <a:lstStyle/>
          <a:p>
            <a:r>
              <a:rPr lang="en-US" dirty="0" smtClean="0"/>
              <a:t>MHC-PMS designed to support multiple, conflicting goals</a:t>
            </a:r>
          </a:p>
          <a:p>
            <a:pPr lvl="1"/>
            <a:r>
              <a:rPr lang="en-US" dirty="0" smtClean="0"/>
              <a:t>Improve quality of care.</a:t>
            </a:r>
          </a:p>
          <a:p>
            <a:pPr lvl="1"/>
            <a:r>
              <a:rPr lang="en-US" dirty="0" smtClean="0"/>
              <a:t>Provide better information and care costs and so increase revenue.</a:t>
            </a:r>
          </a:p>
          <a:p>
            <a:r>
              <a:rPr lang="en-US" dirty="0" smtClean="0"/>
              <a:t>Fundamental conflict</a:t>
            </a:r>
          </a:p>
          <a:p>
            <a:pPr lvl="1"/>
            <a:r>
              <a:rPr lang="en-US" dirty="0" smtClean="0"/>
              <a:t>To satisfy reporting goal, doctors and nurses had to provide additional information over and above that required for clinical purposes.</a:t>
            </a:r>
          </a:p>
          <a:p>
            <a:pPr lvl="1"/>
            <a:r>
              <a:rPr lang="en-US" dirty="0" smtClean="0"/>
              <a:t>They had less time to interact with patients, so quality of care reduced. System was not a success.</a:t>
            </a:r>
          </a:p>
          <a:p>
            <a:r>
              <a:rPr lang="en-US" dirty="0" smtClean="0"/>
              <a:t>However, managers had better reports</a:t>
            </a:r>
          </a:p>
          <a:p>
            <a:pPr lvl="1"/>
            <a:r>
              <a:rPr lang="en-US" dirty="0" smtClean="0"/>
              <a:t>System was a success from a managerial perspective.</a:t>
            </a:r>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10 Sociotechnical Systems</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engineering</a:t>
            </a:r>
            <a:endParaRPr lang="en-US" dirty="0"/>
          </a:p>
        </p:txBody>
      </p:sp>
      <p:sp>
        <p:nvSpPr>
          <p:cNvPr id="3" name="Content Placeholder 2"/>
          <p:cNvSpPr>
            <a:spLocks noGrp="1"/>
          </p:cNvSpPr>
          <p:nvPr>
            <p:ph idx="1"/>
          </p:nvPr>
        </p:nvSpPr>
        <p:spPr/>
        <p:txBody>
          <a:bodyPr/>
          <a:lstStyle/>
          <a:p>
            <a:r>
              <a:rPr lang="en-US" dirty="0" smtClean="0"/>
              <a:t>Procuring, specifying, designing, implementing, validating, deploying and maintaining socio-technical systems.</a:t>
            </a:r>
          </a:p>
          <a:p>
            <a:r>
              <a:rPr lang="en-US" dirty="0" smtClean="0"/>
              <a:t>Concerned with the services provided by the system, constraints on its construction and operation and the ways in which it is used to </a:t>
            </a:r>
            <a:r>
              <a:rPr lang="en-US" dirty="0" err="1" smtClean="0"/>
              <a:t>fulfil</a:t>
            </a:r>
            <a:r>
              <a:rPr lang="en-US" dirty="0" smtClean="0"/>
              <a:t> its purpose or purposes.</a:t>
            </a:r>
          </a:p>
          <a:p>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10 Sociotechnical Systems</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a:t>
            </a:r>
            <a:r>
              <a:rPr lang="en-US" dirty="0"/>
              <a:t>of systems engineering</a:t>
            </a:r>
            <a:r>
              <a:rPr lang="en-GB" dirty="0" smtClean="0"/>
              <a:t> </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22</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10 Sociotechnical Systems</a:t>
            </a:r>
            <a:endParaRPr lang="en-US" dirty="0"/>
          </a:p>
        </p:txBody>
      </p:sp>
      <p:pic>
        <p:nvPicPr>
          <p:cNvPr id="7" name="Resim 6"/>
          <p:cNvPicPr>
            <a:picLocks noChangeAspect="1"/>
          </p:cNvPicPr>
          <p:nvPr/>
        </p:nvPicPr>
        <p:blipFill>
          <a:blip r:embed="rId2"/>
          <a:stretch>
            <a:fillRect/>
          </a:stretch>
        </p:blipFill>
        <p:spPr>
          <a:xfrm>
            <a:off x="506284" y="1571246"/>
            <a:ext cx="8131432" cy="463149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engineering stages</a:t>
            </a:r>
            <a:endParaRPr lang="en-US" dirty="0"/>
          </a:p>
        </p:txBody>
      </p:sp>
      <p:sp>
        <p:nvSpPr>
          <p:cNvPr id="3" name="Content Placeholder 2"/>
          <p:cNvSpPr>
            <a:spLocks noGrp="1"/>
          </p:cNvSpPr>
          <p:nvPr>
            <p:ph idx="1"/>
          </p:nvPr>
        </p:nvSpPr>
        <p:spPr/>
        <p:txBody>
          <a:bodyPr/>
          <a:lstStyle/>
          <a:p>
            <a:r>
              <a:rPr lang="en-US" dirty="0" smtClean="0"/>
              <a:t>Procurement (acquisition)</a:t>
            </a:r>
          </a:p>
          <a:p>
            <a:pPr lvl="1"/>
            <a:r>
              <a:rPr lang="en-US" dirty="0" smtClean="0"/>
              <a:t>The purpose of the system is established, high-level system requirements are defined, decisions are made on how functionality is distributed and the system components are purchased.</a:t>
            </a:r>
          </a:p>
          <a:p>
            <a:r>
              <a:rPr lang="en-US" dirty="0" smtClean="0"/>
              <a:t>Development</a:t>
            </a:r>
          </a:p>
          <a:p>
            <a:pPr lvl="1"/>
            <a:r>
              <a:rPr lang="en-US" dirty="0" smtClean="0"/>
              <a:t>The system is developed – requirements are defined in detail, the system is implemented and tested and operational processes are defined.</a:t>
            </a:r>
          </a:p>
          <a:p>
            <a:r>
              <a:rPr lang="en-US" dirty="0" smtClean="0"/>
              <a:t>Operation</a:t>
            </a:r>
          </a:p>
          <a:p>
            <a:pPr lvl="1"/>
            <a:r>
              <a:rPr lang="en-US" dirty="0" smtClean="0"/>
              <a:t>The system is deployed and put into use. Changes are made as new requirements emerge. Eventually, the system is decommissioned.</a:t>
            </a:r>
          </a:p>
        </p:txBody>
      </p:sp>
      <p:sp>
        <p:nvSpPr>
          <p:cNvPr id="4" name="Footer Placeholder 3"/>
          <p:cNvSpPr>
            <a:spLocks noGrp="1"/>
          </p:cNvSpPr>
          <p:nvPr>
            <p:ph type="ftr" sz="quarter" idx="11"/>
          </p:nvPr>
        </p:nvSpPr>
        <p:spPr/>
        <p:txBody>
          <a:bodyPr/>
          <a:lstStyle/>
          <a:p>
            <a:r>
              <a:rPr lang="en-US" dirty="0" smtClean="0"/>
              <a:t>Lecture </a:t>
            </a:r>
            <a:r>
              <a:rPr lang="en-US" dirty="0" smtClean="0"/>
              <a:t>10 Sociotechnical Systems</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and dependability considerations</a:t>
            </a:r>
            <a:endParaRPr lang="en-US" dirty="0"/>
          </a:p>
        </p:txBody>
      </p:sp>
      <p:sp>
        <p:nvSpPr>
          <p:cNvPr id="3" name="Content Placeholder 2"/>
          <p:cNvSpPr>
            <a:spLocks noGrp="1"/>
          </p:cNvSpPr>
          <p:nvPr>
            <p:ph idx="1"/>
          </p:nvPr>
        </p:nvSpPr>
        <p:spPr/>
        <p:txBody>
          <a:bodyPr/>
          <a:lstStyle/>
          <a:p>
            <a:r>
              <a:rPr lang="en-US" dirty="0" smtClean="0"/>
              <a:t>Design options limited by procurement decisions</a:t>
            </a:r>
          </a:p>
          <a:p>
            <a:pPr lvl="1"/>
            <a:r>
              <a:rPr lang="en-US" dirty="0" smtClean="0"/>
              <a:t>Purchased components may make some safeguards impossible to implement.</a:t>
            </a:r>
          </a:p>
          <a:p>
            <a:r>
              <a:rPr lang="en-US" dirty="0" smtClean="0"/>
              <a:t>Human errors made during development may introduce faults into the system.</a:t>
            </a:r>
          </a:p>
          <a:p>
            <a:r>
              <a:rPr lang="en-US" dirty="0" smtClean="0"/>
              <a:t>Inadequate testing may mean faults are not discovered before deployment.</a:t>
            </a:r>
          </a:p>
          <a:p>
            <a:r>
              <a:rPr lang="en-US" dirty="0" smtClean="0"/>
              <a:t>Configuration errors during deployment may introduce vulnerabilities.</a:t>
            </a:r>
          </a:p>
          <a:p>
            <a:r>
              <a:rPr lang="en-US" dirty="0" smtClean="0"/>
              <a:t>Assumptions made during procurement may be forgotten when system changes are made.</a:t>
            </a:r>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10 Sociotechnical Systems</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a:t>
            </a:r>
            <a:r>
              <a:rPr lang="en-US" dirty="0"/>
              <a:t>disciplines involved in systems engineering</a:t>
            </a:r>
            <a:r>
              <a:rPr lang="en-GB" dirty="0" smtClean="0"/>
              <a:t> </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25</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10 Sociotechnical Systems</a:t>
            </a:r>
            <a:endParaRPr lang="en-US" dirty="0"/>
          </a:p>
        </p:txBody>
      </p:sp>
      <p:sp>
        <p:nvSpPr>
          <p:cNvPr id="3" name="İçerik Yer Tutucusu 2"/>
          <p:cNvSpPr>
            <a:spLocks noGrp="1"/>
          </p:cNvSpPr>
          <p:nvPr>
            <p:ph idx="1"/>
          </p:nvPr>
        </p:nvSpPr>
        <p:spPr/>
        <p:txBody>
          <a:bodyPr/>
          <a:lstStyle/>
          <a:p>
            <a:endParaRPr lang="tr-TR"/>
          </a:p>
        </p:txBody>
      </p:sp>
      <p:pic>
        <p:nvPicPr>
          <p:cNvPr id="7" name="Resim 6"/>
          <p:cNvPicPr>
            <a:picLocks noChangeAspect="1"/>
          </p:cNvPicPr>
          <p:nvPr/>
        </p:nvPicPr>
        <p:blipFill>
          <a:blip r:embed="rId2"/>
          <a:stretch>
            <a:fillRect/>
          </a:stretch>
        </p:blipFill>
        <p:spPr>
          <a:xfrm>
            <a:off x="0" y="1372393"/>
            <a:ext cx="9067800" cy="498157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Inter-disciplinary working</a:t>
            </a:r>
            <a:endParaRPr lang="en-US" dirty="0"/>
          </a:p>
        </p:txBody>
      </p:sp>
      <p:sp>
        <p:nvSpPr>
          <p:cNvPr id="3" name="Content Placeholder 2"/>
          <p:cNvSpPr>
            <a:spLocks noGrp="1"/>
          </p:cNvSpPr>
          <p:nvPr>
            <p:ph idx="1"/>
          </p:nvPr>
        </p:nvSpPr>
        <p:spPr/>
        <p:txBody>
          <a:bodyPr/>
          <a:lstStyle/>
          <a:p>
            <a:r>
              <a:rPr lang="en-US" dirty="0" smtClean="0"/>
              <a:t>Communication difficulties</a:t>
            </a:r>
          </a:p>
          <a:p>
            <a:pPr lvl="1"/>
            <a:r>
              <a:rPr lang="en-US" dirty="0" smtClean="0"/>
              <a:t>Different disciplines use the same terminology to mean different things. This can lead to misunderstandings about what will be implemented.</a:t>
            </a:r>
          </a:p>
          <a:p>
            <a:r>
              <a:rPr lang="en-US" dirty="0" smtClean="0"/>
              <a:t>Differing assumptions</a:t>
            </a:r>
          </a:p>
          <a:p>
            <a:pPr lvl="1"/>
            <a:r>
              <a:rPr lang="en-US" dirty="0" smtClean="0"/>
              <a:t>Each discipline makes assumptions about what can and can’t be done by other disciplines. </a:t>
            </a:r>
          </a:p>
          <a:p>
            <a:r>
              <a:rPr lang="en-US" dirty="0" smtClean="0"/>
              <a:t>Professional boundaries</a:t>
            </a:r>
          </a:p>
          <a:p>
            <a:pPr lvl="1"/>
            <a:r>
              <a:rPr lang="en-US" dirty="0" smtClean="0"/>
              <a:t>Each discipline tries to protect their professional boundaries and expertise and this affects their judgments on the system.</a:t>
            </a:r>
          </a:p>
        </p:txBody>
      </p:sp>
      <p:sp>
        <p:nvSpPr>
          <p:cNvPr id="4" name="Footer Placeholder 3"/>
          <p:cNvSpPr>
            <a:spLocks noGrp="1"/>
          </p:cNvSpPr>
          <p:nvPr>
            <p:ph type="ftr" sz="quarter" idx="11"/>
          </p:nvPr>
        </p:nvSpPr>
        <p:spPr/>
        <p:txBody>
          <a:bodyPr/>
          <a:lstStyle/>
          <a:p>
            <a:r>
              <a:rPr lang="en-US" dirty="0" smtClean="0"/>
              <a:t>Lecture </a:t>
            </a:r>
            <a:r>
              <a:rPr lang="en-US" dirty="0" smtClean="0"/>
              <a:t>10 Sociotechnical Systems</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Socio-technical systems include computer hardware, software and people and are designed to meet some business goal.</a:t>
            </a:r>
          </a:p>
          <a:p>
            <a:r>
              <a:rPr lang="en-GB" dirty="0" smtClean="0"/>
              <a:t>Human and organizational factors, such as the organizational structure, have a significant effect on the operation of socio-technical systems.</a:t>
            </a:r>
          </a:p>
          <a:p>
            <a:r>
              <a:rPr lang="en-GB" dirty="0" smtClean="0"/>
              <a:t>Emergent properties are properties that are characteristic of the system as a whole and not its component parts. </a:t>
            </a:r>
          </a:p>
          <a:p>
            <a:r>
              <a:rPr lang="en-GB" dirty="0" smtClean="0"/>
              <a:t>The fundamental stages of systems engineering are procurement, development and operation.</a:t>
            </a:r>
          </a:p>
          <a:p>
            <a:endParaRPr lang="en-GB" dirty="0" smtClean="0"/>
          </a:p>
          <a:p>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10 Sociotechnical Systems</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a:t>
            </a:r>
            <a:r>
              <a:rPr lang="en-US" dirty="0" smtClean="0"/>
              <a:t>10 – Sociotechnical Systems</a:t>
            </a:r>
            <a:endParaRPr lang="en-US" dirty="0"/>
          </a:p>
        </p:txBody>
      </p:sp>
      <p:sp>
        <p:nvSpPr>
          <p:cNvPr id="3" name="Subtitle 2"/>
          <p:cNvSpPr>
            <a:spLocks noGrp="1"/>
          </p:cNvSpPr>
          <p:nvPr>
            <p:ph type="subTitle" idx="1"/>
          </p:nvPr>
        </p:nvSpPr>
        <p:spPr/>
        <p:txBody>
          <a:bodyPr/>
          <a:lstStyle/>
          <a:p>
            <a:r>
              <a:rPr lang="en-US" dirty="0" smtClean="0"/>
              <a:t>Part </a:t>
            </a:r>
            <a:r>
              <a:rPr lang="en-US" dirty="0" smtClean="0"/>
              <a:t>2</a:t>
            </a:r>
            <a:endParaRPr lang="en-US" dirty="0"/>
          </a:p>
        </p:txBody>
      </p:sp>
      <p:sp>
        <p:nvSpPr>
          <p:cNvPr id="4" name="Slide Number Placeholder 3"/>
          <p:cNvSpPr>
            <a:spLocks noGrp="1"/>
          </p:cNvSpPr>
          <p:nvPr>
            <p:ph type="sldNum" sz="quarter" idx="12"/>
          </p:nvPr>
        </p:nvSpPr>
        <p:spPr/>
        <p:txBody>
          <a:bodyPr/>
          <a:lstStyle/>
          <a:p>
            <a:fld id="{A86F8904-DFC0-E240-BFF8-1216C9CAE37B}" type="slidenum">
              <a:rPr lang="en-US" smtClean="0"/>
              <a:pPr/>
              <a:t>28</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10 Sociotechnical Systems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procurement</a:t>
            </a:r>
            <a:endParaRPr lang="en-US" dirty="0"/>
          </a:p>
        </p:txBody>
      </p:sp>
      <p:sp>
        <p:nvSpPr>
          <p:cNvPr id="3" name="Content Placeholder 2"/>
          <p:cNvSpPr>
            <a:spLocks noGrp="1"/>
          </p:cNvSpPr>
          <p:nvPr>
            <p:ph idx="1"/>
          </p:nvPr>
        </p:nvSpPr>
        <p:spPr/>
        <p:txBody>
          <a:bodyPr/>
          <a:lstStyle/>
          <a:p>
            <a:r>
              <a:rPr lang="en-US" dirty="0" smtClean="0"/>
              <a:t>Acquiring a system (or systems) to meet some identified organizational need.</a:t>
            </a:r>
          </a:p>
          <a:p>
            <a:r>
              <a:rPr lang="en-US" dirty="0" smtClean="0"/>
              <a:t>Before procurement, decisions are made on:</a:t>
            </a:r>
          </a:p>
          <a:p>
            <a:pPr lvl="1"/>
            <a:r>
              <a:rPr lang="en-US" dirty="0" smtClean="0"/>
              <a:t>Scope of the system</a:t>
            </a:r>
          </a:p>
          <a:p>
            <a:pPr lvl="1"/>
            <a:r>
              <a:rPr lang="en-US" dirty="0" smtClean="0"/>
              <a:t>System budgets and timescales</a:t>
            </a:r>
          </a:p>
          <a:p>
            <a:pPr lvl="1"/>
            <a:r>
              <a:rPr lang="en-US" dirty="0" smtClean="0"/>
              <a:t>High-level system requirements</a:t>
            </a:r>
          </a:p>
          <a:p>
            <a:r>
              <a:rPr lang="en-US" dirty="0" smtClean="0"/>
              <a:t>Based on this information, decisions are made on whether to procure a system, the type of system and the potential system suppliers.</a:t>
            </a:r>
          </a:p>
        </p:txBody>
      </p:sp>
      <p:sp>
        <p:nvSpPr>
          <p:cNvPr id="4" name="Footer Placeholder 3"/>
          <p:cNvSpPr>
            <a:spLocks noGrp="1"/>
          </p:cNvSpPr>
          <p:nvPr>
            <p:ph type="ftr" sz="quarter" idx="11"/>
          </p:nvPr>
        </p:nvSpPr>
        <p:spPr/>
        <p:txBody>
          <a:bodyPr/>
          <a:lstStyle/>
          <a:p>
            <a:r>
              <a:rPr lang="en-US" dirty="0" smtClean="0"/>
              <a:t>Lecture </a:t>
            </a:r>
            <a:r>
              <a:rPr lang="en-US" dirty="0" smtClean="0"/>
              <a:t>10 Sociotechnical Systems</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a:t>
            </a:r>
            <a:endParaRPr lang="en-US" dirty="0"/>
          </a:p>
        </p:txBody>
      </p:sp>
      <p:sp>
        <p:nvSpPr>
          <p:cNvPr id="3" name="Content Placeholder 2"/>
          <p:cNvSpPr>
            <a:spLocks noGrp="1"/>
          </p:cNvSpPr>
          <p:nvPr>
            <p:ph idx="1"/>
          </p:nvPr>
        </p:nvSpPr>
        <p:spPr/>
        <p:txBody>
          <a:bodyPr/>
          <a:lstStyle/>
          <a:p>
            <a:r>
              <a:rPr lang="en-US" dirty="0" smtClean="0"/>
              <a:t>Software engineering is not an isolated activity but is part of a broader systems engineering process.</a:t>
            </a:r>
          </a:p>
          <a:p>
            <a:r>
              <a:rPr lang="en-US" dirty="0" smtClean="0"/>
              <a:t>Software systems are therefore not isolated systems but are essential components of broader systems that have a human, social or organizational purpose.</a:t>
            </a:r>
          </a:p>
          <a:p>
            <a:r>
              <a:rPr lang="en-US" dirty="0" smtClean="0"/>
              <a:t>Example</a:t>
            </a:r>
          </a:p>
          <a:p>
            <a:pPr lvl="1"/>
            <a:r>
              <a:rPr lang="en-US" dirty="0" smtClean="0"/>
              <a:t>Wilderness weather system is part of broader weather recording and forecasting systems</a:t>
            </a:r>
          </a:p>
          <a:p>
            <a:pPr lvl="1"/>
            <a:r>
              <a:rPr lang="en-US" dirty="0" smtClean="0"/>
              <a:t>These include hardware and software, forecasting processes, system users, the organizations that depend on weather forecasts, etc.</a:t>
            </a:r>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10 Sociotechnical Systems</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drivers</a:t>
            </a:r>
            <a:endParaRPr lang="en-US" dirty="0"/>
          </a:p>
        </p:txBody>
      </p:sp>
      <p:sp>
        <p:nvSpPr>
          <p:cNvPr id="3" name="Content Placeholder 2"/>
          <p:cNvSpPr>
            <a:spLocks noGrp="1"/>
          </p:cNvSpPr>
          <p:nvPr>
            <p:ph idx="1"/>
          </p:nvPr>
        </p:nvSpPr>
        <p:spPr/>
        <p:txBody>
          <a:bodyPr/>
          <a:lstStyle/>
          <a:p>
            <a:r>
              <a:rPr lang="en-US" dirty="0" smtClean="0"/>
              <a:t>The state of other organizational systems</a:t>
            </a:r>
          </a:p>
          <a:p>
            <a:r>
              <a:rPr lang="en-US" dirty="0" smtClean="0"/>
              <a:t>The need to comply with external regulations</a:t>
            </a:r>
          </a:p>
          <a:p>
            <a:r>
              <a:rPr lang="en-US" dirty="0" smtClean="0"/>
              <a:t>External competition</a:t>
            </a:r>
          </a:p>
          <a:p>
            <a:r>
              <a:rPr lang="en-US" dirty="0" smtClean="0"/>
              <a:t>Business re-organization</a:t>
            </a:r>
          </a:p>
          <a:p>
            <a:r>
              <a:rPr lang="en-US" dirty="0" smtClean="0"/>
              <a:t>Available budget</a:t>
            </a:r>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10 Sociotechnical Systems</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noFill/>
          <a:ln/>
        </p:spPr>
        <p:txBody>
          <a:bodyPr/>
          <a:lstStyle/>
          <a:p>
            <a:r>
              <a:rPr lang="en-GB" dirty="0" smtClean="0"/>
              <a:t>Procurement and development</a:t>
            </a:r>
            <a:endParaRPr lang="en-GB" dirty="0"/>
          </a:p>
        </p:txBody>
      </p:sp>
      <p:sp>
        <p:nvSpPr>
          <p:cNvPr id="70659" name="Rectangle 3"/>
          <p:cNvSpPr>
            <a:spLocks noGrp="1" noChangeArrowheads="1"/>
          </p:cNvSpPr>
          <p:nvPr>
            <p:ph type="body" idx="1"/>
          </p:nvPr>
        </p:nvSpPr>
        <p:spPr>
          <a:noFill/>
          <a:ln/>
        </p:spPr>
        <p:txBody>
          <a:bodyPr/>
          <a:lstStyle/>
          <a:p>
            <a:pPr>
              <a:lnSpc>
                <a:spcPct val="90000"/>
              </a:lnSpc>
            </a:pPr>
            <a:r>
              <a:rPr lang="en-GB" sz="2400" dirty="0" smtClean="0"/>
              <a:t>Some </a:t>
            </a:r>
            <a:r>
              <a:rPr lang="en-GB" sz="2400" dirty="0"/>
              <a:t>system specification and architectural design is usually necessary before procurement</a:t>
            </a:r>
          </a:p>
          <a:p>
            <a:pPr lvl="1">
              <a:lnSpc>
                <a:spcPct val="90000"/>
              </a:lnSpc>
            </a:pPr>
            <a:r>
              <a:rPr lang="en-GB" sz="2000" dirty="0"/>
              <a:t>You need a specification to let a contract for system development</a:t>
            </a:r>
          </a:p>
          <a:p>
            <a:pPr lvl="1">
              <a:lnSpc>
                <a:spcPct val="90000"/>
              </a:lnSpc>
            </a:pPr>
            <a:r>
              <a:rPr lang="en-GB" sz="2000" dirty="0"/>
              <a:t>The specification may allow you to buy a commercial off-the-shelf (COTS) system. Almost always cheaper than developing a system from scratch</a:t>
            </a:r>
          </a:p>
          <a:p>
            <a:pPr>
              <a:lnSpc>
                <a:spcPct val="90000"/>
              </a:lnSpc>
            </a:pPr>
            <a:r>
              <a:rPr lang="en-US" sz="2400" dirty="0"/>
              <a:t>Large complex systems usually consist of a mix of off the shelf and specially designed components. The procurement processes for these different types of component are usually different.</a:t>
            </a:r>
            <a:endParaRPr lang="en-GB" sz="2400"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t>
            </a:r>
            <a:r>
              <a:rPr lang="en-US" dirty="0"/>
              <a:t>procurement </a:t>
            </a:r>
            <a:r>
              <a:rPr lang="en-US" dirty="0" smtClean="0"/>
              <a:t>processes</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32</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10 Sociotechnical Systems</a:t>
            </a:r>
            <a:endParaRPr lang="en-US" dirty="0"/>
          </a:p>
        </p:txBody>
      </p:sp>
      <p:pic>
        <p:nvPicPr>
          <p:cNvPr id="7" name="Resim 6"/>
          <p:cNvPicPr>
            <a:picLocks noChangeAspect="1"/>
          </p:cNvPicPr>
          <p:nvPr/>
        </p:nvPicPr>
        <p:blipFill>
          <a:blip r:embed="rId2"/>
          <a:stretch>
            <a:fillRect/>
          </a:stretch>
        </p:blipFill>
        <p:spPr>
          <a:xfrm>
            <a:off x="26293" y="2258961"/>
            <a:ext cx="9091413" cy="2953825"/>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GB"/>
              <a:t>Procurement issues</a:t>
            </a:r>
          </a:p>
        </p:txBody>
      </p:sp>
      <p:sp>
        <p:nvSpPr>
          <p:cNvPr id="80899" name="Rectangle 3"/>
          <p:cNvSpPr>
            <a:spLocks noGrp="1" noChangeArrowheads="1"/>
          </p:cNvSpPr>
          <p:nvPr>
            <p:ph type="body" idx="1"/>
          </p:nvPr>
        </p:nvSpPr>
        <p:spPr/>
        <p:txBody>
          <a:bodyPr/>
          <a:lstStyle/>
          <a:p>
            <a:r>
              <a:rPr lang="en-GB"/>
              <a:t>Requirements may have to be modified to match the capabilities of off-the-shelf components.</a:t>
            </a:r>
          </a:p>
          <a:p>
            <a:r>
              <a:rPr lang="en-GB"/>
              <a:t>The requirements specification may be part of the contract for the development of the system.</a:t>
            </a:r>
          </a:p>
          <a:p>
            <a:r>
              <a:rPr lang="en-GB"/>
              <a:t>There is usually a contract negotiation period to agree changes after the contractor to build a system has been selected.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noFill/>
          <a:ln/>
        </p:spPr>
        <p:txBody>
          <a:bodyPr/>
          <a:lstStyle/>
          <a:p>
            <a:r>
              <a:rPr lang="en-GB"/>
              <a:t>Contractors and sub-contractors</a:t>
            </a:r>
          </a:p>
        </p:txBody>
      </p:sp>
      <p:sp>
        <p:nvSpPr>
          <p:cNvPr id="71683" name="Rectangle 3"/>
          <p:cNvSpPr>
            <a:spLocks noGrp="1" noChangeArrowheads="1"/>
          </p:cNvSpPr>
          <p:nvPr>
            <p:ph type="body" idx="1"/>
          </p:nvPr>
        </p:nvSpPr>
        <p:spPr>
          <a:noFill/>
          <a:ln/>
        </p:spPr>
        <p:txBody>
          <a:bodyPr/>
          <a:lstStyle/>
          <a:p>
            <a:r>
              <a:rPr lang="en-GB"/>
              <a:t>The procurement of large hardware/software systems is usually based around some principal contractor.</a:t>
            </a:r>
          </a:p>
          <a:p>
            <a:r>
              <a:rPr lang="en-GB"/>
              <a:t>Sub-contracts are issued to other suppliers to supply parts of the system.</a:t>
            </a:r>
          </a:p>
          <a:p>
            <a:r>
              <a:rPr lang="en-GB"/>
              <a:t>Customer liases with the principal contractor and does not deal directly with sub-contractors.</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Procurement and dependability</a:t>
            </a:r>
            <a:endParaRPr lang="en-US" dirty="0"/>
          </a:p>
        </p:txBody>
      </p:sp>
      <p:sp>
        <p:nvSpPr>
          <p:cNvPr id="3" name="Content Placeholder 2"/>
          <p:cNvSpPr>
            <a:spLocks noGrp="1"/>
          </p:cNvSpPr>
          <p:nvPr>
            <p:ph idx="1"/>
          </p:nvPr>
        </p:nvSpPr>
        <p:spPr/>
        <p:txBody>
          <a:bodyPr/>
          <a:lstStyle/>
          <a:p>
            <a:r>
              <a:rPr lang="en-US" dirty="0" smtClean="0"/>
              <a:t>Procurement decisions have profound effects on system dependability as these decisions limit the scope of dependability requirements.</a:t>
            </a:r>
          </a:p>
          <a:p>
            <a:r>
              <a:rPr lang="en-US" dirty="0" smtClean="0"/>
              <a:t>For an off-the-shelf system, the procurer has very limited influence on the security and dependability requirements of the system.</a:t>
            </a:r>
          </a:p>
          <a:p>
            <a:r>
              <a:rPr lang="en-US" dirty="0" smtClean="0"/>
              <a:t>For a custom system, considerable effort has to be expended in defining security and dependability requirements.</a:t>
            </a:r>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10 Sociotechnical Systems</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p:spPr>
        <p:txBody>
          <a:bodyPr/>
          <a:lstStyle/>
          <a:p>
            <a:r>
              <a:rPr lang="en-GB" dirty="0" smtClean="0"/>
              <a:t>System development</a:t>
            </a:r>
            <a:endParaRPr lang="en-GB" dirty="0"/>
          </a:p>
        </p:txBody>
      </p:sp>
      <p:sp>
        <p:nvSpPr>
          <p:cNvPr id="21507" name="Rectangle 3"/>
          <p:cNvSpPr>
            <a:spLocks noGrp="1" noChangeArrowheads="1"/>
          </p:cNvSpPr>
          <p:nvPr>
            <p:ph type="body" idx="1"/>
          </p:nvPr>
        </p:nvSpPr>
        <p:spPr>
          <a:noFill/>
          <a:ln/>
        </p:spPr>
        <p:txBody>
          <a:bodyPr/>
          <a:lstStyle/>
          <a:p>
            <a:r>
              <a:rPr lang="en-GB" sz="2400" dirty="0"/>
              <a:t>Usually follows a</a:t>
            </a:r>
            <a:r>
              <a:rPr lang="en-GB" sz="2400" dirty="0" smtClean="0"/>
              <a:t> plan-driven approach because </a:t>
            </a:r>
            <a:r>
              <a:rPr lang="en-GB" sz="2400" dirty="0"/>
              <a:t>of the need for parallel development of different parts of the system</a:t>
            </a:r>
          </a:p>
          <a:p>
            <a:pPr lvl="1"/>
            <a:r>
              <a:rPr lang="en-GB" sz="2000" dirty="0"/>
              <a:t>Little scope for iteration between phases because hardware changes are very expensive. Software may have to compensate for hardware problems.</a:t>
            </a:r>
          </a:p>
          <a:p>
            <a:r>
              <a:rPr lang="en-GB" sz="2400" dirty="0"/>
              <a:t>Inevitably involves engineers from different disciplines who must work together</a:t>
            </a:r>
          </a:p>
          <a:p>
            <a:pPr lvl="1"/>
            <a:r>
              <a:rPr lang="en-GB" sz="2000" dirty="0"/>
              <a:t>Much scope for misunderstanding here.</a:t>
            </a:r>
            <a:r>
              <a:rPr lang="en-GB" sz="2000" dirty="0" smtClean="0"/>
              <a:t> </a:t>
            </a:r>
          </a:p>
          <a:p>
            <a:pPr lvl="1"/>
            <a:r>
              <a:rPr lang="en-GB" dirty="0" smtClean="0"/>
              <a:t>As explained, d</a:t>
            </a:r>
            <a:r>
              <a:rPr lang="en-GB" sz="2000" dirty="0" smtClean="0"/>
              <a:t>ifferent </a:t>
            </a:r>
            <a:r>
              <a:rPr lang="en-GB" sz="2000" dirty="0"/>
              <a:t>disciplines use a different vocabulary and much negotiation is required. Engineers may have personal agendas to fulfil.</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a:t>
            </a:r>
            <a:r>
              <a:rPr lang="en-US" dirty="0"/>
              <a:t>development</a:t>
            </a:r>
            <a:r>
              <a:rPr lang="en-GB" dirty="0" smtClean="0"/>
              <a:t> </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37</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10 Sociotechnical Systems</a:t>
            </a:r>
            <a:endParaRPr lang="en-US" dirty="0"/>
          </a:p>
        </p:txBody>
      </p:sp>
      <p:pic>
        <p:nvPicPr>
          <p:cNvPr id="7" name="Resim 6"/>
          <p:cNvPicPr>
            <a:picLocks noChangeAspect="1"/>
          </p:cNvPicPr>
          <p:nvPr/>
        </p:nvPicPr>
        <p:blipFill>
          <a:blip r:embed="rId2"/>
          <a:stretch>
            <a:fillRect/>
          </a:stretch>
        </p:blipFill>
        <p:spPr>
          <a:xfrm>
            <a:off x="2208" y="1997819"/>
            <a:ext cx="9141792" cy="3291935"/>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p:spPr>
        <p:txBody>
          <a:bodyPr/>
          <a:lstStyle/>
          <a:p>
            <a:r>
              <a:rPr lang="en-GB"/>
              <a:t>System requirements definition</a:t>
            </a:r>
          </a:p>
        </p:txBody>
      </p:sp>
      <p:sp>
        <p:nvSpPr>
          <p:cNvPr id="24579" name="Rectangle 3"/>
          <p:cNvSpPr>
            <a:spLocks noGrp="1" noChangeArrowheads="1"/>
          </p:cNvSpPr>
          <p:nvPr>
            <p:ph type="body" idx="1"/>
          </p:nvPr>
        </p:nvSpPr>
        <p:spPr>
          <a:noFill/>
          <a:ln/>
        </p:spPr>
        <p:txBody>
          <a:bodyPr/>
          <a:lstStyle/>
          <a:p>
            <a:r>
              <a:rPr lang="en-GB"/>
              <a:t>Three types of requirement defined at this stage</a:t>
            </a:r>
          </a:p>
          <a:p>
            <a:pPr lvl="1"/>
            <a:r>
              <a:rPr lang="en-GB"/>
              <a:t>Abstract functional requirements. System functions are defined in an abstract way;</a:t>
            </a:r>
          </a:p>
          <a:p>
            <a:pPr lvl="1"/>
            <a:r>
              <a:rPr lang="en-GB"/>
              <a:t>System properties. Non-functional requirements for the system in general are defined;</a:t>
            </a:r>
          </a:p>
          <a:p>
            <a:pPr lvl="1"/>
            <a:r>
              <a:rPr lang="en-GB"/>
              <a:t>Undesirable characteristics. Unacceptable system behaviour is specified.</a:t>
            </a:r>
          </a:p>
          <a:p>
            <a:r>
              <a:rPr lang="en-GB"/>
              <a:t>Should also define overall organisational objectives for the system.</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a:ln/>
        </p:spPr>
        <p:txBody>
          <a:bodyPr/>
          <a:lstStyle/>
          <a:p>
            <a:r>
              <a:rPr lang="en-GB"/>
              <a:t>The system design process</a:t>
            </a:r>
          </a:p>
        </p:txBody>
      </p:sp>
      <p:sp>
        <p:nvSpPr>
          <p:cNvPr id="29699" name="Rectangle 3"/>
          <p:cNvSpPr>
            <a:spLocks noGrp="1" noChangeArrowheads="1"/>
          </p:cNvSpPr>
          <p:nvPr>
            <p:ph type="body" idx="1"/>
          </p:nvPr>
        </p:nvSpPr>
        <p:spPr>
          <a:noFill/>
          <a:ln/>
        </p:spPr>
        <p:txBody>
          <a:bodyPr/>
          <a:lstStyle/>
          <a:p>
            <a:r>
              <a:rPr lang="en-GB" sz="2400"/>
              <a:t>Partition requirements</a:t>
            </a:r>
          </a:p>
          <a:p>
            <a:pPr lvl="1"/>
            <a:r>
              <a:rPr lang="en-GB" sz="2000"/>
              <a:t>Organise requirements into related groups.  </a:t>
            </a:r>
          </a:p>
          <a:p>
            <a:r>
              <a:rPr lang="en-GB" sz="2400"/>
              <a:t>Identify sub-systems</a:t>
            </a:r>
          </a:p>
          <a:p>
            <a:pPr lvl="1"/>
            <a:r>
              <a:rPr lang="en-GB" sz="2000"/>
              <a:t>Identify a set of sub-systems which collectively can meet the system requirements.</a:t>
            </a:r>
          </a:p>
          <a:p>
            <a:r>
              <a:rPr lang="en-GB" sz="2400"/>
              <a:t>Assign requirements to sub-systems</a:t>
            </a:r>
          </a:p>
          <a:p>
            <a:pPr lvl="1"/>
            <a:r>
              <a:rPr lang="en-GB" sz="2000"/>
              <a:t>Causes particular problems when COTS are integrated.</a:t>
            </a:r>
          </a:p>
          <a:p>
            <a:r>
              <a:rPr lang="en-GB" sz="2400"/>
              <a:t>Specify sub-system functionality.</a:t>
            </a:r>
          </a:p>
          <a:p>
            <a:r>
              <a:rPr lang="en-GB" sz="2400"/>
              <a:t>Define sub-system interfaces</a:t>
            </a:r>
          </a:p>
          <a:p>
            <a:pPr lvl="1"/>
            <a:r>
              <a:rPr lang="en-GB" sz="2000"/>
              <a:t>Critical activity for parallel sub-system development.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a:t>sociotechnical</a:t>
            </a:r>
            <a:r>
              <a:rPr lang="en-US" dirty="0"/>
              <a:t> systems stack</a:t>
            </a:r>
            <a:r>
              <a:rPr lang="en-GB" dirty="0" smtClean="0"/>
              <a:t> </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4</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10 Sociotechnical Systems</a:t>
            </a:r>
            <a:endParaRPr lang="en-US" dirty="0"/>
          </a:p>
        </p:txBody>
      </p:sp>
      <p:sp>
        <p:nvSpPr>
          <p:cNvPr id="3" name="İçerik Yer Tutucusu 2"/>
          <p:cNvSpPr>
            <a:spLocks noGrp="1"/>
          </p:cNvSpPr>
          <p:nvPr>
            <p:ph idx="1"/>
          </p:nvPr>
        </p:nvSpPr>
        <p:spPr/>
        <p:txBody>
          <a:bodyPr/>
          <a:lstStyle/>
          <a:p>
            <a:endParaRPr lang="tr-TR"/>
          </a:p>
        </p:txBody>
      </p:sp>
      <p:pic>
        <p:nvPicPr>
          <p:cNvPr id="7" name="Resim 6"/>
          <p:cNvPicPr>
            <a:picLocks noChangeAspect="1"/>
          </p:cNvPicPr>
          <p:nvPr/>
        </p:nvPicPr>
        <p:blipFill>
          <a:blip r:embed="rId2"/>
          <a:stretch>
            <a:fillRect/>
          </a:stretch>
        </p:blipFill>
        <p:spPr>
          <a:xfrm>
            <a:off x="212929" y="1445608"/>
            <a:ext cx="8718141" cy="4835146"/>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Requirements and design</a:t>
            </a:r>
          </a:p>
        </p:txBody>
      </p:sp>
      <p:sp>
        <p:nvSpPr>
          <p:cNvPr id="96259" name="Rectangle 3"/>
          <p:cNvSpPr>
            <a:spLocks noGrp="1" noChangeArrowheads="1"/>
          </p:cNvSpPr>
          <p:nvPr>
            <p:ph type="body" idx="1"/>
          </p:nvPr>
        </p:nvSpPr>
        <p:spPr/>
        <p:txBody>
          <a:bodyPr/>
          <a:lstStyle/>
          <a:p>
            <a:pPr>
              <a:lnSpc>
                <a:spcPct val="90000"/>
              </a:lnSpc>
            </a:pPr>
            <a:r>
              <a:rPr lang="en-US"/>
              <a:t>Requirements engineering and system design are inextricably linked.</a:t>
            </a:r>
          </a:p>
          <a:p>
            <a:pPr>
              <a:lnSpc>
                <a:spcPct val="90000"/>
              </a:lnSpc>
            </a:pPr>
            <a:r>
              <a:rPr lang="en-US"/>
              <a:t>Constraints posed by the system’s environment and other systems limit design choices so the actual design to be used may be a requirement.</a:t>
            </a:r>
          </a:p>
          <a:p>
            <a:pPr>
              <a:lnSpc>
                <a:spcPct val="90000"/>
              </a:lnSpc>
            </a:pPr>
            <a:r>
              <a:rPr lang="en-US"/>
              <a:t>Initial design may be necessary to structure the requirements.</a:t>
            </a:r>
          </a:p>
          <a:p>
            <a:pPr>
              <a:lnSpc>
                <a:spcPct val="90000"/>
              </a:lnSpc>
            </a:pPr>
            <a:r>
              <a:rPr lang="en-US"/>
              <a:t>As you do design, you learn more about the requirements.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t>
            </a:r>
            <a:r>
              <a:rPr lang="en-US" dirty="0"/>
              <a:t>and design spiral</a:t>
            </a:r>
            <a:r>
              <a:rPr lang="en-GB" dirty="0" smtClean="0"/>
              <a:t> </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41</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10 Sociotechnical Systems</a:t>
            </a:r>
            <a:endParaRPr lang="en-US" dirty="0"/>
          </a:p>
        </p:txBody>
      </p:sp>
      <p:pic>
        <p:nvPicPr>
          <p:cNvPr id="7" name="Resim 6"/>
          <p:cNvPicPr>
            <a:picLocks noChangeAspect="1"/>
          </p:cNvPicPr>
          <p:nvPr/>
        </p:nvPicPr>
        <p:blipFill>
          <a:blip r:embed="rId2"/>
          <a:stretch>
            <a:fillRect/>
          </a:stretch>
        </p:blipFill>
        <p:spPr>
          <a:xfrm>
            <a:off x="1034728" y="1337187"/>
            <a:ext cx="6715704" cy="4906195"/>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a:lstStyle/>
          <a:p>
            <a:r>
              <a:rPr lang="en-GB"/>
              <a:t>Sub-system development</a:t>
            </a:r>
          </a:p>
        </p:txBody>
      </p:sp>
      <p:sp>
        <p:nvSpPr>
          <p:cNvPr id="32771" name="Rectangle 3"/>
          <p:cNvSpPr>
            <a:spLocks noGrp="1" noChangeArrowheads="1"/>
          </p:cNvSpPr>
          <p:nvPr>
            <p:ph type="body" idx="1"/>
          </p:nvPr>
        </p:nvSpPr>
        <p:spPr>
          <a:noFill/>
          <a:ln/>
        </p:spPr>
        <p:txBody>
          <a:bodyPr/>
          <a:lstStyle/>
          <a:p>
            <a:r>
              <a:rPr lang="en-GB" sz="2400" dirty="0"/>
              <a:t>Typically parallel projects developing the</a:t>
            </a:r>
            <a:r>
              <a:rPr lang="en-GB" sz="2400" dirty="0" smtClean="0"/>
              <a:t> hardware</a:t>
            </a:r>
            <a:r>
              <a:rPr lang="en-GB" sz="2400" dirty="0"/>
              <a:t>, software and communications.</a:t>
            </a:r>
          </a:p>
          <a:p>
            <a:r>
              <a:rPr lang="en-GB" sz="2400" dirty="0"/>
              <a:t>May involve some COTS  (Commercial Off-the-Shelf) systems procurement.</a:t>
            </a:r>
          </a:p>
          <a:p>
            <a:r>
              <a:rPr lang="en-GB" sz="2400" dirty="0"/>
              <a:t>Lack of communication across implementation</a:t>
            </a:r>
            <a:r>
              <a:rPr lang="en-GB" sz="2400" dirty="0" smtClean="0"/>
              <a:t> teams can cause problems.</a:t>
            </a:r>
          </a:p>
          <a:p>
            <a:r>
              <a:rPr lang="en-GB" sz="2400" dirty="0" smtClean="0"/>
              <a:t>There may </a:t>
            </a:r>
            <a:r>
              <a:rPr lang="en-GB" dirty="0" smtClean="0"/>
              <a:t>be a b</a:t>
            </a:r>
            <a:r>
              <a:rPr lang="en-GB" sz="2400" dirty="0" smtClean="0"/>
              <a:t>ureaucratic </a:t>
            </a:r>
            <a:r>
              <a:rPr lang="en-GB" sz="2400" dirty="0"/>
              <a:t>and slow mechanism for </a:t>
            </a:r>
            <a:br>
              <a:rPr lang="en-GB" sz="2400" dirty="0"/>
            </a:br>
            <a:r>
              <a:rPr lang="en-GB" sz="2400" dirty="0"/>
              <a:t>proposing system </a:t>
            </a:r>
            <a:r>
              <a:rPr lang="en-GB" sz="2400" dirty="0" smtClean="0"/>
              <a:t>changes, which </a:t>
            </a:r>
            <a:r>
              <a:rPr lang="en-GB" sz="2400" dirty="0"/>
              <a:t>means that the development schedule may be extended because of the need for rework.</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noFill/>
          <a:ln/>
        </p:spPr>
        <p:txBody>
          <a:bodyPr/>
          <a:lstStyle/>
          <a:p>
            <a:r>
              <a:rPr lang="en-GB" dirty="0"/>
              <a:t>The process of putting hardware, software and </a:t>
            </a:r>
            <a:br>
              <a:rPr lang="en-GB" dirty="0"/>
            </a:br>
            <a:r>
              <a:rPr lang="en-GB" dirty="0"/>
              <a:t>people together to make a system.</a:t>
            </a:r>
          </a:p>
          <a:p>
            <a:r>
              <a:rPr lang="en-GB" dirty="0"/>
              <a:t>Should</a:t>
            </a:r>
            <a:r>
              <a:rPr lang="en-GB" dirty="0" smtClean="0"/>
              <a:t> ideally be </a:t>
            </a:r>
            <a:r>
              <a:rPr lang="en-GB" dirty="0"/>
              <a:t>tackled incrementally so that sub-systems are integrated one at a time</a:t>
            </a:r>
            <a:r>
              <a:rPr lang="en-GB" dirty="0" smtClean="0"/>
              <a:t>.</a:t>
            </a:r>
          </a:p>
          <a:p>
            <a:r>
              <a:rPr lang="en-GB" dirty="0" smtClean="0"/>
              <a:t>The system is tested as it is integrated.</a:t>
            </a:r>
          </a:p>
          <a:p>
            <a:r>
              <a:rPr lang="en-GB" dirty="0"/>
              <a:t>Interface problems between sub-systems are usually found at this stage.</a:t>
            </a:r>
          </a:p>
          <a:p>
            <a:r>
              <a:rPr lang="en-GB" dirty="0"/>
              <a:t>May be problems with uncoordinated deliveries </a:t>
            </a:r>
            <a:br>
              <a:rPr lang="en-GB" dirty="0"/>
            </a:br>
            <a:r>
              <a:rPr lang="en-GB" dirty="0"/>
              <a:t>of system components.</a:t>
            </a:r>
          </a:p>
        </p:txBody>
      </p:sp>
      <p:sp>
        <p:nvSpPr>
          <p:cNvPr id="34819" name="Rectangle 3"/>
          <p:cNvSpPr>
            <a:spLocks noGrp="1" noChangeArrowheads="1"/>
          </p:cNvSpPr>
          <p:nvPr>
            <p:ph type="title"/>
          </p:nvPr>
        </p:nvSpPr>
        <p:spPr>
          <a:noFill/>
          <a:ln/>
        </p:spPr>
        <p:txBody>
          <a:bodyPr/>
          <a:lstStyle/>
          <a:p>
            <a:r>
              <a:rPr lang="en-GB"/>
              <a:t>System integration</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noFill/>
          <a:ln/>
        </p:spPr>
        <p:txBody>
          <a:bodyPr/>
          <a:lstStyle/>
          <a:p>
            <a:pPr>
              <a:lnSpc>
                <a:spcPct val="90000"/>
              </a:lnSpc>
            </a:pPr>
            <a:r>
              <a:rPr lang="en-GB" dirty="0"/>
              <a:t>After completion, the system has to be installed in the customer’s environment</a:t>
            </a:r>
          </a:p>
          <a:p>
            <a:pPr lvl="1">
              <a:lnSpc>
                <a:spcPct val="90000"/>
              </a:lnSpc>
            </a:pPr>
            <a:r>
              <a:rPr lang="en-GB" dirty="0"/>
              <a:t>Environmental assumptions may be incorrect;</a:t>
            </a:r>
          </a:p>
          <a:p>
            <a:pPr lvl="1">
              <a:lnSpc>
                <a:spcPct val="90000"/>
              </a:lnSpc>
            </a:pPr>
            <a:r>
              <a:rPr lang="en-GB" dirty="0"/>
              <a:t>May be human resistance to the introduction of</a:t>
            </a:r>
            <a:r>
              <a:rPr lang="en-GB" dirty="0" smtClean="0"/>
              <a:t> a </a:t>
            </a:r>
            <a:r>
              <a:rPr lang="en-GB" dirty="0"/>
              <a:t>new system;</a:t>
            </a:r>
          </a:p>
          <a:p>
            <a:pPr lvl="1">
              <a:lnSpc>
                <a:spcPct val="90000"/>
              </a:lnSpc>
            </a:pPr>
            <a:r>
              <a:rPr lang="en-GB" dirty="0"/>
              <a:t>System may have to coexist with alternative</a:t>
            </a:r>
            <a:r>
              <a:rPr lang="en-GB" dirty="0" smtClean="0"/>
              <a:t> systems </a:t>
            </a:r>
            <a:r>
              <a:rPr lang="en-GB" dirty="0"/>
              <a:t>for some time;</a:t>
            </a:r>
          </a:p>
          <a:p>
            <a:pPr lvl="1">
              <a:lnSpc>
                <a:spcPct val="90000"/>
              </a:lnSpc>
            </a:pPr>
            <a:r>
              <a:rPr lang="en-GB" dirty="0"/>
              <a:t>May be physical installation problems (e.g.</a:t>
            </a:r>
            <a:r>
              <a:rPr lang="en-GB" dirty="0" smtClean="0"/>
              <a:t> cabling </a:t>
            </a:r>
            <a:r>
              <a:rPr lang="en-GB" dirty="0"/>
              <a:t>problems)</a:t>
            </a:r>
            <a:r>
              <a:rPr lang="en-GB" dirty="0" smtClean="0"/>
              <a:t>;</a:t>
            </a:r>
          </a:p>
          <a:p>
            <a:pPr lvl="1">
              <a:lnSpc>
                <a:spcPct val="90000"/>
              </a:lnSpc>
            </a:pPr>
            <a:r>
              <a:rPr lang="en-GB" dirty="0" smtClean="0"/>
              <a:t>Data cleanup may be required;</a:t>
            </a:r>
          </a:p>
          <a:p>
            <a:pPr lvl="1">
              <a:lnSpc>
                <a:spcPct val="90000"/>
              </a:lnSpc>
            </a:pPr>
            <a:r>
              <a:rPr lang="en-GB" dirty="0"/>
              <a:t>Operator training has to be identified.</a:t>
            </a:r>
          </a:p>
        </p:txBody>
      </p:sp>
      <p:sp>
        <p:nvSpPr>
          <p:cNvPr id="36867" name="Rectangle 3"/>
          <p:cNvSpPr>
            <a:spLocks noGrp="1" noChangeArrowheads="1"/>
          </p:cNvSpPr>
          <p:nvPr>
            <p:ph type="title"/>
          </p:nvPr>
        </p:nvSpPr>
        <p:spPr>
          <a:noFill/>
          <a:ln/>
        </p:spPr>
        <p:txBody>
          <a:bodyPr/>
          <a:lstStyle/>
          <a:p>
            <a:r>
              <a:rPr lang="en-GB" dirty="0"/>
              <a:t>System</a:t>
            </a:r>
            <a:r>
              <a:rPr lang="en-GB" dirty="0" smtClean="0"/>
              <a:t> delivery and deployment</a:t>
            </a:r>
            <a:endParaRPr lang="en-GB"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and dependability</a:t>
            </a:r>
            <a:endParaRPr lang="en-US" dirty="0"/>
          </a:p>
        </p:txBody>
      </p:sp>
      <p:sp>
        <p:nvSpPr>
          <p:cNvPr id="3" name="Content Placeholder 2"/>
          <p:cNvSpPr>
            <a:spLocks noGrp="1"/>
          </p:cNvSpPr>
          <p:nvPr>
            <p:ph idx="1"/>
          </p:nvPr>
        </p:nvSpPr>
        <p:spPr/>
        <p:txBody>
          <a:bodyPr/>
          <a:lstStyle/>
          <a:p>
            <a:r>
              <a:rPr lang="en-US" dirty="0" smtClean="0"/>
              <a:t>Decisions are made on dependability and security requirements and trade-offs made between costs, schedule, performance and dependability.</a:t>
            </a:r>
          </a:p>
          <a:p>
            <a:r>
              <a:rPr lang="en-US" dirty="0" smtClean="0"/>
              <a:t>Human errors may lead to the introduction of faults into the system.</a:t>
            </a:r>
          </a:p>
          <a:p>
            <a:r>
              <a:rPr lang="en-US" dirty="0" smtClean="0"/>
              <a:t>Testing and validation processes may be limited because of limited budgets.</a:t>
            </a:r>
          </a:p>
          <a:p>
            <a:r>
              <a:rPr lang="en-US" dirty="0" smtClean="0"/>
              <a:t>Problems in deployment mean there may be a mismatch between the system and its operational environment.</a:t>
            </a:r>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10 Sociotechnical Systems</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operation</a:t>
            </a:r>
            <a:endParaRPr lang="en-US" dirty="0"/>
          </a:p>
        </p:txBody>
      </p:sp>
      <p:sp>
        <p:nvSpPr>
          <p:cNvPr id="3" name="Content Placeholder 2"/>
          <p:cNvSpPr>
            <a:spLocks noGrp="1"/>
          </p:cNvSpPr>
          <p:nvPr>
            <p:ph idx="1"/>
          </p:nvPr>
        </p:nvSpPr>
        <p:spPr/>
        <p:txBody>
          <a:bodyPr/>
          <a:lstStyle/>
          <a:p>
            <a:r>
              <a:rPr lang="en-US" dirty="0" smtClean="0"/>
              <a:t>Operational processes are the processes involved in using the system for its defined purpose.</a:t>
            </a:r>
          </a:p>
          <a:p>
            <a:r>
              <a:rPr lang="en-US" dirty="0" smtClean="0"/>
              <a:t>For new systems, these processes may have to be designed and tested and operators trained in the use of the system.</a:t>
            </a:r>
          </a:p>
          <a:p>
            <a:r>
              <a:rPr lang="en-US" dirty="0" smtClean="0"/>
              <a:t>Operational processes should be flexible to allow operators to cope with problems and periods of fluctuating workload.</a:t>
            </a:r>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10 Sociotechnical Systems</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error</a:t>
            </a:r>
            <a:endParaRPr lang="en-US" dirty="0"/>
          </a:p>
        </p:txBody>
      </p:sp>
      <p:sp>
        <p:nvSpPr>
          <p:cNvPr id="3" name="Content Placeholder 2"/>
          <p:cNvSpPr>
            <a:spLocks noGrp="1"/>
          </p:cNvSpPr>
          <p:nvPr>
            <p:ph idx="1"/>
          </p:nvPr>
        </p:nvSpPr>
        <p:spPr/>
        <p:txBody>
          <a:bodyPr/>
          <a:lstStyle/>
          <a:p>
            <a:r>
              <a:rPr lang="en-US" dirty="0" smtClean="0"/>
              <a:t>Human errors occur in operational processes that influence the overall dependability of the system.</a:t>
            </a:r>
          </a:p>
          <a:p>
            <a:r>
              <a:rPr lang="en-US" dirty="0" smtClean="0"/>
              <a:t>Viewing human errors:</a:t>
            </a:r>
          </a:p>
          <a:p>
            <a:pPr lvl="1"/>
            <a:r>
              <a:rPr lang="en-US" dirty="0" smtClean="0"/>
              <a:t>The person approach makes errors the responsibility of the individual and places the blame for error on the operator concerned. Actions to reduce error include threats of punishment, better training, more stringent procedures, etc.</a:t>
            </a:r>
          </a:p>
          <a:p>
            <a:pPr lvl="1"/>
            <a:r>
              <a:rPr lang="en-US" dirty="0" smtClean="0"/>
              <a:t>The systems approach assumes that people are fallible and will make mistakes. The system is designed to detect these mistakes before they lead to system failure. When a failure occurs, the aim is not to blame an individual but to understand why the system defenses did not trap the error.</a:t>
            </a:r>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10 Sociotechnical Systems</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defenses</a:t>
            </a:r>
            <a:endParaRPr lang="en-US" dirty="0"/>
          </a:p>
        </p:txBody>
      </p:sp>
      <p:sp>
        <p:nvSpPr>
          <p:cNvPr id="3" name="Content Placeholder 2"/>
          <p:cNvSpPr>
            <a:spLocks noGrp="1"/>
          </p:cNvSpPr>
          <p:nvPr>
            <p:ph idx="1"/>
          </p:nvPr>
        </p:nvSpPr>
        <p:spPr/>
        <p:txBody>
          <a:bodyPr/>
          <a:lstStyle/>
          <a:p>
            <a:r>
              <a:rPr lang="en-US" dirty="0" smtClean="0"/>
              <a:t>To improve security and dependability, designers should think about the checks for human error that should be included in a system.</a:t>
            </a:r>
          </a:p>
          <a:p>
            <a:r>
              <a:rPr lang="en-US" dirty="0" smtClean="0"/>
              <a:t>As I discuss in later </a:t>
            </a:r>
            <a:r>
              <a:rPr lang="en-US" dirty="0" smtClean="0"/>
              <a:t>Parts</a:t>
            </a:r>
            <a:r>
              <a:rPr lang="en-US" dirty="0" smtClean="0"/>
              <a:t>, there should be multiple (redundant) barriers which should be different (diverse)</a:t>
            </a:r>
          </a:p>
          <a:p>
            <a:r>
              <a:rPr lang="en-US" dirty="0" smtClean="0"/>
              <a:t>No single barrier can be perfect. </a:t>
            </a:r>
          </a:p>
          <a:p>
            <a:pPr lvl="1"/>
            <a:r>
              <a:rPr lang="en-US" dirty="0" smtClean="0"/>
              <a:t>There will be latent conditions in the system that may lead to failure.</a:t>
            </a:r>
          </a:p>
          <a:p>
            <a:r>
              <a:rPr lang="en-US" dirty="0" smtClean="0"/>
              <a:t>However, with multiple barriers, all have to fail for a system failure to occur.</a:t>
            </a:r>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10 Sociotechnical Systems</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a:t>
            </a:r>
            <a:r>
              <a:rPr lang="en-US" dirty="0"/>
              <a:t>Swiss cheese model of system failure </a:t>
            </a:r>
          </a:p>
        </p:txBody>
      </p:sp>
      <p:sp>
        <p:nvSpPr>
          <p:cNvPr id="5" name="Slide Number Placeholder 4"/>
          <p:cNvSpPr>
            <a:spLocks noGrp="1"/>
          </p:cNvSpPr>
          <p:nvPr>
            <p:ph type="sldNum" sz="quarter" idx="12"/>
          </p:nvPr>
        </p:nvSpPr>
        <p:spPr/>
        <p:txBody>
          <a:bodyPr/>
          <a:lstStyle/>
          <a:p>
            <a:fld id="{A86F8904-DFC0-E240-BFF8-1216C9CAE37B}" type="slidenum">
              <a:rPr lang="en-US" smtClean="0"/>
              <a:pPr/>
              <a:t>49</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10 Sociotechnical Systems</a:t>
            </a:r>
            <a:endParaRPr lang="en-US" dirty="0"/>
          </a:p>
        </p:txBody>
      </p:sp>
      <p:pic>
        <p:nvPicPr>
          <p:cNvPr id="7" name="Resim 6"/>
          <p:cNvPicPr>
            <a:picLocks noChangeAspect="1"/>
          </p:cNvPicPr>
          <p:nvPr/>
        </p:nvPicPr>
        <p:blipFill>
          <a:blip r:embed="rId2"/>
          <a:stretch>
            <a:fillRect/>
          </a:stretch>
        </p:blipFill>
        <p:spPr>
          <a:xfrm>
            <a:off x="0" y="1956619"/>
            <a:ext cx="9149372" cy="378434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in the STS stack</a:t>
            </a:r>
            <a:endParaRPr lang="en-US" dirty="0"/>
          </a:p>
        </p:txBody>
      </p:sp>
      <p:sp>
        <p:nvSpPr>
          <p:cNvPr id="3" name="Content Placeholder 2"/>
          <p:cNvSpPr>
            <a:spLocks noGrp="1"/>
          </p:cNvSpPr>
          <p:nvPr>
            <p:ph idx="1"/>
          </p:nvPr>
        </p:nvSpPr>
        <p:spPr/>
        <p:txBody>
          <a:bodyPr/>
          <a:lstStyle/>
          <a:p>
            <a:r>
              <a:rPr lang="en-US" dirty="0" smtClean="0"/>
              <a:t>Equipment</a:t>
            </a:r>
          </a:p>
          <a:p>
            <a:pPr lvl="1"/>
            <a:r>
              <a:rPr lang="en-US" dirty="0" smtClean="0"/>
              <a:t>Hardware devices, some of which may be computers. Most devices will include an embedded system of some kind.</a:t>
            </a:r>
          </a:p>
          <a:p>
            <a:r>
              <a:rPr lang="en-US" dirty="0" smtClean="0"/>
              <a:t>Operating system</a:t>
            </a:r>
          </a:p>
          <a:p>
            <a:pPr lvl="1"/>
            <a:r>
              <a:rPr lang="en-US" dirty="0" smtClean="0"/>
              <a:t>Provides a set of common facilities for higher levels in the system.</a:t>
            </a:r>
          </a:p>
          <a:p>
            <a:r>
              <a:rPr lang="en-US" dirty="0" smtClean="0"/>
              <a:t>Communications and data management</a:t>
            </a:r>
          </a:p>
          <a:p>
            <a:pPr lvl="1"/>
            <a:r>
              <a:rPr lang="en-US" dirty="0" smtClean="0"/>
              <a:t>Middleware that provides access to remote systems and databases.</a:t>
            </a:r>
          </a:p>
          <a:p>
            <a:r>
              <a:rPr lang="en-US" dirty="0" smtClean="0"/>
              <a:t>Application systems</a:t>
            </a:r>
          </a:p>
          <a:p>
            <a:pPr lvl="1"/>
            <a:r>
              <a:rPr lang="en-US" dirty="0" smtClean="0"/>
              <a:t>Specific functionality to meet some organization requirements.</a:t>
            </a:r>
          </a:p>
        </p:txBody>
      </p:sp>
      <p:sp>
        <p:nvSpPr>
          <p:cNvPr id="4" name="Footer Placeholder 3"/>
          <p:cNvSpPr>
            <a:spLocks noGrp="1"/>
          </p:cNvSpPr>
          <p:nvPr>
            <p:ph type="ftr" sz="quarter" idx="11"/>
          </p:nvPr>
        </p:nvSpPr>
        <p:spPr/>
        <p:txBody>
          <a:bodyPr/>
          <a:lstStyle/>
          <a:p>
            <a:r>
              <a:rPr lang="en-US" dirty="0" smtClean="0"/>
              <a:t>Lecture </a:t>
            </a:r>
            <a:r>
              <a:rPr lang="en-US" dirty="0" smtClean="0"/>
              <a:t>10 Sociotechnical Systems</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Defenses in an ATC system</a:t>
            </a:r>
            <a:endParaRPr lang="en-US" dirty="0"/>
          </a:p>
        </p:txBody>
      </p:sp>
      <p:sp>
        <p:nvSpPr>
          <p:cNvPr id="3" name="Content Placeholder 2"/>
          <p:cNvSpPr>
            <a:spLocks noGrp="1"/>
          </p:cNvSpPr>
          <p:nvPr>
            <p:ph idx="1"/>
          </p:nvPr>
        </p:nvSpPr>
        <p:spPr/>
        <p:txBody>
          <a:bodyPr/>
          <a:lstStyle/>
          <a:p>
            <a:r>
              <a:rPr lang="en-US" dirty="0" smtClean="0"/>
              <a:t>Conflict alert system</a:t>
            </a:r>
          </a:p>
          <a:p>
            <a:pPr lvl="1"/>
            <a:r>
              <a:rPr lang="en-US" dirty="0" smtClean="0"/>
              <a:t>Raises an audible alarm when aircraft are on conflicting paths</a:t>
            </a:r>
          </a:p>
          <a:p>
            <a:r>
              <a:rPr lang="en-US" dirty="0" smtClean="0"/>
              <a:t>Recording of instructions</a:t>
            </a:r>
          </a:p>
          <a:p>
            <a:pPr lvl="1"/>
            <a:r>
              <a:rPr lang="en-US" dirty="0" smtClean="0"/>
              <a:t>Allows instructions issues to be reviewed and checked.</a:t>
            </a:r>
          </a:p>
          <a:p>
            <a:r>
              <a:rPr lang="en-US" dirty="0" smtClean="0"/>
              <a:t>Sharing of information</a:t>
            </a:r>
          </a:p>
          <a:p>
            <a:pPr lvl="1"/>
            <a:r>
              <a:rPr lang="en-US" dirty="0" smtClean="0"/>
              <a:t>The team of controllers cross-check each other’s work.</a:t>
            </a:r>
          </a:p>
        </p:txBody>
      </p:sp>
      <p:sp>
        <p:nvSpPr>
          <p:cNvPr id="4" name="Footer Placeholder 3"/>
          <p:cNvSpPr>
            <a:spLocks noGrp="1"/>
          </p:cNvSpPr>
          <p:nvPr>
            <p:ph type="ftr" sz="quarter" idx="11"/>
          </p:nvPr>
        </p:nvSpPr>
        <p:spPr/>
        <p:txBody>
          <a:bodyPr/>
          <a:lstStyle/>
          <a:p>
            <a:r>
              <a:rPr lang="en-US" dirty="0" smtClean="0"/>
              <a:t>Lecture </a:t>
            </a:r>
            <a:r>
              <a:rPr lang="en-US" dirty="0" smtClean="0"/>
              <a:t>10 Sociotechnical Systems</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a:ln/>
        </p:spPr>
        <p:txBody>
          <a:bodyPr/>
          <a:lstStyle/>
          <a:p>
            <a:r>
              <a:rPr lang="en-GB"/>
              <a:t>System evolution</a:t>
            </a:r>
          </a:p>
        </p:txBody>
      </p:sp>
      <p:sp>
        <p:nvSpPr>
          <p:cNvPr id="40963" name="Rectangle 3"/>
          <p:cNvSpPr>
            <a:spLocks noGrp="1" noChangeArrowheads="1"/>
          </p:cNvSpPr>
          <p:nvPr>
            <p:ph type="body" idx="1"/>
          </p:nvPr>
        </p:nvSpPr>
        <p:spPr>
          <a:noFill/>
          <a:ln/>
        </p:spPr>
        <p:txBody>
          <a:bodyPr/>
          <a:lstStyle/>
          <a:p>
            <a:r>
              <a:rPr lang="en-GB" sz="2400" dirty="0"/>
              <a:t>Large systems have a long lifetime. They must evolve to meet changing requirements.</a:t>
            </a:r>
          </a:p>
          <a:p>
            <a:r>
              <a:rPr lang="en-GB" sz="2400" dirty="0"/>
              <a:t>Evolution is inherently costly</a:t>
            </a:r>
          </a:p>
          <a:p>
            <a:pPr lvl="1"/>
            <a:r>
              <a:rPr lang="en-GB" sz="2000" dirty="0"/>
              <a:t>Changes must be analysed from a technical and business perspective;</a:t>
            </a:r>
          </a:p>
          <a:p>
            <a:pPr lvl="1"/>
            <a:r>
              <a:rPr lang="en-GB" sz="2000" dirty="0"/>
              <a:t>Sub-systems interact so unanticipated problems can arise;</a:t>
            </a:r>
          </a:p>
          <a:p>
            <a:pPr lvl="1"/>
            <a:r>
              <a:rPr lang="en-GB" sz="2000" dirty="0"/>
              <a:t>There is rarely a rationale for original design decisions;</a:t>
            </a:r>
          </a:p>
          <a:p>
            <a:pPr lvl="1"/>
            <a:r>
              <a:rPr lang="en-GB" sz="2000" dirty="0"/>
              <a:t>System structure is corrupted as changes are made to it.</a:t>
            </a:r>
          </a:p>
          <a:p>
            <a:r>
              <a:rPr lang="en-GB" sz="2400" dirty="0"/>
              <a:t>Existing systems which must be maintained are </a:t>
            </a:r>
            <a:r>
              <a:rPr lang="en-GB" sz="2400" dirty="0" smtClean="0"/>
              <a:t>sometimes called legacy systems.</a:t>
            </a:r>
            <a:endParaRPr lang="en-GB" sz="2400" dirty="0">
              <a:solidFill>
                <a:schemeClr val="tx1"/>
              </a:solidFill>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and dependability</a:t>
            </a:r>
            <a:endParaRPr lang="en-US" dirty="0"/>
          </a:p>
        </p:txBody>
      </p:sp>
      <p:sp>
        <p:nvSpPr>
          <p:cNvPr id="3" name="Content Placeholder 2"/>
          <p:cNvSpPr>
            <a:spLocks noGrp="1"/>
          </p:cNvSpPr>
          <p:nvPr>
            <p:ph idx="1"/>
          </p:nvPr>
        </p:nvSpPr>
        <p:spPr/>
        <p:txBody>
          <a:bodyPr/>
          <a:lstStyle/>
          <a:p>
            <a:r>
              <a:rPr lang="en-US" dirty="0" smtClean="0"/>
              <a:t>Changes to a system are often a source of problems and vulnerabilities.</a:t>
            </a:r>
          </a:p>
          <a:p>
            <a:r>
              <a:rPr lang="en-US" dirty="0" smtClean="0"/>
              <a:t>Changes may be made without knowledge of previous design decisions made for security and dependability reasons. </a:t>
            </a:r>
          </a:p>
          <a:p>
            <a:pPr lvl="1"/>
            <a:r>
              <a:rPr lang="en-US" dirty="0" smtClean="0"/>
              <a:t>Built-in safeguards may stop working.</a:t>
            </a:r>
          </a:p>
          <a:p>
            <a:r>
              <a:rPr lang="en-US" dirty="0" smtClean="0"/>
              <a:t>New faults may be introduced or latent faults exposed by changes. </a:t>
            </a:r>
          </a:p>
          <a:p>
            <a:pPr lvl="1"/>
            <a:r>
              <a:rPr lang="en-US" dirty="0" smtClean="0"/>
              <a:t>These may not be discovered because complete system retesting is too expensive.</a:t>
            </a:r>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10 Sociotechnical Systems</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600200"/>
            <a:ext cx="8466566" cy="4525963"/>
          </a:xfrm>
        </p:spPr>
        <p:txBody>
          <a:bodyPr/>
          <a:lstStyle/>
          <a:p>
            <a:r>
              <a:rPr lang="en-GB" dirty="0" smtClean="0"/>
              <a:t>System procurement covers all of the activities involved in deciding what system to buy and who should supply that system. </a:t>
            </a:r>
          </a:p>
          <a:p>
            <a:r>
              <a:rPr lang="en-GB" dirty="0" smtClean="0"/>
              <a:t>System development includes requirements specification, design, construction, integration and testing. </a:t>
            </a:r>
          </a:p>
          <a:p>
            <a:r>
              <a:rPr lang="en-GB" dirty="0" smtClean="0"/>
              <a:t>When a system is put into use, the operational processes and the system itself have to change to reflect changing business requirements. </a:t>
            </a:r>
          </a:p>
          <a:p>
            <a:r>
              <a:rPr lang="en-GB" dirty="0" smtClean="0"/>
              <a:t>Human errors are inevitable and systems should include barriers to detect these errors before they lead to system failure. </a:t>
            </a:r>
          </a:p>
          <a:p>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10 Sociotechnical Systems</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53</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in the STS stack</a:t>
            </a:r>
            <a:endParaRPr lang="en-US" dirty="0"/>
          </a:p>
        </p:txBody>
      </p:sp>
      <p:sp>
        <p:nvSpPr>
          <p:cNvPr id="3" name="Content Placeholder 2"/>
          <p:cNvSpPr>
            <a:spLocks noGrp="1"/>
          </p:cNvSpPr>
          <p:nvPr>
            <p:ph idx="1"/>
          </p:nvPr>
        </p:nvSpPr>
        <p:spPr/>
        <p:txBody>
          <a:bodyPr/>
          <a:lstStyle/>
          <a:p>
            <a:r>
              <a:rPr lang="en-US" dirty="0" smtClean="0"/>
              <a:t>Business processes</a:t>
            </a:r>
          </a:p>
          <a:p>
            <a:pPr lvl="1"/>
            <a:r>
              <a:rPr lang="en-US" dirty="0" smtClean="0"/>
              <a:t>A set of processes involving people and computer systems that support the activities of the business.</a:t>
            </a:r>
          </a:p>
          <a:p>
            <a:r>
              <a:rPr lang="en-US" dirty="0" smtClean="0"/>
              <a:t>Organizations</a:t>
            </a:r>
          </a:p>
          <a:p>
            <a:pPr lvl="1"/>
            <a:r>
              <a:rPr lang="en-US" dirty="0" smtClean="0"/>
              <a:t>Higher level strategic business activities that affect the operation of the system.</a:t>
            </a:r>
          </a:p>
          <a:p>
            <a:r>
              <a:rPr lang="en-US" dirty="0" smtClean="0"/>
              <a:t>Society</a:t>
            </a:r>
          </a:p>
          <a:p>
            <a:pPr lvl="1"/>
            <a:r>
              <a:rPr lang="en-US" dirty="0" smtClean="0"/>
              <a:t>Laws, regulation and culture that affect the operation of the system.</a:t>
            </a:r>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10 Sociotechnical Systems</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Holistic system design</a:t>
            </a:r>
            <a:endParaRPr lang="en-US" dirty="0"/>
          </a:p>
        </p:txBody>
      </p:sp>
      <p:sp>
        <p:nvSpPr>
          <p:cNvPr id="3" name="Content Placeholder 2"/>
          <p:cNvSpPr>
            <a:spLocks noGrp="1"/>
          </p:cNvSpPr>
          <p:nvPr>
            <p:ph idx="1"/>
          </p:nvPr>
        </p:nvSpPr>
        <p:spPr/>
        <p:txBody>
          <a:bodyPr/>
          <a:lstStyle/>
          <a:p>
            <a:r>
              <a:rPr lang="en-US" dirty="0" smtClean="0"/>
              <a:t>There are interactions and dependencies between the layers in a system and changes at one level ripple through the other levels</a:t>
            </a:r>
          </a:p>
          <a:p>
            <a:pPr lvl="1"/>
            <a:r>
              <a:rPr lang="en-US" dirty="0" smtClean="0"/>
              <a:t>Example: Change in regulations (society) leads to changes in business processes and application software.</a:t>
            </a:r>
          </a:p>
          <a:p>
            <a:r>
              <a:rPr lang="en-US" dirty="0" smtClean="0"/>
              <a:t>For dependability, a systems perspective is essential</a:t>
            </a:r>
          </a:p>
          <a:p>
            <a:pPr lvl="1"/>
            <a:r>
              <a:rPr lang="en-US" dirty="0" smtClean="0"/>
              <a:t>Contain software failures within the enclosing layers of the STS stack.</a:t>
            </a:r>
          </a:p>
          <a:p>
            <a:pPr lvl="1"/>
            <a:r>
              <a:rPr lang="en-US" dirty="0" smtClean="0"/>
              <a:t>Understand how faults and failures in adjacent layers may affect the software in a system.</a:t>
            </a:r>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10 Sociotechnical Systems</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ln/>
        </p:spPr>
        <p:txBody>
          <a:bodyPr/>
          <a:lstStyle/>
          <a:p>
            <a:r>
              <a:rPr lang="en-GB" dirty="0" smtClean="0"/>
              <a:t>Complex systems</a:t>
            </a:r>
            <a:endParaRPr lang="en-GB" dirty="0"/>
          </a:p>
        </p:txBody>
      </p:sp>
      <p:sp>
        <p:nvSpPr>
          <p:cNvPr id="9219" name="Rectangle 3"/>
          <p:cNvSpPr>
            <a:spLocks noGrp="1" noChangeArrowheads="1"/>
          </p:cNvSpPr>
          <p:nvPr>
            <p:ph type="body" idx="1"/>
          </p:nvPr>
        </p:nvSpPr>
        <p:spPr>
          <a:xfrm>
            <a:off x="612531" y="1606550"/>
            <a:ext cx="7804638" cy="4129088"/>
          </a:xfrm>
          <a:noFill/>
          <a:ln/>
        </p:spPr>
        <p:txBody>
          <a:bodyPr/>
          <a:lstStyle/>
          <a:p>
            <a:r>
              <a:rPr lang="en-GB" sz="2400" dirty="0"/>
              <a:t>A</a:t>
            </a:r>
            <a:r>
              <a:rPr lang="en-GB" sz="2400" dirty="0" smtClean="0"/>
              <a:t> system is a purposeful </a:t>
            </a:r>
            <a:r>
              <a:rPr lang="en-GB" sz="2400" dirty="0"/>
              <a:t>collection of inter-related components working together to achieve some common objective. </a:t>
            </a:r>
          </a:p>
          <a:p>
            <a:r>
              <a:rPr lang="en-GB" sz="2400" dirty="0"/>
              <a:t>A system may include software, mechanical, electrical and electronic hardware and be operated by people.</a:t>
            </a:r>
          </a:p>
          <a:p>
            <a:r>
              <a:rPr lang="en-GB" sz="2400" dirty="0"/>
              <a:t>System components are dependent on other </a:t>
            </a:r>
            <a:br>
              <a:rPr lang="en-GB" sz="2400" dirty="0"/>
            </a:br>
            <a:r>
              <a:rPr lang="en-GB" sz="2400" dirty="0"/>
              <a:t>system </a:t>
            </a:r>
            <a:r>
              <a:rPr lang="en-GB" sz="2400" dirty="0" smtClean="0"/>
              <a:t>components.</a:t>
            </a:r>
          </a:p>
          <a:p>
            <a:r>
              <a:rPr lang="en-GB" sz="2400" dirty="0"/>
              <a:t>The properties and behaviour of system components are inextricably inter-</a:t>
            </a:r>
            <a:r>
              <a:rPr lang="en-GB" sz="2400" dirty="0" smtClean="0"/>
              <a:t>mingled. This leads to complexity.</a:t>
            </a:r>
            <a:endParaRPr lang="en-GB" sz="2400"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r>
              <a:rPr lang="en-GB"/>
              <a:t>System categories</a:t>
            </a:r>
          </a:p>
        </p:txBody>
      </p:sp>
      <p:sp>
        <p:nvSpPr>
          <p:cNvPr id="11267" name="Rectangle 3"/>
          <p:cNvSpPr>
            <a:spLocks noGrp="1" noChangeArrowheads="1"/>
          </p:cNvSpPr>
          <p:nvPr>
            <p:ph type="body" idx="1"/>
          </p:nvPr>
        </p:nvSpPr>
        <p:spPr>
          <a:noFill/>
          <a:ln/>
        </p:spPr>
        <p:txBody>
          <a:bodyPr/>
          <a:lstStyle/>
          <a:p>
            <a:pPr>
              <a:lnSpc>
                <a:spcPct val="90000"/>
              </a:lnSpc>
            </a:pPr>
            <a:r>
              <a:rPr lang="en-GB" dirty="0"/>
              <a:t>Technical computer-based systems</a:t>
            </a:r>
          </a:p>
          <a:p>
            <a:pPr lvl="1">
              <a:lnSpc>
                <a:spcPct val="90000"/>
              </a:lnSpc>
            </a:pPr>
            <a:r>
              <a:rPr lang="en-GB" dirty="0"/>
              <a:t>Systems that include hardware and software but where the operators and operational processes are not normally considered to be part of the system. The system is not self-aware</a:t>
            </a:r>
            <a:r>
              <a:rPr lang="en-GB" dirty="0" smtClean="0"/>
              <a:t>.</a:t>
            </a:r>
          </a:p>
          <a:p>
            <a:pPr lvl="1">
              <a:lnSpc>
                <a:spcPct val="90000"/>
              </a:lnSpc>
            </a:pPr>
            <a:r>
              <a:rPr lang="en-GB" dirty="0" smtClean="0"/>
              <a:t>Example: A word processor used to write a book.</a:t>
            </a:r>
          </a:p>
          <a:p>
            <a:pPr>
              <a:lnSpc>
                <a:spcPct val="90000"/>
              </a:lnSpc>
            </a:pPr>
            <a:r>
              <a:rPr lang="en-GB" dirty="0"/>
              <a:t>Socio-technical systems</a:t>
            </a:r>
          </a:p>
          <a:p>
            <a:pPr lvl="1">
              <a:lnSpc>
                <a:spcPct val="90000"/>
              </a:lnSpc>
            </a:pPr>
            <a:r>
              <a:rPr lang="en-GB" dirty="0"/>
              <a:t>Systems that include technical systems but also operational processes and people who use and interact with the technical system. Socio-technical systems are governed by organisational policies and rules</a:t>
            </a:r>
            <a:r>
              <a:rPr lang="en-GB" dirty="0" smtClean="0"/>
              <a:t>.</a:t>
            </a:r>
          </a:p>
          <a:p>
            <a:pPr lvl="1">
              <a:lnSpc>
                <a:spcPct val="90000"/>
              </a:lnSpc>
            </a:pPr>
            <a:r>
              <a:rPr lang="en-GB" dirty="0" smtClean="0"/>
              <a:t>Example: A publishing system to produce a book.</a:t>
            </a:r>
            <a:endParaRPr lang="en-GB"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754</TotalTime>
  <Words>3219</Words>
  <Application>Microsoft Office PowerPoint</Application>
  <PresentationFormat>Ekran Gösterisi (4:3)</PresentationFormat>
  <Paragraphs>351</Paragraphs>
  <Slides>53</Slides>
  <Notes>8</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53</vt:i4>
      </vt:variant>
    </vt:vector>
  </HeadingPairs>
  <TitlesOfParts>
    <vt:vector size="59" baseType="lpstr">
      <vt:lpstr>ＭＳ Ｐゴシック</vt:lpstr>
      <vt:lpstr>Arial</vt:lpstr>
      <vt:lpstr>Calibri</vt:lpstr>
      <vt:lpstr>Times New Roman</vt:lpstr>
      <vt:lpstr>Wingdings</vt:lpstr>
      <vt:lpstr>SE9</vt:lpstr>
      <vt:lpstr>Lecture 10 – Sociotechnical Systems</vt:lpstr>
      <vt:lpstr>Topics covered</vt:lpstr>
      <vt:lpstr>Systems</vt:lpstr>
      <vt:lpstr>The sociotechnical systems stack </vt:lpstr>
      <vt:lpstr>Layers in the STS stack</vt:lpstr>
      <vt:lpstr>Layers in the STS stack</vt:lpstr>
      <vt:lpstr>Holistic system design</vt:lpstr>
      <vt:lpstr>Complex systems</vt:lpstr>
      <vt:lpstr>System categories</vt:lpstr>
      <vt:lpstr>Organizational affects</vt:lpstr>
      <vt:lpstr>Socio-technical system characteristics</vt:lpstr>
      <vt:lpstr>Emergent properties</vt:lpstr>
      <vt:lpstr>Examples of emergent properties </vt:lpstr>
      <vt:lpstr>Types of emergent property</vt:lpstr>
      <vt:lpstr>Reliability as an emergent property</vt:lpstr>
      <vt:lpstr>Influences on reliability</vt:lpstr>
      <vt:lpstr>Failure propagation </vt:lpstr>
      <vt:lpstr>Non-determinism</vt:lpstr>
      <vt:lpstr>Success criteria</vt:lpstr>
      <vt:lpstr>Conflicting views of success</vt:lpstr>
      <vt:lpstr>Systems engineering</vt:lpstr>
      <vt:lpstr>Stages of systems engineering </vt:lpstr>
      <vt:lpstr>Systems engineering stages</vt:lpstr>
      <vt:lpstr>Security and dependability considerations</vt:lpstr>
      <vt:lpstr>Professional disciplines involved in systems engineering </vt:lpstr>
      <vt:lpstr>Inter-disciplinary working</vt:lpstr>
      <vt:lpstr>Key points</vt:lpstr>
      <vt:lpstr>Lecture 10 – Sociotechnical Systems</vt:lpstr>
      <vt:lpstr>System procurement</vt:lpstr>
      <vt:lpstr>Decision drivers</vt:lpstr>
      <vt:lpstr>Procurement and development</vt:lpstr>
      <vt:lpstr>System procurement processes</vt:lpstr>
      <vt:lpstr>Procurement issues</vt:lpstr>
      <vt:lpstr>Contractors and sub-contractors</vt:lpstr>
      <vt:lpstr>Procurement and dependability</vt:lpstr>
      <vt:lpstr>System development</vt:lpstr>
      <vt:lpstr>Systems development </vt:lpstr>
      <vt:lpstr>System requirements definition</vt:lpstr>
      <vt:lpstr>The system design process</vt:lpstr>
      <vt:lpstr>Requirements and design</vt:lpstr>
      <vt:lpstr>Requirements and design spiral </vt:lpstr>
      <vt:lpstr>Sub-system development</vt:lpstr>
      <vt:lpstr>System integration</vt:lpstr>
      <vt:lpstr>System delivery and deployment</vt:lpstr>
      <vt:lpstr>Development and dependability</vt:lpstr>
      <vt:lpstr>System operation</vt:lpstr>
      <vt:lpstr>Human error</vt:lpstr>
      <vt:lpstr>System defenses</vt:lpstr>
      <vt:lpstr>Reason’s Swiss cheese model of system failure </vt:lpstr>
      <vt:lpstr>Defenses in an ATC system</vt:lpstr>
      <vt:lpstr>System evolution</vt:lpstr>
      <vt:lpstr>Evolution and dependability</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10</dc:title>
  <dc:creator>Ian Sommerville</dc:creator>
  <cp:lastModifiedBy>Furkan Gözükara</cp:lastModifiedBy>
  <cp:revision>9</cp:revision>
  <dcterms:created xsi:type="dcterms:W3CDTF">2009-12-28T09:42:28Z</dcterms:created>
  <dcterms:modified xsi:type="dcterms:W3CDTF">2020-12-19T17:56:16Z</dcterms:modified>
</cp:coreProperties>
</file>