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Lst>
  <p:notesMasterIdLst>
    <p:notesMasterId r:id="rId48"/>
  </p:notesMasterIdLst>
  <p:handoutMasterIdLst>
    <p:handoutMasterId r:id="rId49"/>
  </p:handoutMasterIdLst>
  <p:sldIdLst>
    <p:sldId id="260" r:id="rId2"/>
    <p:sldId id="303" r:id="rId3"/>
    <p:sldId id="270" r:id="rId4"/>
    <p:sldId id="297" r:id="rId5"/>
    <p:sldId id="305" r:id="rId6"/>
    <p:sldId id="307" r:id="rId7"/>
    <p:sldId id="315" r:id="rId8"/>
    <p:sldId id="301" r:id="rId9"/>
    <p:sldId id="316" r:id="rId10"/>
    <p:sldId id="272" r:id="rId11"/>
    <p:sldId id="290" r:id="rId12"/>
    <p:sldId id="317" r:id="rId13"/>
    <p:sldId id="324" r:id="rId14"/>
    <p:sldId id="318" r:id="rId15"/>
    <p:sldId id="291" r:id="rId16"/>
    <p:sldId id="308" r:id="rId17"/>
    <p:sldId id="264" r:id="rId18"/>
    <p:sldId id="274" r:id="rId19"/>
    <p:sldId id="275" r:id="rId20"/>
    <p:sldId id="282" r:id="rId21"/>
    <p:sldId id="319" r:id="rId22"/>
    <p:sldId id="325" r:id="rId23"/>
    <p:sldId id="259" r:id="rId24"/>
    <p:sldId id="323" r:id="rId25"/>
    <p:sldId id="309" r:id="rId26"/>
    <p:sldId id="277" r:id="rId27"/>
    <p:sldId id="310" r:id="rId28"/>
    <p:sldId id="311" r:id="rId29"/>
    <p:sldId id="287" r:id="rId30"/>
    <p:sldId id="278" r:id="rId31"/>
    <p:sldId id="283" r:id="rId32"/>
    <p:sldId id="265" r:id="rId33"/>
    <p:sldId id="268" r:id="rId34"/>
    <p:sldId id="269" r:id="rId35"/>
    <p:sldId id="312" r:id="rId36"/>
    <p:sldId id="284" r:id="rId37"/>
    <p:sldId id="285" r:id="rId38"/>
    <p:sldId id="320" r:id="rId39"/>
    <p:sldId id="286" r:id="rId40"/>
    <p:sldId id="293" r:id="rId41"/>
    <p:sldId id="313" r:id="rId42"/>
    <p:sldId id="314" r:id="rId43"/>
    <p:sldId id="321" r:id="rId44"/>
    <p:sldId id="281" r:id="rId45"/>
    <p:sldId id="280" r:id="rId46"/>
    <p:sldId id="288" r:id="rId47"/>
  </p:sldIdLst>
  <p:sldSz cx="9144000" cy="6858000" type="screen4x3"/>
  <p:notesSz cx="6642100" cy="97790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1400" kern="1200">
        <a:solidFill>
          <a:schemeClr val="tx1"/>
        </a:solidFill>
        <a:latin typeface="Helvetica" charset="0"/>
        <a:ea typeface="+mn-ea"/>
        <a:cs typeface="+mn-cs"/>
      </a:defRPr>
    </a:lvl1pPr>
    <a:lvl2pPr marL="457200" algn="l" rtl="0" eaLnBrk="0" fontAlgn="base" hangingPunct="0">
      <a:spcBef>
        <a:spcPct val="0"/>
      </a:spcBef>
      <a:spcAft>
        <a:spcPct val="0"/>
      </a:spcAft>
      <a:defRPr sz="1400" kern="1200">
        <a:solidFill>
          <a:schemeClr val="tx1"/>
        </a:solidFill>
        <a:latin typeface="Helvetica" charset="0"/>
        <a:ea typeface="+mn-ea"/>
        <a:cs typeface="+mn-cs"/>
      </a:defRPr>
    </a:lvl2pPr>
    <a:lvl3pPr marL="914400" algn="l" rtl="0" eaLnBrk="0" fontAlgn="base" hangingPunct="0">
      <a:spcBef>
        <a:spcPct val="0"/>
      </a:spcBef>
      <a:spcAft>
        <a:spcPct val="0"/>
      </a:spcAft>
      <a:defRPr sz="1400" kern="1200">
        <a:solidFill>
          <a:schemeClr val="tx1"/>
        </a:solidFill>
        <a:latin typeface="Helvetica" charset="0"/>
        <a:ea typeface="+mn-ea"/>
        <a:cs typeface="+mn-cs"/>
      </a:defRPr>
    </a:lvl3pPr>
    <a:lvl4pPr marL="1371600" algn="l" rtl="0" eaLnBrk="0" fontAlgn="base" hangingPunct="0">
      <a:spcBef>
        <a:spcPct val="0"/>
      </a:spcBef>
      <a:spcAft>
        <a:spcPct val="0"/>
      </a:spcAft>
      <a:defRPr sz="1400" kern="1200">
        <a:solidFill>
          <a:schemeClr val="tx1"/>
        </a:solidFill>
        <a:latin typeface="Helvetica" charset="0"/>
        <a:ea typeface="+mn-ea"/>
        <a:cs typeface="+mn-cs"/>
      </a:defRPr>
    </a:lvl4pPr>
    <a:lvl5pPr marL="1828800" algn="l" rtl="0" eaLnBrk="0" fontAlgn="base" hangingPunct="0">
      <a:spcBef>
        <a:spcPct val="0"/>
      </a:spcBef>
      <a:spcAft>
        <a:spcPct val="0"/>
      </a:spcAft>
      <a:defRPr sz="1400" kern="1200">
        <a:solidFill>
          <a:schemeClr val="tx1"/>
        </a:solidFill>
        <a:latin typeface="Helvetica" charset="0"/>
        <a:ea typeface="+mn-ea"/>
        <a:cs typeface="+mn-cs"/>
      </a:defRPr>
    </a:lvl5pPr>
    <a:lvl6pPr marL="2286000" algn="l" defTabSz="457200" rtl="0" eaLnBrk="1" latinLnBrk="0" hangingPunct="1">
      <a:defRPr sz="1400" kern="1200">
        <a:solidFill>
          <a:schemeClr val="tx1"/>
        </a:solidFill>
        <a:latin typeface="Helvetica" charset="0"/>
        <a:ea typeface="+mn-ea"/>
        <a:cs typeface="+mn-cs"/>
      </a:defRPr>
    </a:lvl6pPr>
    <a:lvl7pPr marL="2743200" algn="l" defTabSz="457200" rtl="0" eaLnBrk="1" latinLnBrk="0" hangingPunct="1">
      <a:defRPr sz="1400" kern="1200">
        <a:solidFill>
          <a:schemeClr val="tx1"/>
        </a:solidFill>
        <a:latin typeface="Helvetica" charset="0"/>
        <a:ea typeface="+mn-ea"/>
        <a:cs typeface="+mn-cs"/>
      </a:defRPr>
    </a:lvl7pPr>
    <a:lvl8pPr marL="3200400" algn="l" defTabSz="457200" rtl="0" eaLnBrk="1" latinLnBrk="0" hangingPunct="1">
      <a:defRPr sz="1400" kern="1200">
        <a:solidFill>
          <a:schemeClr val="tx1"/>
        </a:solidFill>
        <a:latin typeface="Helvetica" charset="0"/>
        <a:ea typeface="+mn-ea"/>
        <a:cs typeface="+mn-cs"/>
      </a:defRPr>
    </a:lvl8pPr>
    <a:lvl9pPr marL="3657600" algn="l" defTabSz="457200" rtl="0" eaLnBrk="1" latinLnBrk="0" hangingPunct="1">
      <a:defRPr sz="1400" kern="1200">
        <a:solidFill>
          <a:schemeClr val="tx1"/>
        </a:solidFill>
        <a:latin typeface="Helvetic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0">
          <p15:clr>
            <a:srgbClr val="A4A3A4"/>
          </p15:clr>
        </p15:guide>
        <p15:guide id="2" pos="209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FFFF"/>
    <a:srgbClr val="8FA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75" d="100"/>
          <a:sy n="75" d="100"/>
        </p:scale>
        <p:origin x="1109"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3104"/>
    </p:cViewPr>
  </p:sorterViewPr>
  <p:notesViewPr>
    <p:cSldViewPr>
      <p:cViewPr varScale="1">
        <p:scale>
          <a:sx n="72" d="100"/>
          <a:sy n="72" d="100"/>
        </p:scale>
        <p:origin x="-1744" y="-104"/>
      </p:cViewPr>
      <p:guideLst>
        <p:guide orient="horz" pos="3080"/>
        <p:guide pos="209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06450" y="464820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a:t>Click to edit Master notes styles</a:t>
            </a:r>
          </a:p>
          <a:p>
            <a:pPr lvl="1"/>
            <a:r>
              <a:rPr lang="en-GB"/>
              <a:t>Second Level</a:t>
            </a:r>
          </a:p>
          <a:p>
            <a:pPr lvl="2"/>
            <a:r>
              <a:rPr lang="en-GB"/>
              <a:t>Third Level</a:t>
            </a:r>
          </a:p>
          <a:p>
            <a:pPr lvl="3"/>
            <a:r>
              <a:rPr lang="en-GB"/>
              <a:t>Fourth Level</a:t>
            </a:r>
          </a:p>
          <a:p>
            <a:pPr lvl="4"/>
            <a:r>
              <a:rPr lang="en-GB"/>
              <a:t>Fifth Level</a:t>
            </a:r>
          </a:p>
        </p:txBody>
      </p:sp>
      <p:sp>
        <p:nvSpPr>
          <p:cNvPr id="2051" name="Rectangle 3"/>
          <p:cNvSpPr>
            <a:spLocks noGrp="1" noRot="1" noChangeAspect="1" noChangeArrowheads="1" noTextEdit="1"/>
          </p:cNvSpPr>
          <p:nvPr>
            <p:ph type="sldImg" idx="2"/>
          </p:nvPr>
        </p:nvSpPr>
        <p:spPr bwMode="auto">
          <a:xfrm>
            <a:off x="1035050" y="850900"/>
            <a:ext cx="4572000" cy="3429000"/>
          </a:xfrm>
          <a:prstGeom prst="rect">
            <a:avLst/>
          </a:prstGeom>
          <a:noFill/>
          <a:ln w="12700">
            <a:solidFill>
              <a:schemeClr val="tx1"/>
            </a:solidFill>
            <a:miter lim="800000"/>
            <a:headEnd/>
            <a:tailEnd/>
          </a:ln>
          <a:effectLst/>
        </p:spPr>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Rot="1" noChangeAspect="1" noChangeArrowheads="1" noTextEdit="1"/>
          </p:cNvSpPr>
          <p:nvPr>
            <p:ph type="sldImg"/>
          </p:nvPr>
        </p:nvSpPr>
        <p:spPr>
          <a:ln/>
        </p:spPr>
      </p:sp>
      <p:sp>
        <p:nvSpPr>
          <p:cNvPr id="6758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Rot="1" noChangeAspect="1" noChangeArrowheads="1" noTextEdit="1"/>
          </p:cNvSpPr>
          <p:nvPr>
            <p:ph type="sldImg"/>
          </p:nvPr>
        </p:nvSpPr>
        <p:spPr>
          <a:ln/>
        </p:spPr>
      </p:sp>
      <p:sp>
        <p:nvSpPr>
          <p:cNvPr id="6758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26"/>
          <p:cNvSpPr>
            <a:spLocks noGrp="1" noRot="1" noChangeAspect="1" noChangeArrowheads="1" noTextEdit="1"/>
          </p:cNvSpPr>
          <p:nvPr>
            <p:ph type="sldImg"/>
          </p:nvPr>
        </p:nvSpPr>
        <p:spPr>
          <a:ln/>
        </p:spPr>
      </p:sp>
      <p:sp>
        <p:nvSpPr>
          <p:cNvPr id="58371"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885825" y="4648200"/>
            <a:ext cx="4870450" cy="4119563"/>
          </a:xfrm>
          <a:ln/>
        </p:spPr>
        <p:txBody>
          <a:bodyPr/>
          <a:lstStyle/>
          <a:p>
            <a:endParaRPr lang="en-US"/>
          </a:p>
        </p:txBody>
      </p:sp>
      <p:sp>
        <p:nvSpPr>
          <p:cNvPr id="17411" name="Rectangle 3"/>
          <p:cNvSpPr>
            <a:spLocks noGrp="1" noRot="1" noChangeAspect="1" noChangeArrowheads="1" noTextEdit="1"/>
          </p:cNvSpPr>
          <p:nvPr>
            <p:ph type="sldImg"/>
          </p:nvPr>
        </p:nvSpPr>
        <p:spPr>
          <a:xfrm>
            <a:off x="1031875" y="849313"/>
            <a:ext cx="4578350" cy="3433762"/>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885825" y="4648200"/>
            <a:ext cx="4870450" cy="4119563"/>
          </a:xfrm>
          <a:ln/>
        </p:spPr>
        <p:txBody>
          <a:bodyPr/>
          <a:lstStyle/>
          <a:p>
            <a:endParaRPr lang="en-US"/>
          </a:p>
        </p:txBody>
      </p:sp>
      <p:sp>
        <p:nvSpPr>
          <p:cNvPr id="23555" name="Rectangle 3"/>
          <p:cNvSpPr>
            <a:spLocks noGrp="1" noRot="1" noChangeAspect="1" noChangeArrowheads="1" noTextEdit="1"/>
          </p:cNvSpPr>
          <p:nvPr>
            <p:ph type="sldImg"/>
          </p:nvPr>
        </p:nvSpPr>
        <p:spPr>
          <a:xfrm>
            <a:off x="1031875" y="849313"/>
            <a:ext cx="4578350" cy="3433762"/>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885825" y="4648200"/>
            <a:ext cx="4870450" cy="4119563"/>
          </a:xfrm>
          <a:ln/>
        </p:spPr>
        <p:txBody>
          <a:bodyPr/>
          <a:lstStyle/>
          <a:p>
            <a:endParaRPr lang="en-US"/>
          </a:p>
        </p:txBody>
      </p:sp>
      <p:sp>
        <p:nvSpPr>
          <p:cNvPr id="25603" name="Rectangle 3"/>
          <p:cNvSpPr>
            <a:spLocks noGrp="1" noRot="1" noChangeAspect="1" noChangeArrowheads="1" noTextEdit="1"/>
          </p:cNvSpPr>
          <p:nvPr>
            <p:ph type="sldImg"/>
          </p:nvPr>
        </p:nvSpPr>
        <p:spPr>
          <a:xfrm>
            <a:off x="1031875" y="849313"/>
            <a:ext cx="4578350" cy="3433762"/>
          </a:xfr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Grp="1" noRot="1" noChangeAspect="1" noChangeArrowheads="1" noTextEdit="1"/>
          </p:cNvSpPr>
          <p:nvPr>
            <p:ph type="sldImg"/>
          </p:nvPr>
        </p:nvSpPr>
        <p:spPr>
          <a:ln/>
        </p:spPr>
      </p:sp>
      <p:sp>
        <p:nvSpPr>
          <p:cNvPr id="6656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Rot="1" noChangeAspect="1" noChangeArrowheads="1" noTextEdit="1"/>
          </p:cNvSpPr>
          <p:nvPr>
            <p:ph type="sldImg"/>
          </p:nvPr>
        </p:nvSpPr>
        <p:spPr>
          <a:ln/>
        </p:spPr>
      </p:sp>
      <p:sp>
        <p:nvSpPr>
          <p:cNvPr id="64515"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26"/>
          <p:cNvSpPr>
            <a:spLocks noGrp="1" noRot="1" noChangeAspect="1" noChangeArrowheads="1" noTextEdit="1"/>
          </p:cNvSpPr>
          <p:nvPr>
            <p:ph type="sldImg"/>
          </p:nvPr>
        </p:nvSpPr>
        <p:spPr>
          <a:ln/>
        </p:spPr>
      </p:sp>
      <p:sp>
        <p:nvSpPr>
          <p:cNvPr id="78851"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6"/>
          <p:cNvSpPr>
            <a:spLocks noGrp="1" noRot="1" noChangeAspect="1" noChangeArrowheads="1" noTextEdit="1"/>
          </p:cNvSpPr>
          <p:nvPr>
            <p:ph type="sldImg"/>
          </p:nvPr>
        </p:nvSpPr>
        <p:spPr>
          <a:ln/>
        </p:spPr>
      </p:sp>
      <p:sp>
        <p:nvSpPr>
          <p:cNvPr id="6246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6"/>
          <p:cNvSpPr>
            <a:spLocks noGrp="1" noRot="1" noChangeAspect="1" noChangeArrowheads="1" noTextEdit="1"/>
          </p:cNvSpPr>
          <p:nvPr>
            <p:ph type="sldImg"/>
          </p:nvPr>
        </p:nvSpPr>
        <p:spPr>
          <a:ln/>
        </p:spPr>
      </p:sp>
      <p:sp>
        <p:nvSpPr>
          <p:cNvPr id="6144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26"/>
          <p:cNvSpPr>
            <a:spLocks noGrp="1" noRot="1" noChangeAspect="1" noChangeArrowheads="1" noTextEdit="1"/>
          </p:cNvSpPr>
          <p:nvPr>
            <p:ph type="sldImg"/>
          </p:nvPr>
        </p:nvSpPr>
        <p:spPr>
          <a:ln/>
        </p:spPr>
      </p:sp>
      <p:sp>
        <p:nvSpPr>
          <p:cNvPr id="60419"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ln/>
        </p:spPr>
      </p:sp>
      <p:sp>
        <p:nvSpPr>
          <p:cNvPr id="57347" name="Rectangle 1027"/>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16BF9A5E-1B06-D14A-B01D-2A7EC97C51EE}" type="datetime1">
              <a:rPr lang="en-US" smtClean="0"/>
              <a:pPr/>
              <a:t>12/25/2020</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a:t>
            </a:r>
            <a:r>
              <a:rPr lang="en-US" dirty="0" smtClean="0"/>
              <a:t>11 Security and Dependability</a:t>
            </a:r>
            <a:endParaRPr lang="en-US" dirty="0"/>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5ABEEA9C-3483-DE47-8631-D3484BC8C413}" type="datetime1">
              <a:rPr lang="en-US" smtClean="0"/>
              <a:pPr/>
              <a:t>12/25/2020</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a:t>
            </a:r>
            <a:r>
              <a:rPr lang="en-US" dirty="0" smtClean="0"/>
              <a:t>11 Security and Dependability</a:t>
            </a:r>
            <a:endParaRPr lang="en-US" dirty="0"/>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10985E0D-D279-3E4E-8C80-04C4EF6ABD93}" type="datetime1">
              <a:rPr lang="en-US" smtClean="0"/>
              <a:pPr/>
              <a:t>12/25/2020</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a:t>
            </a:r>
            <a:r>
              <a:rPr lang="en-US" dirty="0" smtClean="0"/>
              <a:t>11 Security and Dependability</a:t>
            </a:r>
            <a:endParaRPr lang="en-US" dirty="0"/>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9925" y="306388"/>
            <a:ext cx="7804150" cy="917575"/>
          </a:xfrm>
        </p:spPr>
        <p:txBody>
          <a:bodyPr/>
          <a:lstStyle/>
          <a:p>
            <a:r>
              <a:rPr lang="en-GB" smtClean="0"/>
              <a:t>Click to edit Master title style</a:t>
            </a:r>
            <a:endParaRPr lang="en-US"/>
          </a:p>
        </p:txBody>
      </p:sp>
      <p:sp>
        <p:nvSpPr>
          <p:cNvPr id="3" name="Text Placeholder 2"/>
          <p:cNvSpPr>
            <a:spLocks noGrp="1"/>
          </p:cNvSpPr>
          <p:nvPr>
            <p:ph type="body" sz="half" idx="1"/>
          </p:nvPr>
        </p:nvSpPr>
        <p:spPr>
          <a:xfrm>
            <a:off x="990600" y="1676400"/>
            <a:ext cx="3825875" cy="4130675"/>
          </a:xfrm>
          <a:prstGeom prst="rect">
            <a:avLst/>
          </a:prstGeo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968875" y="1676400"/>
            <a:ext cx="3825875" cy="4130675"/>
          </a:xfrm>
          <a:prstGeom prst="rect">
            <a:avLst/>
          </a:prstGeo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1DB70E9F-F000-3C4E-AFFA-A9684F18FAEA}" type="datetime1">
              <a:rPr lang="en-US" smtClean="0"/>
              <a:pPr/>
              <a:t>12/25/2020</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a:t>
            </a:r>
            <a:r>
              <a:rPr lang="en-US" dirty="0" smtClean="0"/>
              <a:t>11 Security and Dependability</a:t>
            </a:r>
            <a:endParaRPr lang="en-US" dirty="0"/>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B89A70FC-8C27-FC44-8B4B-93A7A453F4E9}" type="datetime1">
              <a:rPr lang="en-US" smtClean="0"/>
              <a:pPr/>
              <a:t>12/25/2020</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a:t>
            </a:r>
            <a:r>
              <a:rPr lang="en-US" dirty="0" smtClean="0"/>
              <a:t>11 Security and Dependability</a:t>
            </a:r>
            <a:endParaRPr lang="en-US" dirty="0"/>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CD8E37D9-DE92-DE4F-8D23-10AC64B0A9B6}" type="datetime1">
              <a:rPr lang="en-US" smtClean="0"/>
              <a:pPr/>
              <a:t>12/25/2020</a:t>
            </a:fld>
            <a:endParaRPr lang="en-US"/>
          </a:p>
        </p:txBody>
      </p:sp>
      <p:sp>
        <p:nvSpPr>
          <p:cNvPr id="6" name="Footer Placeholder 4"/>
          <p:cNvSpPr>
            <a:spLocks noGrp="1"/>
          </p:cNvSpPr>
          <p:nvPr>
            <p:ph type="ftr" sz="quarter" idx="11"/>
          </p:nvPr>
        </p:nvSpPr>
        <p:spPr/>
        <p:txBody>
          <a:bodyPr/>
          <a:lstStyle>
            <a:lvl1pPr>
              <a:defRPr/>
            </a:lvl1pPr>
          </a:lstStyle>
          <a:p>
            <a:r>
              <a:rPr lang="en-US" dirty="0" smtClean="0"/>
              <a:t>Lecture </a:t>
            </a:r>
            <a:r>
              <a:rPr lang="en-US" dirty="0" smtClean="0"/>
              <a:t>11 Security and Dependability</a:t>
            </a:r>
            <a:endParaRPr lang="en-US" dirty="0"/>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5F6BC228-3E99-D843-A3B3-0CC37C1F43A2}" type="datetime1">
              <a:rPr lang="en-US" smtClean="0"/>
              <a:pPr/>
              <a:t>12/25/2020</a:t>
            </a:fld>
            <a:endParaRPr lang="en-US"/>
          </a:p>
        </p:txBody>
      </p:sp>
      <p:sp>
        <p:nvSpPr>
          <p:cNvPr id="8" name="Footer Placeholder 4"/>
          <p:cNvSpPr>
            <a:spLocks noGrp="1"/>
          </p:cNvSpPr>
          <p:nvPr>
            <p:ph type="ftr" sz="quarter" idx="11"/>
          </p:nvPr>
        </p:nvSpPr>
        <p:spPr/>
        <p:txBody>
          <a:bodyPr/>
          <a:lstStyle>
            <a:lvl1pPr>
              <a:defRPr/>
            </a:lvl1pPr>
          </a:lstStyle>
          <a:p>
            <a:r>
              <a:rPr lang="en-US" dirty="0" smtClean="0"/>
              <a:t>Lecture </a:t>
            </a:r>
            <a:r>
              <a:rPr lang="en-US" dirty="0" smtClean="0"/>
              <a:t>11 Security and Dependability</a:t>
            </a:r>
            <a:endParaRPr lang="en-US" dirty="0"/>
          </a:p>
        </p:txBody>
      </p:sp>
      <p:sp>
        <p:nvSpPr>
          <p:cNvPr id="9"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CA6F9AF-2D3A-AF43-BEF1-53A77E89E0F8}" type="datetime1">
              <a:rPr lang="en-US" smtClean="0"/>
              <a:pPr/>
              <a:t>12/25/2020</a:t>
            </a:fld>
            <a:endParaRPr lang="en-US"/>
          </a:p>
        </p:txBody>
      </p:sp>
      <p:sp>
        <p:nvSpPr>
          <p:cNvPr id="4" name="Footer Placeholder 4"/>
          <p:cNvSpPr>
            <a:spLocks noGrp="1"/>
          </p:cNvSpPr>
          <p:nvPr>
            <p:ph type="ftr" sz="quarter" idx="11"/>
          </p:nvPr>
        </p:nvSpPr>
        <p:spPr/>
        <p:txBody>
          <a:bodyPr/>
          <a:lstStyle>
            <a:lvl1pPr>
              <a:defRPr/>
            </a:lvl1pPr>
          </a:lstStyle>
          <a:p>
            <a:r>
              <a:rPr lang="en-US" dirty="0" smtClean="0"/>
              <a:t>Lecture </a:t>
            </a:r>
            <a:r>
              <a:rPr lang="en-US" dirty="0" smtClean="0"/>
              <a:t>11 Security and Dependability</a:t>
            </a:r>
            <a:endParaRPr lang="en-US" dirty="0"/>
          </a:p>
        </p:txBody>
      </p:sp>
      <p:sp>
        <p:nvSpPr>
          <p:cNvPr id="5"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03EB2294-3F03-C24E-8A4E-CE3A722BE6A4}" type="datetime1">
              <a:rPr lang="en-US" smtClean="0"/>
              <a:pPr/>
              <a:t>12/25/2020</a:t>
            </a:fld>
            <a:endParaRPr lang="en-US"/>
          </a:p>
        </p:txBody>
      </p:sp>
      <p:sp>
        <p:nvSpPr>
          <p:cNvPr id="3" name="Footer Placeholder 4"/>
          <p:cNvSpPr>
            <a:spLocks noGrp="1"/>
          </p:cNvSpPr>
          <p:nvPr>
            <p:ph type="ftr" sz="quarter" idx="11"/>
          </p:nvPr>
        </p:nvSpPr>
        <p:spPr/>
        <p:txBody>
          <a:bodyPr/>
          <a:lstStyle>
            <a:lvl1pPr>
              <a:defRPr/>
            </a:lvl1pPr>
          </a:lstStyle>
          <a:p>
            <a:r>
              <a:rPr lang="en-US" dirty="0" smtClean="0"/>
              <a:t>Lecture </a:t>
            </a:r>
            <a:r>
              <a:rPr lang="en-US" dirty="0" smtClean="0"/>
              <a:t>11 Security and Dependability</a:t>
            </a:r>
            <a:endParaRPr lang="en-US" dirty="0"/>
          </a:p>
        </p:txBody>
      </p:sp>
      <p:sp>
        <p:nvSpPr>
          <p:cNvPr id="4"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8ED5EF48-39C0-6246-A6CA-45814BA9EEA1}" type="datetime1">
              <a:rPr lang="en-US" smtClean="0"/>
              <a:pPr/>
              <a:t>12/25/2020</a:t>
            </a:fld>
            <a:endParaRPr lang="en-US"/>
          </a:p>
        </p:txBody>
      </p:sp>
      <p:sp>
        <p:nvSpPr>
          <p:cNvPr id="6" name="Footer Placeholder 4"/>
          <p:cNvSpPr>
            <a:spLocks noGrp="1"/>
          </p:cNvSpPr>
          <p:nvPr>
            <p:ph type="ftr" sz="quarter" idx="11"/>
          </p:nvPr>
        </p:nvSpPr>
        <p:spPr/>
        <p:txBody>
          <a:bodyPr/>
          <a:lstStyle>
            <a:lvl1pPr>
              <a:defRPr/>
            </a:lvl1pPr>
          </a:lstStyle>
          <a:p>
            <a:r>
              <a:rPr lang="en-US" dirty="0" smtClean="0"/>
              <a:t>Lecture </a:t>
            </a:r>
            <a:r>
              <a:rPr lang="en-US" dirty="0" smtClean="0"/>
              <a:t>11 Security and Dependability</a:t>
            </a:r>
            <a:endParaRPr lang="en-US" dirty="0"/>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7BBD4191-8EAE-8C4C-B189-6675869F4D53}" type="datetime1">
              <a:rPr lang="en-US" smtClean="0"/>
              <a:pPr/>
              <a:t>12/25/2020</a:t>
            </a:fld>
            <a:endParaRPr lang="en-US"/>
          </a:p>
        </p:txBody>
      </p:sp>
      <p:sp>
        <p:nvSpPr>
          <p:cNvPr id="6" name="Footer Placeholder 4"/>
          <p:cNvSpPr>
            <a:spLocks noGrp="1"/>
          </p:cNvSpPr>
          <p:nvPr>
            <p:ph type="ftr" sz="quarter" idx="11"/>
          </p:nvPr>
        </p:nvSpPr>
        <p:spPr/>
        <p:txBody>
          <a:bodyPr/>
          <a:lstStyle>
            <a:lvl1pPr>
              <a:defRPr/>
            </a:lvl1pPr>
          </a:lstStyle>
          <a:p>
            <a:r>
              <a:rPr lang="en-US" dirty="0" smtClean="0"/>
              <a:t>Lecture </a:t>
            </a:r>
            <a:r>
              <a:rPr lang="en-US" dirty="0" smtClean="0"/>
              <a:t>11 Security and Dependability</a:t>
            </a:r>
            <a:endParaRPr lang="en-US" dirty="0"/>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D0C14B33-C5E2-2E43-8F51-E0A8EEA44724}" type="datetime1">
              <a:rPr lang="en-US" smtClean="0"/>
              <a:pPr/>
              <a:t>12/25/2020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dirty="0" smtClean="0"/>
              <a:t>Lecture </a:t>
            </a:r>
            <a:r>
              <a:rPr lang="en-US" dirty="0" smtClean="0"/>
              <a:t>11 Security and Dependability</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45CE82A-87C3-2841-AAF3-37DF1E34DC62}" type="slidenum">
              <a:rPr lang="en-US" smtClean="0"/>
              <a:pPr/>
              <a:t>‹#›</a:t>
            </a:fld>
            <a:endParaRPr lang="en-US"/>
          </a:p>
        </p:txBody>
      </p:sp>
      <p:pic>
        <p:nvPicPr>
          <p:cNvPr id="7" name="Picture 6" descr="Cover.jpg"/>
          <p:cNvPicPr>
            <a:picLocks noChangeAspect="1"/>
          </p:cNvPicPr>
          <p:nvPr/>
        </p:nvPicPr>
        <p:blipFill>
          <a:blip r:embed="rId14"/>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pd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pd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pd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marL="1119188" lvl="1" indent="-455613" algn="l"/>
            <a:r>
              <a:rPr lang="en-GB" dirty="0" smtClean="0">
                <a:latin typeface="Arial"/>
                <a:cs typeface="Arial"/>
              </a:rPr>
              <a:t>Lecture </a:t>
            </a:r>
            <a:r>
              <a:rPr lang="en-GB" dirty="0" smtClean="0">
                <a:latin typeface="Arial"/>
                <a:cs typeface="Arial"/>
              </a:rPr>
              <a:t>11 – Security and Dependability</a:t>
            </a:r>
            <a:endParaRPr lang="en-GB" dirty="0">
              <a:latin typeface="Arial"/>
              <a:cs typeface="Arial"/>
            </a:endParaRPr>
          </a:p>
        </p:txBody>
      </p:sp>
      <p:sp>
        <p:nvSpPr>
          <p:cNvPr id="8195" name="Rectangle 3"/>
          <p:cNvSpPr>
            <a:spLocks noGrp="1" noChangeArrowheads="1"/>
          </p:cNvSpPr>
          <p:nvPr>
            <p:ph type="subTitle" idx="1"/>
          </p:nvPr>
        </p:nvSpPr>
        <p:spPr/>
        <p:txBody>
          <a:bodyPr/>
          <a:lstStyle/>
          <a:p>
            <a:pPr marL="0" lvl="1" algn="ctr">
              <a:buFontTx/>
              <a:buNone/>
            </a:pPr>
            <a:r>
              <a:rPr lang="en-GB" sz="3200" dirty="0" smtClean="0"/>
              <a:t>Part </a:t>
            </a:r>
            <a:r>
              <a:rPr lang="en-GB" sz="3200" dirty="0" smtClean="0"/>
              <a:t>1</a:t>
            </a:r>
            <a:endParaRPr lang="en-GB" sz="3200"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1</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anchor="ctr"/>
          <a:lstStyle/>
          <a:p>
            <a:r>
              <a:rPr lang="en-GB"/>
              <a:t>Maintainability</a:t>
            </a:r>
          </a:p>
        </p:txBody>
      </p:sp>
      <p:sp>
        <p:nvSpPr>
          <p:cNvPr id="28675" name="Rectangle 3"/>
          <p:cNvSpPr>
            <a:spLocks noGrp="1" noChangeArrowheads="1"/>
          </p:cNvSpPr>
          <p:nvPr>
            <p:ph idx="1"/>
          </p:nvPr>
        </p:nvSpPr>
        <p:spPr/>
        <p:txBody>
          <a:bodyPr/>
          <a:lstStyle/>
          <a:p>
            <a:pPr>
              <a:lnSpc>
                <a:spcPct val="90000"/>
              </a:lnSpc>
            </a:pPr>
            <a:r>
              <a:rPr lang="en-GB" sz="2400" dirty="0"/>
              <a:t>A system attribute that is concerned with the ease of repairing the system after a failure has been discovered or changing the system to include new </a:t>
            </a:r>
            <a:r>
              <a:rPr lang="en-GB" sz="2400" dirty="0" smtClean="0"/>
              <a:t>features.</a:t>
            </a:r>
          </a:p>
          <a:p>
            <a:pPr>
              <a:lnSpc>
                <a:spcPct val="90000"/>
              </a:lnSpc>
            </a:pPr>
            <a:r>
              <a:rPr lang="en-GB" dirty="0" smtClean="0"/>
              <a:t>Reparability – short-term perspective to get the system back into service; Maintainability – long-term perspective.</a:t>
            </a:r>
            <a:endParaRPr lang="en-GB" sz="2400" dirty="0" smtClean="0"/>
          </a:p>
          <a:p>
            <a:pPr>
              <a:lnSpc>
                <a:spcPct val="90000"/>
              </a:lnSpc>
            </a:pPr>
            <a:r>
              <a:rPr lang="en-GB" sz="2400" dirty="0"/>
              <a:t>Very important for critical systems as faults are often introduced into a system because of maintenance </a:t>
            </a:r>
            <a:r>
              <a:rPr lang="en-GB" sz="2400" dirty="0" smtClean="0"/>
              <a:t>problems. If a system is maintainable, there is a lower probability that these faults will be introduced or undetected.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10</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GB" dirty="0" smtClean="0"/>
              <a:t>Survivability</a:t>
            </a:r>
            <a:endParaRPr lang="en-GB" dirty="0"/>
          </a:p>
        </p:txBody>
      </p:sp>
      <p:sp>
        <p:nvSpPr>
          <p:cNvPr id="71683" name="Rectangle 3"/>
          <p:cNvSpPr>
            <a:spLocks noGrp="1" noChangeArrowheads="1"/>
          </p:cNvSpPr>
          <p:nvPr>
            <p:ph idx="1"/>
          </p:nvPr>
        </p:nvSpPr>
        <p:spPr/>
        <p:txBody>
          <a:bodyPr/>
          <a:lstStyle/>
          <a:p>
            <a:r>
              <a:rPr lang="en-GB"/>
              <a:t>The ability of a system to continue to deliver its services to users in the face of deliberate or accidental attack</a:t>
            </a:r>
          </a:p>
          <a:p>
            <a:r>
              <a:rPr lang="en-GB"/>
              <a:t>This is an increasingly important attribute for distributed systems whose security can be compromised</a:t>
            </a:r>
          </a:p>
          <a:p>
            <a:r>
              <a:rPr lang="en-GB"/>
              <a:t>Survivability subsumes the notion of resilience - the ability of a system to continue in operation in spite of component failures </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11</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tolerance</a:t>
            </a:r>
            <a:endParaRPr lang="en-US" dirty="0"/>
          </a:p>
        </p:txBody>
      </p:sp>
      <p:sp>
        <p:nvSpPr>
          <p:cNvPr id="3" name="Content Placeholder 2"/>
          <p:cNvSpPr>
            <a:spLocks noGrp="1"/>
          </p:cNvSpPr>
          <p:nvPr>
            <p:ph idx="1"/>
          </p:nvPr>
        </p:nvSpPr>
        <p:spPr/>
        <p:txBody>
          <a:bodyPr/>
          <a:lstStyle/>
          <a:p>
            <a:r>
              <a:rPr lang="en-US" dirty="0" smtClean="0"/>
              <a:t>Part of a more general usability property and reflects the extent to which user errors are avoided, detected or tolerated.</a:t>
            </a:r>
          </a:p>
          <a:p>
            <a:r>
              <a:rPr lang="en-US" dirty="0" smtClean="0"/>
              <a:t>User errors should, as far as possible, be detected and corrected automatically and should not be passed on to the system and cause failures.</a:t>
            </a:r>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Dependability attribute dependencies</a:t>
            </a:r>
            <a:endParaRPr lang="en-US" dirty="0"/>
          </a:p>
        </p:txBody>
      </p:sp>
      <p:sp>
        <p:nvSpPr>
          <p:cNvPr id="3" name="Content Placeholder 2"/>
          <p:cNvSpPr>
            <a:spLocks noGrp="1"/>
          </p:cNvSpPr>
          <p:nvPr>
            <p:ph idx="1"/>
          </p:nvPr>
        </p:nvSpPr>
        <p:spPr/>
        <p:txBody>
          <a:bodyPr/>
          <a:lstStyle/>
          <a:p>
            <a:r>
              <a:rPr lang="en-US" dirty="0" smtClean="0"/>
              <a:t>Safe system operation depends on the system being available and operating reliably.</a:t>
            </a:r>
          </a:p>
          <a:p>
            <a:r>
              <a:rPr lang="en-US" dirty="0" smtClean="0"/>
              <a:t>A system may be unreliable because its data has been corrupted by an external attack.</a:t>
            </a:r>
          </a:p>
          <a:p>
            <a:r>
              <a:rPr lang="en-US" dirty="0" smtClean="0"/>
              <a:t>Denial of service attacks on a system are intended to make it unavailable.</a:t>
            </a:r>
          </a:p>
          <a:p>
            <a:r>
              <a:rPr lang="en-US" dirty="0" smtClean="0"/>
              <a:t>If a system is infected with a virus, you cannot be confident in its reliability or safety.</a:t>
            </a:r>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Dependability achievement</a:t>
            </a:r>
            <a:endParaRPr lang="en-US" dirty="0"/>
          </a:p>
        </p:txBody>
      </p:sp>
      <p:sp>
        <p:nvSpPr>
          <p:cNvPr id="3" name="Content Placeholder 2"/>
          <p:cNvSpPr>
            <a:spLocks noGrp="1"/>
          </p:cNvSpPr>
          <p:nvPr>
            <p:ph idx="1"/>
          </p:nvPr>
        </p:nvSpPr>
        <p:spPr/>
        <p:txBody>
          <a:bodyPr/>
          <a:lstStyle/>
          <a:p>
            <a:r>
              <a:rPr lang="en-US" dirty="0" smtClean="0"/>
              <a:t>Avoid the introduction of accidental errors when developing the system.</a:t>
            </a:r>
          </a:p>
          <a:p>
            <a:r>
              <a:rPr lang="en-US" dirty="0" smtClean="0"/>
              <a:t>Design V &amp; V processes that are effective in discovering residual errors in the system.</a:t>
            </a:r>
          </a:p>
          <a:p>
            <a:r>
              <a:rPr lang="en-US" dirty="0" smtClean="0"/>
              <a:t>Design protection mechanisms that guard against external attacks.</a:t>
            </a:r>
          </a:p>
          <a:p>
            <a:r>
              <a:rPr lang="en-US" dirty="0" smtClean="0"/>
              <a:t>Configure the system correctly for its operating environment.</a:t>
            </a:r>
          </a:p>
          <a:p>
            <a:r>
              <a:rPr lang="en-US" dirty="0" smtClean="0"/>
              <a:t>Include recovery mechanisms to help restore normal system service after a failure.</a:t>
            </a:r>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GB"/>
              <a:t>Dependability costs</a:t>
            </a:r>
          </a:p>
        </p:txBody>
      </p:sp>
      <p:sp>
        <p:nvSpPr>
          <p:cNvPr id="72707" name="Rectangle 3"/>
          <p:cNvSpPr>
            <a:spLocks noGrp="1" noChangeArrowheads="1"/>
          </p:cNvSpPr>
          <p:nvPr>
            <p:ph idx="1"/>
          </p:nvPr>
        </p:nvSpPr>
        <p:spPr/>
        <p:txBody>
          <a:bodyPr/>
          <a:lstStyle/>
          <a:p>
            <a:r>
              <a:rPr lang="en-GB" sz="2400" dirty="0"/>
              <a:t>Dependability costs tend to increase exponentially as increasing levels of dependability are </a:t>
            </a:r>
            <a:r>
              <a:rPr lang="en-GB" sz="2400" dirty="0" smtClean="0"/>
              <a:t>required.</a:t>
            </a:r>
          </a:p>
          <a:p>
            <a:r>
              <a:rPr lang="en-GB" sz="2400" dirty="0"/>
              <a:t>There are two reasons for this</a:t>
            </a:r>
          </a:p>
          <a:p>
            <a:pPr lvl="1"/>
            <a:r>
              <a:rPr lang="en-GB" sz="2000" dirty="0"/>
              <a:t>The use of more expensive development techniques and hardware that are required to achieve the higher levels of </a:t>
            </a:r>
            <a:r>
              <a:rPr lang="en-GB" sz="2000" dirty="0" smtClean="0"/>
              <a:t>dependability.</a:t>
            </a:r>
          </a:p>
          <a:p>
            <a:pPr lvl="1"/>
            <a:r>
              <a:rPr lang="en-GB" sz="2000" dirty="0"/>
              <a:t>The increased testing and system validation that is required to convince the system client</a:t>
            </a:r>
            <a:r>
              <a:rPr lang="en-GB" sz="2000" dirty="0" smtClean="0"/>
              <a:t> and regulators that </a:t>
            </a:r>
            <a:r>
              <a:rPr lang="en-GB" sz="2000" dirty="0"/>
              <a:t>the required levels of dependability have been </a:t>
            </a:r>
            <a:r>
              <a:rPr lang="en-GB" sz="2000" dirty="0" smtClean="0"/>
              <a:t>achieved.</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15</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a:t>
            </a:r>
            <a:r>
              <a:rPr lang="en-US" dirty="0"/>
              <a:t>/dependability curve</a:t>
            </a:r>
            <a:r>
              <a:rPr lang="en-GB" dirty="0" smtClean="0"/>
              <a:t> </a:t>
            </a:r>
            <a:endParaRPr lang="en-US" dirty="0"/>
          </a:p>
        </p:txBody>
      </p:sp>
      <p:pic>
        <p:nvPicPr>
          <p:cNvPr id="4" name="Content Placeholder 3" descr="11.2 CostDependabilityCurve.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27570" r="-27570"/>
              <a:stretch>
                <a:fillRect/>
              </a:stretch>
            </p:blipFill>
          </mc:Choice>
          <mc:Fallback>
            <p:blipFill>
              <a:blip r:embed="rId3"/>
              <a:srcRect l="-27570" r="-27570"/>
              <a:stretch>
                <a:fillRect/>
              </a:stretch>
            </p:blipFill>
          </mc:Fallback>
        </mc:AlternateContent>
        <p:spPr>
          <a:xfrm>
            <a:off x="1063559" y="1989225"/>
            <a:ext cx="6972690" cy="3834711"/>
          </a:xfrm>
        </p:spPr>
      </p:pic>
      <p:sp>
        <p:nvSpPr>
          <p:cNvPr id="5" name="Slide Number Placeholder 4"/>
          <p:cNvSpPr>
            <a:spLocks noGrp="1"/>
          </p:cNvSpPr>
          <p:nvPr>
            <p:ph type="sldNum" sz="quarter" idx="12"/>
          </p:nvPr>
        </p:nvSpPr>
        <p:spPr/>
        <p:txBody>
          <a:bodyPr/>
          <a:lstStyle/>
          <a:p>
            <a:fld id="{745CE82A-87C3-2841-AAF3-37DF1E34DC62}" type="slidenum">
              <a:rPr lang="en-US" smtClean="0"/>
              <a:pPr/>
              <a:t>16</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pic>
        <p:nvPicPr>
          <p:cNvPr id="3" name="Resim 2"/>
          <p:cNvPicPr>
            <a:picLocks noChangeAspect="1"/>
          </p:cNvPicPr>
          <p:nvPr/>
        </p:nvPicPr>
        <p:blipFill>
          <a:blip r:embed="rId4"/>
          <a:stretch>
            <a:fillRect/>
          </a:stretch>
        </p:blipFill>
        <p:spPr>
          <a:xfrm>
            <a:off x="1979712" y="1734487"/>
            <a:ext cx="5112568" cy="438704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lIns="90840" tIns="44623" rIns="90840" bIns="44623"/>
          <a:lstStyle/>
          <a:p>
            <a:r>
              <a:rPr lang="en-GB"/>
              <a:t>Dependability economics</a:t>
            </a:r>
          </a:p>
        </p:txBody>
      </p:sp>
      <p:sp>
        <p:nvSpPr>
          <p:cNvPr id="15363" name="Rectangle 3"/>
          <p:cNvSpPr>
            <a:spLocks noGrp="1" noChangeArrowheads="1"/>
          </p:cNvSpPr>
          <p:nvPr>
            <p:ph idx="1"/>
          </p:nvPr>
        </p:nvSpPr>
        <p:spPr>
          <a:noFill/>
          <a:ln/>
        </p:spPr>
        <p:txBody>
          <a:bodyPr lIns="90840" tIns="44623" rIns="90840" bIns="44623"/>
          <a:lstStyle/>
          <a:p>
            <a:pPr>
              <a:lnSpc>
                <a:spcPct val="90000"/>
              </a:lnSpc>
            </a:pPr>
            <a:r>
              <a:rPr lang="en-GB"/>
              <a:t>Because of very high costs of dependability achievement, it may be more cost effective to accept untrustworthy systems and pay for failure costs</a:t>
            </a:r>
          </a:p>
          <a:p>
            <a:pPr>
              <a:lnSpc>
                <a:spcPct val="90000"/>
              </a:lnSpc>
            </a:pPr>
            <a:r>
              <a:rPr lang="en-GB"/>
              <a:t>However, this depends on social and political factors. A reputation for products  that can’t be trusted may lose future business</a:t>
            </a:r>
          </a:p>
          <a:p>
            <a:pPr>
              <a:lnSpc>
                <a:spcPct val="90000"/>
              </a:lnSpc>
            </a:pPr>
            <a:r>
              <a:rPr lang="en-GB"/>
              <a:t>Depends on system type - for business systems in particular, modest levels of dependability may be adequate</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17</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a:t>Availability and reliability</a:t>
            </a:r>
          </a:p>
        </p:txBody>
      </p:sp>
      <p:sp>
        <p:nvSpPr>
          <p:cNvPr id="30723" name="Rectangle 3"/>
          <p:cNvSpPr>
            <a:spLocks noGrp="1" noChangeArrowheads="1"/>
          </p:cNvSpPr>
          <p:nvPr>
            <p:ph idx="1"/>
          </p:nvPr>
        </p:nvSpPr>
        <p:spPr/>
        <p:txBody>
          <a:bodyPr/>
          <a:lstStyle/>
          <a:p>
            <a:pPr>
              <a:lnSpc>
                <a:spcPct val="90000"/>
              </a:lnSpc>
            </a:pPr>
            <a:endParaRPr lang="en-GB" dirty="0" smtClean="0"/>
          </a:p>
          <a:p>
            <a:pPr>
              <a:lnSpc>
                <a:spcPct val="90000"/>
              </a:lnSpc>
            </a:pPr>
            <a:r>
              <a:rPr lang="en-GB" dirty="0" smtClean="0"/>
              <a:t>Reliability</a:t>
            </a:r>
            <a:endParaRPr lang="en-GB" dirty="0"/>
          </a:p>
          <a:p>
            <a:pPr lvl="1">
              <a:lnSpc>
                <a:spcPct val="90000"/>
              </a:lnSpc>
            </a:pPr>
            <a:r>
              <a:rPr lang="en-GB" dirty="0"/>
              <a:t>The probability of failure-free system operation over a specified time in a given environment for a given purpose</a:t>
            </a:r>
          </a:p>
          <a:p>
            <a:pPr>
              <a:lnSpc>
                <a:spcPct val="90000"/>
              </a:lnSpc>
            </a:pPr>
            <a:r>
              <a:rPr lang="en-GB" dirty="0"/>
              <a:t>Availability</a:t>
            </a:r>
          </a:p>
          <a:p>
            <a:pPr lvl="1">
              <a:lnSpc>
                <a:spcPct val="90000"/>
              </a:lnSpc>
            </a:pPr>
            <a:r>
              <a:rPr lang="en-GB" dirty="0"/>
              <a:t>The probability that a system, at a point in time, will be operational and able to deliver the requested services</a:t>
            </a:r>
          </a:p>
          <a:p>
            <a:pPr>
              <a:lnSpc>
                <a:spcPct val="90000"/>
              </a:lnSpc>
            </a:pPr>
            <a:r>
              <a:rPr lang="en-GB" dirty="0"/>
              <a:t>Both of these attributes can be expressed </a:t>
            </a:r>
            <a:r>
              <a:rPr lang="en-GB" dirty="0" smtClean="0"/>
              <a:t>quantitatively e.g. availability of 0.999 means that the system is up and running for 99.9% of the time. </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18</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a:t>Availability and reliability</a:t>
            </a:r>
          </a:p>
        </p:txBody>
      </p:sp>
      <p:sp>
        <p:nvSpPr>
          <p:cNvPr id="31747" name="Rectangle 3"/>
          <p:cNvSpPr>
            <a:spLocks noGrp="1" noChangeArrowheads="1"/>
          </p:cNvSpPr>
          <p:nvPr>
            <p:ph idx="1"/>
          </p:nvPr>
        </p:nvSpPr>
        <p:spPr>
          <a:xfrm>
            <a:off x="457200" y="1600200"/>
            <a:ext cx="8382000" cy="4525963"/>
          </a:xfrm>
        </p:spPr>
        <p:txBody>
          <a:bodyPr/>
          <a:lstStyle/>
          <a:p>
            <a:pPr>
              <a:lnSpc>
                <a:spcPct val="90000"/>
              </a:lnSpc>
            </a:pPr>
            <a:r>
              <a:rPr lang="en-GB" dirty="0"/>
              <a:t>It is sometimes possible to subsume system availability under system reliability</a:t>
            </a:r>
          </a:p>
          <a:p>
            <a:pPr lvl="1">
              <a:lnSpc>
                <a:spcPct val="90000"/>
              </a:lnSpc>
            </a:pPr>
            <a:r>
              <a:rPr lang="en-GB" dirty="0"/>
              <a:t>Obviously if a system is unavailable it is not delivering the specified system </a:t>
            </a:r>
            <a:r>
              <a:rPr lang="en-GB" dirty="0" smtClean="0"/>
              <a:t>services.</a:t>
            </a:r>
          </a:p>
          <a:p>
            <a:pPr>
              <a:lnSpc>
                <a:spcPct val="90000"/>
              </a:lnSpc>
            </a:pPr>
            <a:r>
              <a:rPr lang="en-GB" dirty="0"/>
              <a:t>However, it is possible to have systems with low reliability that must be available.</a:t>
            </a:r>
            <a:r>
              <a:rPr lang="en-GB" dirty="0" smtClean="0"/>
              <a:t> </a:t>
            </a:r>
          </a:p>
          <a:p>
            <a:pPr lvl="1">
              <a:lnSpc>
                <a:spcPct val="90000"/>
              </a:lnSpc>
            </a:pPr>
            <a:r>
              <a:rPr lang="en-GB" dirty="0" smtClean="0"/>
              <a:t>So </a:t>
            </a:r>
            <a:r>
              <a:rPr lang="en-GB" dirty="0"/>
              <a:t>long as system failures can be repaired quickly and </a:t>
            </a:r>
            <a:r>
              <a:rPr lang="en-GB" dirty="0" smtClean="0"/>
              <a:t>does </a:t>
            </a:r>
            <a:r>
              <a:rPr lang="en-GB" dirty="0"/>
              <a:t>not damage data,</a:t>
            </a:r>
            <a:r>
              <a:rPr lang="en-GB" dirty="0" smtClean="0"/>
              <a:t> some system failures may </a:t>
            </a:r>
            <a:r>
              <a:rPr lang="en-GB" dirty="0"/>
              <a:t>not be a </a:t>
            </a:r>
            <a:r>
              <a:rPr lang="en-GB" dirty="0" smtClean="0"/>
              <a:t>problem.</a:t>
            </a:r>
          </a:p>
          <a:p>
            <a:pPr>
              <a:lnSpc>
                <a:spcPct val="90000"/>
              </a:lnSpc>
            </a:pPr>
            <a:r>
              <a:rPr lang="en-GB" dirty="0" smtClean="0"/>
              <a:t>Availability is therefore best considered as a separate attribute reflecting whether or not the system can deliver its services.</a:t>
            </a:r>
          </a:p>
          <a:p>
            <a:pPr>
              <a:lnSpc>
                <a:spcPct val="90000"/>
              </a:lnSpc>
            </a:pPr>
            <a:r>
              <a:rPr lang="en-GB" dirty="0"/>
              <a:t>Availability takes repair time into </a:t>
            </a:r>
            <a:r>
              <a:rPr lang="en-GB" dirty="0" smtClean="0"/>
              <a:t>account, if the system has to be taken out of service to repair faults. </a:t>
            </a:r>
          </a:p>
          <a:p>
            <a:pPr lvl="1">
              <a:lnSpc>
                <a:spcPct val="90000"/>
              </a:lnSpc>
            </a:pP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19</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26"/>
          <p:cNvSpPr>
            <a:spLocks noGrp="1" noChangeArrowheads="1"/>
          </p:cNvSpPr>
          <p:nvPr>
            <p:ph type="title"/>
          </p:nvPr>
        </p:nvSpPr>
        <p:spPr/>
        <p:txBody>
          <a:bodyPr/>
          <a:lstStyle/>
          <a:p>
            <a:r>
              <a:rPr lang="en-US" dirty="0"/>
              <a:t>Topics covered</a:t>
            </a:r>
          </a:p>
        </p:txBody>
      </p:sp>
      <p:sp>
        <p:nvSpPr>
          <p:cNvPr id="97283" name="Rectangle 1027"/>
          <p:cNvSpPr>
            <a:spLocks noGrp="1" noChangeArrowheads="1"/>
          </p:cNvSpPr>
          <p:nvPr>
            <p:ph idx="1"/>
          </p:nvPr>
        </p:nvSpPr>
        <p:spPr/>
        <p:txBody>
          <a:bodyPr/>
          <a:lstStyle/>
          <a:p>
            <a:r>
              <a:rPr lang="en-US" sz="2400" dirty="0" smtClean="0"/>
              <a:t>Dependability properties</a:t>
            </a:r>
          </a:p>
          <a:p>
            <a:pPr lvl="1"/>
            <a:r>
              <a:rPr lang="en-US" sz="2000" dirty="0" smtClean="0"/>
              <a:t>The system attributes that lead to dependability.</a:t>
            </a:r>
          </a:p>
          <a:p>
            <a:r>
              <a:rPr lang="en-US" sz="2400" dirty="0"/>
              <a:t>Availability and </a:t>
            </a:r>
            <a:r>
              <a:rPr lang="en-US" sz="2400" dirty="0" smtClean="0"/>
              <a:t>reliability</a:t>
            </a:r>
          </a:p>
          <a:p>
            <a:pPr lvl="1"/>
            <a:r>
              <a:rPr lang="en-US" sz="2000" dirty="0" smtClean="0"/>
              <a:t>Systems should be available to deliver service and perform as expected.</a:t>
            </a:r>
          </a:p>
          <a:p>
            <a:r>
              <a:rPr lang="en-US" sz="2400" dirty="0" smtClean="0"/>
              <a:t>Safety</a:t>
            </a:r>
          </a:p>
          <a:p>
            <a:pPr lvl="1"/>
            <a:r>
              <a:rPr lang="en-US" sz="2000" dirty="0" smtClean="0"/>
              <a:t>Systems should not behave in an unsafe way. </a:t>
            </a:r>
          </a:p>
          <a:p>
            <a:r>
              <a:rPr lang="en-US" sz="2400" dirty="0" smtClean="0"/>
              <a:t>Security</a:t>
            </a:r>
          </a:p>
          <a:p>
            <a:pPr lvl="1"/>
            <a:r>
              <a:rPr lang="en-US" sz="2000" dirty="0" smtClean="0"/>
              <a:t>Systems should protect themselves and their data from external interference.</a:t>
            </a: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GB"/>
              <a:t>Perceptions of reliability</a:t>
            </a:r>
          </a:p>
        </p:txBody>
      </p:sp>
      <p:sp>
        <p:nvSpPr>
          <p:cNvPr id="38915" name="Rectangle 3"/>
          <p:cNvSpPr>
            <a:spLocks noGrp="1" noChangeArrowheads="1"/>
          </p:cNvSpPr>
          <p:nvPr>
            <p:ph idx="1"/>
          </p:nvPr>
        </p:nvSpPr>
        <p:spPr/>
        <p:txBody>
          <a:bodyPr/>
          <a:lstStyle/>
          <a:p>
            <a:pPr>
              <a:lnSpc>
                <a:spcPct val="90000"/>
              </a:lnSpc>
            </a:pPr>
            <a:r>
              <a:rPr lang="en-GB" sz="2400"/>
              <a:t>The formal definition of reliability does not always reflect the user’s perception of a system’s reliability</a:t>
            </a:r>
          </a:p>
          <a:p>
            <a:pPr lvl="1">
              <a:lnSpc>
                <a:spcPct val="90000"/>
              </a:lnSpc>
            </a:pPr>
            <a:r>
              <a:rPr lang="en-GB" sz="2000"/>
              <a:t>The assumptions that are made about the environment where a system will be used may be incorrect</a:t>
            </a:r>
          </a:p>
          <a:p>
            <a:pPr lvl="2">
              <a:lnSpc>
                <a:spcPct val="90000"/>
              </a:lnSpc>
            </a:pPr>
            <a:r>
              <a:rPr lang="en-GB" sz="1800"/>
              <a:t>Usage of a system in an office environment is likely to be quite different from usage of the same system in a university environment</a:t>
            </a:r>
          </a:p>
          <a:p>
            <a:pPr lvl="1">
              <a:lnSpc>
                <a:spcPct val="90000"/>
              </a:lnSpc>
            </a:pPr>
            <a:r>
              <a:rPr lang="en-GB" sz="2000"/>
              <a:t>The consequences of system failures affects the perception of reliability</a:t>
            </a:r>
          </a:p>
          <a:p>
            <a:pPr lvl="2">
              <a:lnSpc>
                <a:spcPct val="90000"/>
              </a:lnSpc>
            </a:pPr>
            <a:r>
              <a:rPr lang="en-GB" sz="1800"/>
              <a:t>Unreliable windscreen wipers in a car may be irrelevant in a dry climate</a:t>
            </a:r>
          </a:p>
          <a:p>
            <a:pPr lvl="2">
              <a:lnSpc>
                <a:spcPct val="90000"/>
              </a:lnSpc>
            </a:pPr>
            <a:r>
              <a:rPr lang="en-GB" sz="1800"/>
              <a:t>Failures that have serious consequences (such as an engine breakdown in a car) are given greater weight by users than failures that are inconvenient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20</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and specifications</a:t>
            </a:r>
            <a:endParaRPr lang="en-US" dirty="0"/>
          </a:p>
        </p:txBody>
      </p:sp>
      <p:sp>
        <p:nvSpPr>
          <p:cNvPr id="3" name="Content Placeholder 2"/>
          <p:cNvSpPr>
            <a:spLocks noGrp="1"/>
          </p:cNvSpPr>
          <p:nvPr>
            <p:ph idx="1"/>
          </p:nvPr>
        </p:nvSpPr>
        <p:spPr/>
        <p:txBody>
          <a:bodyPr/>
          <a:lstStyle/>
          <a:p>
            <a:r>
              <a:rPr lang="en-US" dirty="0" smtClean="0"/>
              <a:t>Reliability can only be defined formally with respect to a system specification i.e. a failure is a deviation from a specification.</a:t>
            </a:r>
          </a:p>
          <a:p>
            <a:r>
              <a:rPr lang="en-US" dirty="0" smtClean="0"/>
              <a:t>However, many specifications are incomplete or incorrect – hence, a system that conforms to its specification may ‘fail’ from the perspective of system users.</a:t>
            </a:r>
          </a:p>
          <a:p>
            <a:r>
              <a:rPr lang="en-US" dirty="0" smtClean="0"/>
              <a:t>Furthermore, users don’t read specifications so don’t know how the system is supposed to behave.</a:t>
            </a:r>
          </a:p>
          <a:p>
            <a:r>
              <a:rPr lang="en-US" dirty="0" smtClean="0"/>
              <a:t>Therefore perceived reliability is more important in practice.</a:t>
            </a:r>
          </a:p>
        </p:txBody>
      </p:sp>
      <p:sp>
        <p:nvSpPr>
          <p:cNvPr id="4" name="Footer Placeholder 3"/>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perception</a:t>
            </a:r>
            <a:endParaRPr lang="en-US" dirty="0"/>
          </a:p>
        </p:txBody>
      </p:sp>
      <p:sp>
        <p:nvSpPr>
          <p:cNvPr id="3" name="Content Placeholder 2"/>
          <p:cNvSpPr>
            <a:spLocks noGrp="1"/>
          </p:cNvSpPr>
          <p:nvPr>
            <p:ph idx="1"/>
          </p:nvPr>
        </p:nvSpPr>
        <p:spPr/>
        <p:txBody>
          <a:bodyPr/>
          <a:lstStyle/>
          <a:p>
            <a:r>
              <a:rPr lang="en-US" dirty="0" smtClean="0"/>
              <a:t>Availability is usually expressed as a percentage of the time that the system is available to deliver services e.g. 99.95%.</a:t>
            </a:r>
          </a:p>
          <a:p>
            <a:r>
              <a:rPr lang="en-US" dirty="0" smtClean="0"/>
              <a:t>However, this does not take into account two factors:</a:t>
            </a:r>
          </a:p>
          <a:p>
            <a:pPr lvl="1"/>
            <a:r>
              <a:rPr lang="en-US" dirty="0" smtClean="0"/>
              <a:t>The number of users affected by the service outage. Loss of service in the middle of the night is less important for many systems than loss of service during peak usage periods.</a:t>
            </a:r>
          </a:p>
          <a:p>
            <a:pPr lvl="1"/>
            <a:r>
              <a:rPr lang="en-US" dirty="0" smtClean="0"/>
              <a:t>The length of the outage. The longer the outage, the more the disruption. Several short outages are less likely to be disruptive than 1 long outage. Long repair times are a particular problem.</a:t>
            </a:r>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Key points</a:t>
            </a:r>
          </a:p>
        </p:txBody>
      </p:sp>
      <p:sp>
        <p:nvSpPr>
          <p:cNvPr id="7171" name="Rectangle 3"/>
          <p:cNvSpPr>
            <a:spLocks noGrp="1" noChangeArrowheads="1"/>
          </p:cNvSpPr>
          <p:nvPr>
            <p:ph idx="1"/>
          </p:nvPr>
        </p:nvSpPr>
        <p:spPr>
          <a:noFill/>
          <a:ln/>
        </p:spPr>
        <p:txBody>
          <a:bodyPr lIns="90487" tIns="44450" rIns="90487" bIns="44450"/>
          <a:lstStyle/>
          <a:p>
            <a:pPr>
              <a:lnSpc>
                <a:spcPct val="90000"/>
              </a:lnSpc>
            </a:pPr>
            <a:r>
              <a:rPr lang="en-GB" sz="2400" dirty="0" smtClean="0"/>
              <a:t>The </a:t>
            </a:r>
            <a:r>
              <a:rPr lang="en-GB" sz="2400" dirty="0"/>
              <a:t>dependability in a system reflects the user’s trust in that </a:t>
            </a:r>
            <a:r>
              <a:rPr lang="en-GB" sz="2400" dirty="0" smtClean="0"/>
              <a:t>system.</a:t>
            </a:r>
          </a:p>
          <a:p>
            <a:pPr>
              <a:lnSpc>
                <a:spcPct val="90000"/>
              </a:lnSpc>
            </a:pPr>
            <a:r>
              <a:rPr lang="en-GB" dirty="0" smtClean="0"/>
              <a:t>Dependability is a term used to describe a set of related ‘non-functional’ system attributes – availability, reliability, safety and security.</a:t>
            </a:r>
            <a:endParaRPr lang="en-GB" sz="2400" dirty="0" smtClean="0"/>
          </a:p>
          <a:p>
            <a:pPr>
              <a:lnSpc>
                <a:spcPct val="90000"/>
              </a:lnSpc>
            </a:pPr>
            <a:r>
              <a:rPr lang="en-GB" sz="2400" dirty="0"/>
              <a:t>The availability of a system is the probability that it will be available to deliver services when </a:t>
            </a:r>
            <a:r>
              <a:rPr lang="en-GB" sz="2400" dirty="0" smtClean="0"/>
              <a:t>requested.</a:t>
            </a:r>
          </a:p>
          <a:p>
            <a:pPr>
              <a:lnSpc>
                <a:spcPct val="90000"/>
              </a:lnSpc>
            </a:pPr>
            <a:r>
              <a:rPr lang="en-GB" sz="2400" dirty="0"/>
              <a:t>The reliability of a system is the probability that system services will be delivered as </a:t>
            </a:r>
            <a:r>
              <a:rPr lang="en-GB" sz="2400" dirty="0" smtClean="0"/>
              <a:t>specified.</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23</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marL="1119188" lvl="1" indent="-455613" algn="l"/>
            <a:r>
              <a:rPr lang="en-GB" dirty="0" smtClean="0">
                <a:latin typeface="Arial"/>
                <a:cs typeface="Arial"/>
              </a:rPr>
              <a:t>Lecture </a:t>
            </a:r>
            <a:r>
              <a:rPr lang="en-GB" dirty="0" smtClean="0">
                <a:latin typeface="Arial"/>
                <a:cs typeface="Arial"/>
              </a:rPr>
              <a:t>11 – Security and Dependability</a:t>
            </a:r>
            <a:endParaRPr lang="en-GB" dirty="0">
              <a:latin typeface="Arial"/>
              <a:cs typeface="Arial"/>
            </a:endParaRPr>
          </a:p>
        </p:txBody>
      </p:sp>
      <p:sp>
        <p:nvSpPr>
          <p:cNvPr id="8195" name="Rectangle 3"/>
          <p:cNvSpPr>
            <a:spLocks noGrp="1" noChangeArrowheads="1"/>
          </p:cNvSpPr>
          <p:nvPr>
            <p:ph type="subTitle" idx="1"/>
          </p:nvPr>
        </p:nvSpPr>
        <p:spPr/>
        <p:txBody>
          <a:bodyPr/>
          <a:lstStyle/>
          <a:p>
            <a:pPr marL="0" lvl="1" algn="ctr">
              <a:buFontTx/>
              <a:buNone/>
            </a:pPr>
            <a:r>
              <a:rPr lang="en-GB" sz="3200" dirty="0" smtClean="0"/>
              <a:t>Part </a:t>
            </a:r>
            <a:r>
              <a:rPr lang="en-GB" sz="3200" dirty="0" smtClean="0"/>
              <a:t>2</a:t>
            </a:r>
            <a:endParaRPr lang="en-GB" sz="3200"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24</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04539608"/>
              </p:ext>
            </p:extLst>
          </p:nvPr>
        </p:nvGraphicFramePr>
        <p:xfrm>
          <a:off x="107504" y="1700809"/>
          <a:ext cx="8856984" cy="4464494"/>
        </p:xfrm>
        <a:graphic>
          <a:graphicData uri="http://schemas.openxmlformats.org/drawingml/2006/table">
            <a:tbl>
              <a:tblPr firstRow="1" bandRow="1">
                <a:tableStyleId>{5C22544A-7EE6-4342-B048-85BDC9FD1C3A}</a:tableStyleId>
              </a:tblPr>
              <a:tblGrid>
                <a:gridCol w="1849158">
                  <a:extLst>
                    <a:ext uri="{9D8B030D-6E8A-4147-A177-3AD203B41FA5}">
                      <a16:colId xmlns:a16="http://schemas.microsoft.com/office/drawing/2014/main" val="20000"/>
                    </a:ext>
                  </a:extLst>
                </a:gridCol>
                <a:gridCol w="7007826">
                  <a:extLst>
                    <a:ext uri="{9D8B030D-6E8A-4147-A177-3AD203B41FA5}">
                      <a16:colId xmlns:a16="http://schemas.microsoft.com/office/drawing/2014/main" val="20001"/>
                    </a:ext>
                  </a:extLst>
                </a:gridCol>
              </a:tblGrid>
              <a:tr h="493053">
                <a:tc>
                  <a:txBody>
                    <a:bodyPr/>
                    <a:lstStyle/>
                    <a:p>
                      <a:pPr>
                        <a:spcAft>
                          <a:spcPts val="0"/>
                        </a:spcAft>
                      </a:pPr>
                      <a:r>
                        <a:rPr lang="en-US" sz="1600" b="1" dirty="0" smtClean="0">
                          <a:latin typeface="Arial"/>
                          <a:ea typeface="Calibri"/>
                          <a:cs typeface="Arial"/>
                        </a:rPr>
                        <a:t>Term</a:t>
                      </a:r>
                      <a:endParaRPr lang="en-GB" sz="1600" dirty="0">
                        <a:latin typeface="Arial"/>
                        <a:ea typeface="Calibri"/>
                        <a:cs typeface="Arial"/>
                      </a:endParaRPr>
                    </a:p>
                  </a:txBody>
                  <a:tcPr marL="68580" marR="68580" marT="0" marB="0"/>
                </a:tc>
                <a:tc>
                  <a:txBody>
                    <a:bodyPr/>
                    <a:lstStyle/>
                    <a:p>
                      <a:pPr>
                        <a:spcAft>
                          <a:spcPts val="0"/>
                        </a:spcAft>
                      </a:pPr>
                      <a:r>
                        <a:rPr lang="en-US" sz="1600" b="1" dirty="0" smtClean="0">
                          <a:latin typeface="Arial"/>
                          <a:ea typeface="Calibri"/>
                          <a:cs typeface="Arial"/>
                        </a:rPr>
                        <a:t>Description</a:t>
                      </a:r>
                      <a:endParaRPr lang="en-GB" sz="1600" dirty="0">
                        <a:latin typeface="Arial"/>
                        <a:ea typeface="Calibri"/>
                        <a:cs typeface="Arial"/>
                      </a:endParaRPr>
                    </a:p>
                  </a:txBody>
                  <a:tcPr marL="68580" marR="68580" marT="0" marB="0"/>
                </a:tc>
                <a:extLst>
                  <a:ext uri="{0D108BD9-81ED-4DB2-BD59-A6C34878D82A}">
                    <a16:rowId xmlns:a16="http://schemas.microsoft.com/office/drawing/2014/main" val="10000"/>
                  </a:ext>
                </a:extLst>
              </a:tr>
              <a:tr h="1418372">
                <a:tc>
                  <a:txBody>
                    <a:bodyPr/>
                    <a:lstStyle/>
                    <a:p>
                      <a:pPr>
                        <a:spcAft>
                          <a:spcPts val="400"/>
                        </a:spcAft>
                      </a:pPr>
                      <a:r>
                        <a:rPr lang="en-US" sz="1600" dirty="0" smtClean="0">
                          <a:latin typeface="Arial"/>
                          <a:ea typeface="Calibri"/>
                          <a:cs typeface="Arial"/>
                        </a:rPr>
                        <a:t>Human </a:t>
                      </a:r>
                      <a:r>
                        <a:rPr lang="en-US" sz="1600" dirty="0">
                          <a:latin typeface="Arial"/>
                          <a:ea typeface="Calibri"/>
                          <a:cs typeface="Arial"/>
                        </a:rPr>
                        <a:t>error or</a:t>
                      </a:r>
                      <a:endParaRPr lang="en-GB" sz="1600" dirty="0">
                        <a:latin typeface="Arial"/>
                        <a:ea typeface="Calibri"/>
                        <a:cs typeface="Arial"/>
                      </a:endParaRPr>
                    </a:p>
                    <a:p>
                      <a:pPr>
                        <a:spcAft>
                          <a:spcPts val="400"/>
                        </a:spcAft>
                      </a:pPr>
                      <a:r>
                        <a:rPr lang="en-US" sz="1600" dirty="0">
                          <a:latin typeface="Arial"/>
                          <a:ea typeface="Calibri"/>
                          <a:cs typeface="Arial"/>
                        </a:rPr>
                        <a:t>mistake</a:t>
                      </a:r>
                      <a:endParaRPr lang="en-GB" sz="1600" dirty="0">
                        <a:latin typeface="Arial"/>
                        <a:ea typeface="Calibri"/>
                        <a:cs typeface="Arial"/>
                      </a:endParaRPr>
                    </a:p>
                  </a:txBody>
                  <a:tcPr marL="68580" marR="68580" marT="0" marB="0"/>
                </a:tc>
                <a:tc>
                  <a:txBody>
                    <a:bodyPr/>
                    <a:lstStyle/>
                    <a:p>
                      <a:pPr>
                        <a:spcAft>
                          <a:spcPts val="0"/>
                        </a:spcAft>
                      </a:pPr>
                      <a:r>
                        <a:rPr lang="en-US" sz="1600" dirty="0">
                          <a:latin typeface="Arial"/>
                          <a:ea typeface="Calibri"/>
                          <a:cs typeface="Arial"/>
                        </a:rPr>
                        <a:t>Human behavior that results in the introduction of faults into a system. For example, in the wilderness weather system, a programmer might decide that the way to compute the time for the next transmission is to add 1 hour to the current time. This works except when the transmission time is between 23.00 and midnight (midnight is 00.00 in the 24-hour clock).</a:t>
                      </a:r>
                      <a:endParaRPr lang="en-GB" sz="1600" dirty="0">
                        <a:latin typeface="Arial"/>
                        <a:ea typeface="Calibri"/>
                        <a:cs typeface="Arial"/>
                      </a:endParaRPr>
                    </a:p>
                  </a:txBody>
                  <a:tcPr marL="68580" marR="68580" marT="0" marB="0"/>
                </a:tc>
                <a:extLst>
                  <a:ext uri="{0D108BD9-81ED-4DB2-BD59-A6C34878D82A}">
                    <a16:rowId xmlns:a16="http://schemas.microsoft.com/office/drawing/2014/main" val="10001"/>
                  </a:ext>
                </a:extLst>
              </a:tr>
              <a:tr h="851023">
                <a:tc>
                  <a:txBody>
                    <a:bodyPr/>
                    <a:lstStyle/>
                    <a:p>
                      <a:pPr>
                        <a:spcAft>
                          <a:spcPts val="400"/>
                        </a:spcAft>
                      </a:pPr>
                      <a:r>
                        <a:rPr lang="en-US" sz="1600">
                          <a:latin typeface="Arial"/>
                          <a:ea typeface="Calibri"/>
                          <a:cs typeface="Arial"/>
                        </a:rPr>
                        <a:t>System fault</a:t>
                      </a:r>
                      <a:endParaRPr lang="en-GB" sz="1600">
                        <a:latin typeface="Arial"/>
                        <a:ea typeface="Calibri"/>
                        <a:cs typeface="Arial"/>
                      </a:endParaRPr>
                    </a:p>
                  </a:txBody>
                  <a:tcPr marL="68580" marR="68580" marT="0" marB="0"/>
                </a:tc>
                <a:tc>
                  <a:txBody>
                    <a:bodyPr/>
                    <a:lstStyle/>
                    <a:p>
                      <a:pPr>
                        <a:spcAft>
                          <a:spcPts val="400"/>
                        </a:spcAft>
                      </a:pPr>
                      <a:r>
                        <a:rPr lang="en-US" sz="1600" dirty="0">
                          <a:latin typeface="Arial"/>
                          <a:ea typeface="Calibri"/>
                          <a:cs typeface="Arial"/>
                        </a:rPr>
                        <a:t>A characteristic of a software system that can lead to a system error. The fault is the inclusion of the code to add 1 hour to the time of the last transmission, without a check if the time is greater than or equal to 23.00.</a:t>
                      </a:r>
                      <a:endParaRPr lang="en-GB" sz="1600" dirty="0">
                        <a:latin typeface="Arial"/>
                        <a:ea typeface="Calibri"/>
                        <a:cs typeface="Arial"/>
                      </a:endParaRPr>
                    </a:p>
                  </a:txBody>
                  <a:tcPr marL="68580" marR="68580" marT="0" marB="0"/>
                </a:tc>
                <a:extLst>
                  <a:ext uri="{0D108BD9-81ED-4DB2-BD59-A6C34878D82A}">
                    <a16:rowId xmlns:a16="http://schemas.microsoft.com/office/drawing/2014/main" val="10002"/>
                  </a:ext>
                </a:extLst>
              </a:tr>
              <a:tr h="851023">
                <a:tc>
                  <a:txBody>
                    <a:bodyPr/>
                    <a:lstStyle/>
                    <a:p>
                      <a:pPr>
                        <a:spcAft>
                          <a:spcPts val="400"/>
                        </a:spcAft>
                      </a:pPr>
                      <a:r>
                        <a:rPr lang="en-US" sz="1600">
                          <a:latin typeface="Arial"/>
                          <a:ea typeface="Calibri"/>
                          <a:cs typeface="Arial"/>
                        </a:rPr>
                        <a:t>System error</a:t>
                      </a:r>
                      <a:endParaRPr lang="en-GB" sz="1600">
                        <a:latin typeface="Arial"/>
                        <a:ea typeface="Calibri"/>
                        <a:cs typeface="Arial"/>
                      </a:endParaRPr>
                    </a:p>
                  </a:txBody>
                  <a:tcPr marL="68580" marR="68580" marT="0" marB="0"/>
                </a:tc>
                <a:tc>
                  <a:txBody>
                    <a:bodyPr/>
                    <a:lstStyle/>
                    <a:p>
                      <a:pPr>
                        <a:spcAft>
                          <a:spcPts val="400"/>
                        </a:spcAft>
                      </a:pPr>
                      <a:r>
                        <a:rPr lang="en-US" sz="1600" dirty="0">
                          <a:latin typeface="Arial"/>
                          <a:ea typeface="Calibri"/>
                          <a:cs typeface="Arial"/>
                        </a:rPr>
                        <a:t>An erroneous system state that can lead to system behavior that is unexpected by system users. The value of transmission time is set incorrectly (to 24.XX rather than 00.XX) when the faulty code is executed.</a:t>
                      </a:r>
                      <a:endParaRPr lang="en-GB" sz="1600" dirty="0">
                        <a:latin typeface="Arial"/>
                        <a:ea typeface="Calibri"/>
                        <a:cs typeface="Arial"/>
                      </a:endParaRPr>
                    </a:p>
                  </a:txBody>
                  <a:tcPr marL="68580" marR="68580" marT="0" marB="0"/>
                </a:tc>
                <a:extLst>
                  <a:ext uri="{0D108BD9-81ED-4DB2-BD59-A6C34878D82A}">
                    <a16:rowId xmlns:a16="http://schemas.microsoft.com/office/drawing/2014/main" val="10003"/>
                  </a:ext>
                </a:extLst>
              </a:tr>
              <a:tr h="851023">
                <a:tc>
                  <a:txBody>
                    <a:bodyPr/>
                    <a:lstStyle/>
                    <a:p>
                      <a:pPr>
                        <a:spcAft>
                          <a:spcPts val="400"/>
                        </a:spcAft>
                      </a:pPr>
                      <a:r>
                        <a:rPr lang="en-US" sz="1600">
                          <a:latin typeface="Arial"/>
                          <a:ea typeface="Calibri"/>
                          <a:cs typeface="Arial"/>
                        </a:rPr>
                        <a:t>System failure</a:t>
                      </a:r>
                      <a:endParaRPr lang="en-GB" sz="1600">
                        <a:latin typeface="Arial"/>
                        <a:ea typeface="Calibri"/>
                        <a:cs typeface="Arial"/>
                      </a:endParaRPr>
                    </a:p>
                  </a:txBody>
                  <a:tcPr marL="68580" marR="68580" marT="0" marB="0"/>
                </a:tc>
                <a:tc>
                  <a:txBody>
                    <a:bodyPr/>
                    <a:lstStyle/>
                    <a:p>
                      <a:pPr>
                        <a:spcAft>
                          <a:spcPts val="400"/>
                        </a:spcAft>
                      </a:pPr>
                      <a:r>
                        <a:rPr lang="en-US" sz="1600" dirty="0">
                          <a:latin typeface="Arial"/>
                          <a:ea typeface="Calibri"/>
                          <a:cs typeface="Arial"/>
                        </a:rPr>
                        <a:t>An event that occurs at some point in time when the system does not deliver a service as expected by its users. No weather data is transmitted because the time is invalid</a:t>
                      </a:r>
                      <a:r>
                        <a:rPr lang="en-US" sz="1600" dirty="0" smtClean="0">
                          <a:latin typeface="Arial"/>
                          <a:ea typeface="Calibri"/>
                          <a:cs typeface="Arial"/>
                        </a:rPr>
                        <a:t>.</a:t>
                      </a:r>
                      <a:endParaRPr lang="en-GB" sz="1600" dirty="0">
                        <a:latin typeface="Arial"/>
                        <a:ea typeface="Calibri"/>
                        <a:cs typeface="Arial"/>
                      </a:endParaRPr>
                    </a:p>
                  </a:txBody>
                  <a:tcPr marL="68580" marR="68580" marT="0" marB="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25</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Faults and failures</a:t>
            </a:r>
          </a:p>
        </p:txBody>
      </p:sp>
      <p:sp>
        <p:nvSpPr>
          <p:cNvPr id="33795" name="Rectangle 3"/>
          <p:cNvSpPr>
            <a:spLocks noGrp="1" noChangeArrowheads="1"/>
          </p:cNvSpPr>
          <p:nvPr>
            <p:ph idx="1"/>
          </p:nvPr>
        </p:nvSpPr>
        <p:spPr/>
        <p:txBody>
          <a:bodyPr/>
          <a:lstStyle/>
          <a:p>
            <a:pPr>
              <a:lnSpc>
                <a:spcPct val="90000"/>
              </a:lnSpc>
            </a:pPr>
            <a:r>
              <a:rPr lang="en-GB" sz="2400" dirty="0"/>
              <a:t>Failures are a usually a result of system errors that are derived from faults in the system</a:t>
            </a:r>
          </a:p>
          <a:p>
            <a:pPr>
              <a:lnSpc>
                <a:spcPct val="90000"/>
              </a:lnSpc>
            </a:pPr>
            <a:r>
              <a:rPr lang="en-GB" sz="2400" dirty="0"/>
              <a:t>However, faults do not necessarily result in system errors</a:t>
            </a:r>
          </a:p>
          <a:p>
            <a:pPr lvl="1">
              <a:lnSpc>
                <a:spcPct val="90000"/>
              </a:lnSpc>
            </a:pPr>
            <a:r>
              <a:rPr lang="en-GB" sz="2000" dirty="0"/>
              <a:t>The</a:t>
            </a:r>
            <a:r>
              <a:rPr lang="en-GB" sz="2000" dirty="0" smtClean="0"/>
              <a:t> erroneous system </a:t>
            </a:r>
            <a:r>
              <a:rPr lang="en-GB" sz="2000" dirty="0"/>
              <a:t>state</a:t>
            </a:r>
            <a:r>
              <a:rPr lang="en-GB" sz="2000" dirty="0" smtClean="0"/>
              <a:t> resulting from the fault may </a:t>
            </a:r>
            <a:r>
              <a:rPr lang="en-GB" sz="2000" dirty="0"/>
              <a:t>be transient and ‘corrected’ before an error </a:t>
            </a:r>
            <a:r>
              <a:rPr lang="en-GB" sz="2000" dirty="0" smtClean="0"/>
              <a:t>arises.</a:t>
            </a:r>
          </a:p>
          <a:p>
            <a:pPr lvl="1">
              <a:lnSpc>
                <a:spcPct val="90000"/>
              </a:lnSpc>
            </a:pPr>
            <a:r>
              <a:rPr lang="en-GB" dirty="0" smtClean="0"/>
              <a:t>The faulty code may never be executed.</a:t>
            </a:r>
            <a:endParaRPr lang="en-GB" sz="2000" dirty="0" smtClean="0"/>
          </a:p>
          <a:p>
            <a:pPr>
              <a:lnSpc>
                <a:spcPct val="90000"/>
              </a:lnSpc>
            </a:pPr>
            <a:r>
              <a:rPr lang="en-GB" sz="2400" dirty="0"/>
              <a:t>Errors do not necessarily lead to system failures</a:t>
            </a:r>
          </a:p>
          <a:p>
            <a:pPr lvl="1">
              <a:lnSpc>
                <a:spcPct val="90000"/>
              </a:lnSpc>
            </a:pPr>
            <a:r>
              <a:rPr lang="en-GB" sz="2000" dirty="0"/>
              <a:t>The error can be corrected by built-in error detection and recovery </a:t>
            </a:r>
          </a:p>
          <a:p>
            <a:pPr lvl="1">
              <a:lnSpc>
                <a:spcPct val="90000"/>
              </a:lnSpc>
            </a:pPr>
            <a:r>
              <a:rPr lang="en-GB" sz="2000" dirty="0"/>
              <a:t>The failure can be protected against by built-in protection facilities. These may, for example, protect system resources from system errors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26</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system as an input/output mapping</a:t>
            </a:r>
            <a:r>
              <a:rPr lang="en-GB" dirty="0" smtClean="0"/>
              <a:t> </a:t>
            </a:r>
            <a:endParaRPr lang="en-US" dirty="0"/>
          </a:p>
        </p:txBody>
      </p:sp>
      <p:pic>
        <p:nvPicPr>
          <p:cNvPr id="4" name="Content Placeholder 3" descr="11.4 IOMapp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8446" r="-18446"/>
              <a:stretch>
                <a:fillRect/>
              </a:stretch>
            </p:blipFill>
          </mc:Choice>
          <mc:Fallback>
            <p:blipFill>
              <a:blip r:embed="rId3"/>
              <a:srcRect l="-18446" r="-18446"/>
              <a:stretch>
                <a:fillRect/>
              </a:stretch>
            </p:blipFill>
          </mc:Fallback>
        </mc:AlternateContent>
        <p:spPr>
          <a:xfrm>
            <a:off x="1326696" y="1920575"/>
            <a:ext cx="6702226" cy="3685966"/>
          </a:xfrm>
        </p:spPr>
      </p:pic>
      <p:sp>
        <p:nvSpPr>
          <p:cNvPr id="5" name="Slide Number Placeholder 4"/>
          <p:cNvSpPr>
            <a:spLocks noGrp="1"/>
          </p:cNvSpPr>
          <p:nvPr>
            <p:ph type="sldNum" sz="quarter" idx="12"/>
          </p:nvPr>
        </p:nvSpPr>
        <p:spPr/>
        <p:txBody>
          <a:bodyPr/>
          <a:lstStyle/>
          <a:p>
            <a:fld id="{745CE82A-87C3-2841-AAF3-37DF1E34DC62}" type="slidenum">
              <a:rPr lang="en-US" smtClean="0"/>
              <a:pPr/>
              <a:t>27</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pic>
        <p:nvPicPr>
          <p:cNvPr id="3" name="Resim 2"/>
          <p:cNvPicPr>
            <a:picLocks noChangeAspect="1"/>
          </p:cNvPicPr>
          <p:nvPr/>
        </p:nvPicPr>
        <p:blipFill>
          <a:blip r:embed="rId4"/>
          <a:stretch>
            <a:fillRect/>
          </a:stretch>
        </p:blipFill>
        <p:spPr>
          <a:xfrm>
            <a:off x="756216" y="1630001"/>
            <a:ext cx="7843185" cy="472634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t>
            </a:r>
            <a:r>
              <a:rPr lang="en-US" dirty="0"/>
              <a:t>usage </a:t>
            </a:r>
            <a:r>
              <a:rPr lang="en-US" dirty="0" smtClean="0"/>
              <a:t>patterns</a:t>
            </a:r>
            <a:r>
              <a:rPr lang="en-GB" dirty="0" smtClean="0"/>
              <a:t> </a:t>
            </a:r>
            <a:endParaRPr lang="en-US" dirty="0"/>
          </a:p>
        </p:txBody>
      </p:sp>
      <p:pic>
        <p:nvPicPr>
          <p:cNvPr id="4" name="Content Placeholder 3" descr="11.5 UsagePattern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21853" r="-21853"/>
              <a:stretch>
                <a:fillRect/>
              </a:stretch>
            </p:blipFill>
          </mc:Choice>
          <mc:Fallback>
            <p:blipFill>
              <a:blip r:embed="rId3"/>
              <a:srcRect l="-21853" r="-21853"/>
              <a:stretch>
                <a:fillRect/>
              </a:stretch>
            </p:blipFill>
          </mc:Fallback>
        </mc:AlternateContent>
        <p:spPr>
          <a:xfrm>
            <a:off x="1315255" y="2034994"/>
            <a:ext cx="6189862" cy="3404186"/>
          </a:xfrm>
        </p:spPr>
      </p:pic>
      <p:sp>
        <p:nvSpPr>
          <p:cNvPr id="5" name="Slide Number Placeholder 4"/>
          <p:cNvSpPr>
            <a:spLocks noGrp="1"/>
          </p:cNvSpPr>
          <p:nvPr>
            <p:ph type="sldNum" sz="quarter" idx="12"/>
          </p:nvPr>
        </p:nvSpPr>
        <p:spPr/>
        <p:txBody>
          <a:bodyPr/>
          <a:lstStyle/>
          <a:p>
            <a:fld id="{745CE82A-87C3-2841-AAF3-37DF1E34DC62}" type="slidenum">
              <a:rPr lang="en-US" smtClean="0"/>
              <a:pPr/>
              <a:t>28</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pic>
        <p:nvPicPr>
          <p:cNvPr id="3" name="Resim 2"/>
          <p:cNvPicPr>
            <a:picLocks noChangeAspect="1"/>
          </p:cNvPicPr>
          <p:nvPr/>
        </p:nvPicPr>
        <p:blipFill>
          <a:blip r:embed="rId4"/>
          <a:stretch>
            <a:fillRect/>
          </a:stretch>
        </p:blipFill>
        <p:spPr>
          <a:xfrm>
            <a:off x="1443037" y="1577181"/>
            <a:ext cx="6257925" cy="46196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dirty="0"/>
              <a:t>Reliability</a:t>
            </a:r>
            <a:r>
              <a:rPr lang="en-GB" dirty="0" smtClean="0"/>
              <a:t> in use</a:t>
            </a:r>
            <a:endParaRPr lang="en-GB" dirty="0"/>
          </a:p>
        </p:txBody>
      </p:sp>
      <p:sp>
        <p:nvSpPr>
          <p:cNvPr id="46083" name="Rectangle 3"/>
          <p:cNvSpPr>
            <a:spLocks noGrp="1" noChangeArrowheads="1"/>
          </p:cNvSpPr>
          <p:nvPr>
            <p:ph idx="1"/>
          </p:nvPr>
        </p:nvSpPr>
        <p:spPr/>
        <p:txBody>
          <a:bodyPr/>
          <a:lstStyle/>
          <a:p>
            <a:r>
              <a:rPr lang="en-GB" sz="2400" dirty="0"/>
              <a:t>Removing X% of the faults in a system will not necessarily improve the reliability by X%.  A study at IBM showed that removing 60% of product defects resulted in a 3% improvement in </a:t>
            </a:r>
            <a:r>
              <a:rPr lang="en-GB" sz="2400" dirty="0" smtClean="0"/>
              <a:t>reliability.</a:t>
            </a:r>
          </a:p>
          <a:p>
            <a:r>
              <a:rPr lang="en-GB" sz="2400" dirty="0"/>
              <a:t>Program defects may be in rarely executed sections of the code so may never be encountered by users. Removing these does not affect the perceived </a:t>
            </a:r>
            <a:r>
              <a:rPr lang="en-GB" sz="2400" dirty="0" smtClean="0"/>
              <a:t>reliability.</a:t>
            </a:r>
          </a:p>
          <a:p>
            <a:r>
              <a:rPr lang="en-GB" dirty="0" smtClean="0"/>
              <a:t>Users adapt their behaviour to avoid system features that may fail for them.</a:t>
            </a:r>
            <a:endParaRPr lang="en-GB" sz="2400" dirty="0" smtClean="0"/>
          </a:p>
          <a:p>
            <a:r>
              <a:rPr lang="en-GB" sz="2400" dirty="0"/>
              <a:t>A program with known faults may therefore still be</a:t>
            </a:r>
            <a:r>
              <a:rPr lang="en-GB" sz="2400" dirty="0" smtClean="0"/>
              <a:t> perceived as </a:t>
            </a:r>
            <a:r>
              <a:rPr lang="en-GB" sz="2400" dirty="0"/>
              <a:t>reliable by its </a:t>
            </a:r>
            <a:r>
              <a:rPr lang="en-GB" sz="2400" dirty="0" smtClean="0"/>
              <a:t>users.</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29</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a:t>System dependability</a:t>
            </a:r>
          </a:p>
        </p:txBody>
      </p:sp>
      <p:sp>
        <p:nvSpPr>
          <p:cNvPr id="26627" name="Rectangle 3"/>
          <p:cNvSpPr>
            <a:spLocks noGrp="1" noChangeArrowheads="1"/>
          </p:cNvSpPr>
          <p:nvPr>
            <p:ph idx="1"/>
          </p:nvPr>
        </p:nvSpPr>
        <p:spPr/>
        <p:txBody>
          <a:bodyPr/>
          <a:lstStyle/>
          <a:p>
            <a:r>
              <a:rPr lang="en-GB" sz="2400" dirty="0"/>
              <a:t>For</a:t>
            </a:r>
            <a:r>
              <a:rPr lang="en-GB" sz="2400" dirty="0" smtClean="0"/>
              <a:t> many computer-based systems</a:t>
            </a:r>
            <a:r>
              <a:rPr lang="en-GB" sz="2400" dirty="0"/>
              <a:t>,</a:t>
            </a:r>
            <a:r>
              <a:rPr lang="en-GB" sz="2400" dirty="0" smtClean="0"/>
              <a:t> the </a:t>
            </a:r>
            <a:r>
              <a:rPr lang="en-GB" sz="2400" dirty="0"/>
              <a:t>most important system property is the dependability of the system.</a:t>
            </a:r>
          </a:p>
          <a:p>
            <a:r>
              <a:rPr lang="en-GB" sz="2400" dirty="0"/>
              <a:t>The dependability of a system reflects the user’s degree of trust in that system. It reflects the extent of the user’s confidence that it will operate as users expect and that it will not ‘fail’ in normal use.</a:t>
            </a:r>
            <a:endParaRPr lang="en-GB" sz="2400" dirty="0" smtClean="0"/>
          </a:p>
          <a:p>
            <a:r>
              <a:rPr lang="en-GB" sz="2400" dirty="0" smtClean="0"/>
              <a:t>Dependability covers the related systems attributes of reliability, availability and security. These are all </a:t>
            </a:r>
            <a:r>
              <a:rPr lang="en-GB" dirty="0" smtClean="0"/>
              <a:t>inter-dependent.</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a:t>Reliability achievement</a:t>
            </a:r>
          </a:p>
        </p:txBody>
      </p:sp>
      <p:sp>
        <p:nvSpPr>
          <p:cNvPr id="34819" name="Rectangle 3"/>
          <p:cNvSpPr>
            <a:spLocks noGrp="1" noChangeArrowheads="1"/>
          </p:cNvSpPr>
          <p:nvPr>
            <p:ph idx="1"/>
          </p:nvPr>
        </p:nvSpPr>
        <p:spPr/>
        <p:txBody>
          <a:bodyPr/>
          <a:lstStyle/>
          <a:p>
            <a:pPr>
              <a:lnSpc>
                <a:spcPct val="90000"/>
              </a:lnSpc>
            </a:pPr>
            <a:r>
              <a:rPr lang="en-GB" sz="2400" dirty="0"/>
              <a:t>Fault avoidance</a:t>
            </a:r>
          </a:p>
          <a:p>
            <a:pPr lvl="1">
              <a:lnSpc>
                <a:spcPct val="90000"/>
              </a:lnSpc>
            </a:pPr>
            <a:r>
              <a:rPr lang="en-GB" sz="2000" dirty="0"/>
              <a:t>Development technique are used that either minimise the possibility of mistakes or trap mistakes before they result in the introduction of system </a:t>
            </a:r>
            <a:r>
              <a:rPr lang="en-GB" sz="2000" dirty="0" smtClean="0"/>
              <a:t>faults.</a:t>
            </a:r>
          </a:p>
          <a:p>
            <a:pPr>
              <a:lnSpc>
                <a:spcPct val="90000"/>
              </a:lnSpc>
            </a:pPr>
            <a:r>
              <a:rPr lang="en-GB" sz="2400" dirty="0"/>
              <a:t>Fault detection and removal</a:t>
            </a:r>
          </a:p>
          <a:p>
            <a:pPr lvl="1">
              <a:lnSpc>
                <a:spcPct val="90000"/>
              </a:lnSpc>
            </a:pPr>
            <a:r>
              <a:rPr lang="en-GB" sz="2000" dirty="0"/>
              <a:t>Verification and validation techniques that increase the probability of detecting and correcting errors before the system goes into service are </a:t>
            </a:r>
            <a:r>
              <a:rPr lang="en-GB" sz="2000" dirty="0" smtClean="0"/>
              <a:t>used.</a:t>
            </a:r>
          </a:p>
          <a:p>
            <a:pPr>
              <a:lnSpc>
                <a:spcPct val="90000"/>
              </a:lnSpc>
            </a:pPr>
            <a:r>
              <a:rPr lang="en-GB" sz="2400" dirty="0"/>
              <a:t>Fault tolerance</a:t>
            </a:r>
          </a:p>
          <a:p>
            <a:pPr lvl="1">
              <a:lnSpc>
                <a:spcPct val="90000"/>
              </a:lnSpc>
            </a:pPr>
            <a:r>
              <a:rPr lang="en-GB" sz="2000" dirty="0"/>
              <a:t>Run-time techniques are used to ensure that system faults do not result in system errors and/or that system errors do not lead to system </a:t>
            </a:r>
            <a:r>
              <a:rPr lang="en-GB" sz="2000" dirty="0" smtClean="0"/>
              <a:t>failures.</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30</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Safety</a:t>
            </a:r>
          </a:p>
        </p:txBody>
      </p:sp>
      <p:sp>
        <p:nvSpPr>
          <p:cNvPr id="39939" name="Rectangle 3"/>
          <p:cNvSpPr>
            <a:spLocks noGrp="1" noChangeArrowheads="1"/>
          </p:cNvSpPr>
          <p:nvPr>
            <p:ph idx="1"/>
          </p:nvPr>
        </p:nvSpPr>
        <p:spPr/>
        <p:txBody>
          <a:bodyPr/>
          <a:lstStyle/>
          <a:p>
            <a:r>
              <a:rPr lang="en-GB" sz="2400" dirty="0"/>
              <a:t>Safety is a property of a system that reflects the system’s ability to operate, normally or abnormally, without danger of causing human injury or death and without damage to the system’s </a:t>
            </a:r>
            <a:r>
              <a:rPr lang="en-GB" sz="2400" dirty="0" smtClean="0"/>
              <a:t>environment.</a:t>
            </a:r>
          </a:p>
          <a:p>
            <a:r>
              <a:rPr lang="en-GB" sz="2400" dirty="0"/>
              <a:t>It is</a:t>
            </a:r>
            <a:r>
              <a:rPr lang="en-GB" sz="2400" dirty="0" smtClean="0"/>
              <a:t> important </a:t>
            </a:r>
            <a:r>
              <a:rPr lang="en-GB" sz="2400" dirty="0"/>
              <a:t>to consider software safety as</a:t>
            </a:r>
            <a:r>
              <a:rPr lang="en-GB" sz="2400" dirty="0" smtClean="0"/>
              <a:t> most </a:t>
            </a:r>
            <a:r>
              <a:rPr lang="en-GB" sz="2400" dirty="0"/>
              <a:t>devices</a:t>
            </a:r>
            <a:r>
              <a:rPr lang="en-GB" sz="2400" dirty="0" smtClean="0"/>
              <a:t> whose failure is critical now incorporate </a:t>
            </a:r>
            <a:r>
              <a:rPr lang="en-GB" sz="2400" dirty="0"/>
              <a:t>software-based control </a:t>
            </a:r>
            <a:r>
              <a:rPr lang="en-GB" sz="2400" dirty="0" smtClean="0"/>
              <a:t>systems. </a:t>
            </a:r>
            <a:endParaRPr lang="en-GB" sz="2400" dirty="0"/>
          </a:p>
          <a:p>
            <a:r>
              <a:rPr lang="en-GB" sz="2400" dirty="0"/>
              <a:t>Safety requirements are</a:t>
            </a:r>
            <a:r>
              <a:rPr lang="en-GB" sz="2400" dirty="0" smtClean="0"/>
              <a:t> often exclusive </a:t>
            </a:r>
            <a:r>
              <a:rPr lang="en-GB" sz="2400" dirty="0"/>
              <a:t>requirements i.e. they exclude undesirable situations rather than specify required system </a:t>
            </a:r>
            <a:r>
              <a:rPr lang="en-GB" sz="2400" dirty="0" smtClean="0"/>
              <a:t>services. These generate functional safety requirements.</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31</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a:noFill/>
          <a:ln/>
        </p:spPr>
        <p:txBody>
          <a:bodyPr lIns="90487" tIns="44450" rIns="90487" bIns="44450"/>
          <a:lstStyle/>
          <a:p>
            <a:r>
              <a:rPr lang="en-GB"/>
              <a:t>Safety criticality</a:t>
            </a:r>
          </a:p>
        </p:txBody>
      </p:sp>
      <p:sp>
        <p:nvSpPr>
          <p:cNvPr id="16386" name="Rectangle 2"/>
          <p:cNvSpPr>
            <a:spLocks noGrp="1" noChangeArrowheads="1"/>
          </p:cNvSpPr>
          <p:nvPr>
            <p:ph idx="1"/>
          </p:nvPr>
        </p:nvSpPr>
        <p:spPr>
          <a:noFill/>
          <a:ln/>
        </p:spPr>
        <p:txBody>
          <a:bodyPr lIns="90487" tIns="44450" rIns="90487" bIns="44450"/>
          <a:lstStyle/>
          <a:p>
            <a:r>
              <a:rPr lang="en-GB" sz="2400" dirty="0"/>
              <a:t>Primary safety-critical systems</a:t>
            </a:r>
          </a:p>
          <a:p>
            <a:pPr lvl="1"/>
            <a:r>
              <a:rPr lang="en-GB" sz="2000" dirty="0"/>
              <a:t>Embedded software systems whose failure can cause the associated hardware to fail and directly threaten </a:t>
            </a:r>
            <a:r>
              <a:rPr lang="en-GB" sz="2000" dirty="0" smtClean="0"/>
              <a:t>people. </a:t>
            </a:r>
            <a:r>
              <a:rPr lang="en-GB" sz="1800" dirty="0" smtClean="0"/>
              <a:t>Example </a:t>
            </a:r>
            <a:r>
              <a:rPr lang="en-GB" dirty="0" smtClean="0"/>
              <a:t>is the insulin pump control system.</a:t>
            </a:r>
            <a:endParaRPr lang="en-GB" sz="1800" dirty="0" smtClean="0"/>
          </a:p>
          <a:p>
            <a:r>
              <a:rPr lang="en-GB" sz="2400" dirty="0"/>
              <a:t>Secondary safety-critical systems</a:t>
            </a:r>
          </a:p>
          <a:p>
            <a:pPr lvl="1"/>
            <a:r>
              <a:rPr lang="en-GB" sz="2000" dirty="0"/>
              <a:t>Systems whose failure results in faults in other</a:t>
            </a:r>
            <a:r>
              <a:rPr lang="en-GB" sz="2000" dirty="0" smtClean="0"/>
              <a:t> (socio-technical) systems, </a:t>
            </a:r>
            <a:r>
              <a:rPr lang="en-GB" sz="2000" dirty="0"/>
              <a:t>which can</a:t>
            </a:r>
            <a:r>
              <a:rPr lang="en-GB" sz="2000" dirty="0" smtClean="0"/>
              <a:t> then have safety consequences. For example, the MHC-PMS is safety-critical as failure may lead to inappropriate treatment being prescribed.</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32</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a:noFill/>
          <a:ln/>
        </p:spPr>
        <p:txBody>
          <a:bodyPr lIns="90487" tIns="44450" rIns="90487" bIns="44450"/>
          <a:lstStyle/>
          <a:p>
            <a:r>
              <a:rPr lang="en-GB"/>
              <a:t>Safety and reliability</a:t>
            </a:r>
          </a:p>
        </p:txBody>
      </p:sp>
      <p:sp>
        <p:nvSpPr>
          <p:cNvPr id="22530" name="Rectangle 2"/>
          <p:cNvSpPr>
            <a:spLocks noGrp="1" noChangeArrowheads="1"/>
          </p:cNvSpPr>
          <p:nvPr>
            <p:ph idx="1"/>
          </p:nvPr>
        </p:nvSpPr>
        <p:spPr>
          <a:noFill/>
          <a:ln/>
        </p:spPr>
        <p:txBody>
          <a:bodyPr lIns="90487" tIns="44450" rIns="90487" bIns="44450"/>
          <a:lstStyle/>
          <a:p>
            <a:pPr>
              <a:lnSpc>
                <a:spcPct val="90000"/>
              </a:lnSpc>
            </a:pPr>
            <a:r>
              <a:rPr lang="en-GB"/>
              <a:t>Safety and reliability are related but distinct</a:t>
            </a:r>
          </a:p>
          <a:p>
            <a:pPr lvl="1">
              <a:lnSpc>
                <a:spcPct val="90000"/>
              </a:lnSpc>
            </a:pPr>
            <a:r>
              <a:rPr lang="en-GB"/>
              <a:t>In general, reliability and availability are necessary but not sufficient conditions for system safety </a:t>
            </a:r>
          </a:p>
          <a:p>
            <a:pPr>
              <a:lnSpc>
                <a:spcPct val="90000"/>
              </a:lnSpc>
            </a:pPr>
            <a:r>
              <a:rPr lang="en-GB"/>
              <a:t>Reliability is concerned with conformance to a given specification and delivery of service</a:t>
            </a:r>
          </a:p>
          <a:p>
            <a:pPr>
              <a:lnSpc>
                <a:spcPct val="90000"/>
              </a:lnSpc>
            </a:pPr>
            <a:r>
              <a:rPr lang="en-GB"/>
              <a:t>Safety is concerned with ensuring system cannot cause damage irrespective of whether </a:t>
            </a:r>
            <a:br>
              <a:rPr lang="en-GB"/>
            </a:br>
            <a:r>
              <a:rPr lang="en-GB"/>
              <a:t>or not it conforms to its specification</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33</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a:xfrm>
            <a:off x="228600" y="609600"/>
            <a:ext cx="8247063" cy="687388"/>
          </a:xfrm>
          <a:noFill/>
          <a:ln/>
        </p:spPr>
        <p:txBody>
          <a:bodyPr lIns="90487" tIns="44450" rIns="90487" bIns="44450"/>
          <a:lstStyle/>
          <a:p>
            <a:r>
              <a:rPr lang="en-GB"/>
              <a:t>Unsafe reliable systems</a:t>
            </a:r>
          </a:p>
        </p:txBody>
      </p:sp>
      <p:sp>
        <p:nvSpPr>
          <p:cNvPr id="24578" name="Rectangle 2"/>
          <p:cNvSpPr>
            <a:spLocks noGrp="1" noChangeArrowheads="1"/>
          </p:cNvSpPr>
          <p:nvPr>
            <p:ph idx="1"/>
          </p:nvPr>
        </p:nvSpPr>
        <p:spPr>
          <a:noFill/>
          <a:ln/>
        </p:spPr>
        <p:txBody>
          <a:bodyPr lIns="90487" tIns="44450" rIns="90487" bIns="44450"/>
          <a:lstStyle/>
          <a:p>
            <a:r>
              <a:rPr lang="en-GB" dirty="0" smtClean="0"/>
              <a:t>There may be dormant faults in a system that are undetected for many years and only rarely arise.</a:t>
            </a:r>
          </a:p>
          <a:p>
            <a:r>
              <a:rPr lang="en-GB" dirty="0" smtClean="0"/>
              <a:t>Specification </a:t>
            </a:r>
            <a:r>
              <a:rPr lang="en-GB" dirty="0"/>
              <a:t>errors</a:t>
            </a:r>
          </a:p>
          <a:p>
            <a:pPr lvl="1"/>
            <a:r>
              <a:rPr lang="en-GB" dirty="0"/>
              <a:t>If the system specification is incorrect then the system can behave as specified but still cause an </a:t>
            </a:r>
            <a:r>
              <a:rPr lang="en-GB" dirty="0" smtClean="0"/>
              <a:t>accident.</a:t>
            </a:r>
          </a:p>
          <a:p>
            <a:r>
              <a:rPr lang="en-GB" dirty="0"/>
              <a:t>Hardware failures generating spurious inputs</a:t>
            </a:r>
          </a:p>
          <a:p>
            <a:pPr lvl="1"/>
            <a:r>
              <a:rPr lang="en-GB" dirty="0"/>
              <a:t>Hard to anticipate in the </a:t>
            </a:r>
            <a:r>
              <a:rPr lang="en-GB" dirty="0" smtClean="0"/>
              <a:t>specification.</a:t>
            </a:r>
          </a:p>
          <a:p>
            <a:r>
              <a:rPr lang="en-GB" dirty="0"/>
              <a:t>Context-sensitive commands i.e. issuing the right command at the wrong time</a:t>
            </a:r>
          </a:p>
          <a:p>
            <a:pPr lvl="1"/>
            <a:r>
              <a:rPr lang="en-GB" dirty="0"/>
              <a:t>Often the result of operator </a:t>
            </a:r>
            <a:r>
              <a:rPr lang="en-GB" dirty="0" smtClean="0"/>
              <a:t>error.</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34</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44" y="116632"/>
            <a:ext cx="7293232" cy="494109"/>
          </a:xfrm>
        </p:spPr>
        <p:txBody>
          <a:bodyPr/>
          <a:lstStyle/>
          <a:p>
            <a:r>
              <a:rPr lang="en-US" dirty="0" smtClean="0"/>
              <a:t>Safety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08052629"/>
              </p:ext>
            </p:extLst>
          </p:nvPr>
        </p:nvGraphicFramePr>
        <p:xfrm>
          <a:off x="122744" y="598761"/>
          <a:ext cx="8579296" cy="5934471"/>
        </p:xfrm>
        <a:graphic>
          <a:graphicData uri="http://schemas.openxmlformats.org/drawingml/2006/table">
            <a:tbl>
              <a:tblPr firstRow="1" bandRow="1">
                <a:tableStyleId>{5C22544A-7EE6-4342-B048-85BDC9FD1C3A}</a:tableStyleId>
              </a:tblPr>
              <a:tblGrid>
                <a:gridCol w="2256013">
                  <a:extLst>
                    <a:ext uri="{9D8B030D-6E8A-4147-A177-3AD203B41FA5}">
                      <a16:colId xmlns:a16="http://schemas.microsoft.com/office/drawing/2014/main" val="20000"/>
                    </a:ext>
                  </a:extLst>
                </a:gridCol>
                <a:gridCol w="6323283">
                  <a:extLst>
                    <a:ext uri="{9D8B030D-6E8A-4147-A177-3AD203B41FA5}">
                      <a16:colId xmlns:a16="http://schemas.microsoft.com/office/drawing/2014/main" val="20001"/>
                    </a:ext>
                  </a:extLst>
                </a:gridCol>
              </a:tblGrid>
              <a:tr h="387111">
                <a:tc>
                  <a:txBody>
                    <a:bodyPr/>
                    <a:lstStyle/>
                    <a:p>
                      <a:pPr algn="just">
                        <a:spcAft>
                          <a:spcPts val="0"/>
                        </a:spcAft>
                      </a:pPr>
                      <a:r>
                        <a:rPr lang="en-GB" sz="1400" b="1" dirty="0" smtClean="0">
                          <a:solidFill>
                            <a:srgbClr val="000000"/>
                          </a:solidFill>
                          <a:latin typeface="Arial"/>
                          <a:ea typeface="Times New Roman"/>
                          <a:cs typeface="Arial"/>
                        </a:rPr>
                        <a:t>Term</a:t>
                      </a:r>
                      <a:endParaRPr lang="en-GB" sz="1400" b="1" dirty="0">
                        <a:solidFill>
                          <a:srgbClr val="000000"/>
                        </a:solidFill>
                        <a:latin typeface="Arial"/>
                        <a:ea typeface="Times New Roman"/>
                        <a:cs typeface="Arial"/>
                      </a:endParaRPr>
                    </a:p>
                  </a:txBody>
                  <a:tcPr marL="73025" marR="73025" marT="91440" marB="0"/>
                </a:tc>
                <a:tc>
                  <a:txBody>
                    <a:bodyPr/>
                    <a:lstStyle/>
                    <a:p>
                      <a:pPr algn="just">
                        <a:spcAft>
                          <a:spcPts val="0"/>
                        </a:spcAft>
                      </a:pPr>
                      <a:r>
                        <a:rPr lang="en-GB" sz="1400" b="1" dirty="0" smtClean="0">
                          <a:solidFill>
                            <a:srgbClr val="000000"/>
                          </a:solidFill>
                          <a:latin typeface="Arial"/>
                          <a:ea typeface="Times New Roman"/>
                          <a:cs typeface="Arial"/>
                        </a:rPr>
                        <a:t>Definition</a:t>
                      </a:r>
                      <a:endParaRPr lang="en-GB" sz="1400" b="1" dirty="0">
                        <a:solidFill>
                          <a:srgbClr val="000000"/>
                        </a:solidFill>
                        <a:latin typeface="Arial"/>
                        <a:ea typeface="Times New Roman"/>
                        <a:cs typeface="Arial"/>
                      </a:endParaRPr>
                    </a:p>
                  </a:txBody>
                  <a:tcPr marL="73025" marR="73025" marT="91440" marB="0"/>
                </a:tc>
                <a:extLst>
                  <a:ext uri="{0D108BD9-81ED-4DB2-BD59-A6C34878D82A}">
                    <a16:rowId xmlns:a16="http://schemas.microsoft.com/office/drawing/2014/main" val="10000"/>
                  </a:ext>
                </a:extLst>
              </a:tr>
              <a:tr h="763616">
                <a:tc>
                  <a:txBody>
                    <a:bodyPr/>
                    <a:lstStyle/>
                    <a:p>
                      <a:pPr algn="l">
                        <a:spcAft>
                          <a:spcPts val="0"/>
                        </a:spcAft>
                      </a:pPr>
                      <a:r>
                        <a:rPr lang="en-GB" sz="1400" dirty="0" smtClean="0">
                          <a:solidFill>
                            <a:srgbClr val="000000"/>
                          </a:solidFill>
                          <a:latin typeface="Arial"/>
                          <a:ea typeface="Times New Roman"/>
                          <a:cs typeface="Arial"/>
                        </a:rPr>
                        <a:t>Accident </a:t>
                      </a:r>
                      <a:r>
                        <a:rPr lang="en-GB" sz="1400" dirty="0">
                          <a:solidFill>
                            <a:srgbClr val="000000"/>
                          </a:solidFill>
                          <a:latin typeface="Arial"/>
                          <a:ea typeface="Times New Roman"/>
                          <a:cs typeface="Arial"/>
                        </a:rPr>
                        <a:t>(or mishap)</a:t>
                      </a:r>
                    </a:p>
                  </a:txBody>
                  <a:tcPr marL="73025" marR="73025" marT="91440" marB="91440"/>
                </a:tc>
                <a:tc>
                  <a:txBody>
                    <a:bodyPr/>
                    <a:lstStyle/>
                    <a:p>
                      <a:pPr algn="just">
                        <a:spcAft>
                          <a:spcPts val="0"/>
                        </a:spcAft>
                      </a:pPr>
                      <a:r>
                        <a:rPr lang="en-GB" sz="1400">
                          <a:solidFill>
                            <a:srgbClr val="000000"/>
                          </a:solidFill>
                          <a:latin typeface="Arial"/>
                          <a:ea typeface="Times New Roman"/>
                          <a:cs typeface="Arial"/>
                        </a:rPr>
                        <a:t>An unplanned event or sequence of events which results in human death or injury, damage to property, or to the environment. An overdose of insulin is an example of an accident.</a:t>
                      </a:r>
                    </a:p>
                  </a:txBody>
                  <a:tcPr marL="73025" marR="73025" marT="91440" marB="91440"/>
                </a:tc>
                <a:extLst>
                  <a:ext uri="{0D108BD9-81ED-4DB2-BD59-A6C34878D82A}">
                    <a16:rowId xmlns:a16="http://schemas.microsoft.com/office/drawing/2014/main" val="10001"/>
                  </a:ext>
                </a:extLst>
              </a:tr>
              <a:tr h="477260">
                <a:tc>
                  <a:txBody>
                    <a:bodyPr/>
                    <a:lstStyle/>
                    <a:p>
                      <a:pPr algn="just">
                        <a:spcAft>
                          <a:spcPts val="0"/>
                        </a:spcAft>
                      </a:pPr>
                      <a:r>
                        <a:rPr lang="en-GB" sz="1400">
                          <a:solidFill>
                            <a:srgbClr val="000000"/>
                          </a:solidFill>
                          <a:latin typeface="Arial"/>
                          <a:ea typeface="Times New Roman"/>
                          <a:cs typeface="Arial"/>
                        </a:rPr>
                        <a:t>Hazard</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condition with the potential for causing or contributing to an accident. A failure of the sensor that measures blood glucose is an example of a hazard.</a:t>
                      </a:r>
                    </a:p>
                  </a:txBody>
                  <a:tcPr marL="73025" marR="73025" marT="0" marB="91440"/>
                </a:tc>
                <a:extLst>
                  <a:ext uri="{0D108BD9-81ED-4DB2-BD59-A6C34878D82A}">
                    <a16:rowId xmlns:a16="http://schemas.microsoft.com/office/drawing/2014/main" val="10002"/>
                  </a:ext>
                </a:extLst>
              </a:tr>
              <a:tr h="859069">
                <a:tc>
                  <a:txBody>
                    <a:bodyPr/>
                    <a:lstStyle/>
                    <a:p>
                      <a:pPr algn="just">
                        <a:spcAft>
                          <a:spcPts val="0"/>
                        </a:spcAft>
                      </a:pPr>
                      <a:r>
                        <a:rPr lang="en-GB" sz="1400" dirty="0">
                          <a:solidFill>
                            <a:srgbClr val="000000"/>
                          </a:solidFill>
                          <a:latin typeface="Arial"/>
                          <a:ea typeface="Times New Roman"/>
                          <a:cs typeface="Arial"/>
                        </a:rPr>
                        <a:t>Damage</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measure of the loss resulting from a mishap. Damage can range from many people being killed as a result of an accident to minor injury or property damage. Damage resulting from an overdose of insulin could be serious injury or the death of the user of the insulin pump.</a:t>
                      </a:r>
                    </a:p>
                  </a:txBody>
                  <a:tcPr marL="73025" marR="73025" marT="0" marB="91440"/>
                </a:tc>
                <a:extLst>
                  <a:ext uri="{0D108BD9-81ED-4DB2-BD59-A6C34878D82A}">
                    <a16:rowId xmlns:a16="http://schemas.microsoft.com/office/drawing/2014/main" val="10003"/>
                  </a:ext>
                </a:extLst>
              </a:tr>
              <a:tr h="859069">
                <a:tc>
                  <a:txBody>
                    <a:bodyPr/>
                    <a:lstStyle/>
                    <a:p>
                      <a:pPr algn="just">
                        <a:spcAft>
                          <a:spcPts val="0"/>
                        </a:spcAft>
                      </a:pPr>
                      <a:r>
                        <a:rPr lang="en-GB" sz="1400">
                          <a:solidFill>
                            <a:srgbClr val="000000"/>
                          </a:solidFill>
                          <a:latin typeface="Arial"/>
                          <a:ea typeface="Times New Roman"/>
                          <a:cs typeface="Arial"/>
                        </a:rPr>
                        <a:t>Hazard severity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An assessment of the worst possible damage that could result from a particular hazard. Hazard severity can range from catastrophic, where many people are killed, to minor, where only minor damage results. When an individual death is a possibility, a reasonable assessment of hazard severity is ‘very high’.</a:t>
                      </a:r>
                    </a:p>
                  </a:txBody>
                  <a:tcPr marL="73025" marR="73025" marT="0" marB="91440"/>
                </a:tc>
                <a:extLst>
                  <a:ext uri="{0D108BD9-81ED-4DB2-BD59-A6C34878D82A}">
                    <a16:rowId xmlns:a16="http://schemas.microsoft.com/office/drawing/2014/main" val="10004"/>
                  </a:ext>
                </a:extLst>
              </a:tr>
              <a:tr h="1049973">
                <a:tc>
                  <a:txBody>
                    <a:bodyPr/>
                    <a:lstStyle/>
                    <a:p>
                      <a:pPr algn="just">
                        <a:spcAft>
                          <a:spcPts val="0"/>
                        </a:spcAft>
                      </a:pPr>
                      <a:r>
                        <a:rPr lang="en-GB" sz="1400">
                          <a:solidFill>
                            <a:srgbClr val="000000"/>
                          </a:solidFill>
                          <a:latin typeface="Arial"/>
                          <a:ea typeface="Times New Roman"/>
                          <a:cs typeface="Arial"/>
                        </a:rPr>
                        <a:t>Hazard probability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probability of the events occurring which create a hazard. Probability values tend to be arbitrary but range from ‘probable’</a:t>
                      </a:r>
                      <a:r>
                        <a:rPr lang="en-GB" sz="1400" i="1" dirty="0">
                          <a:solidFill>
                            <a:srgbClr val="000000"/>
                          </a:solidFill>
                          <a:latin typeface="Arial"/>
                          <a:ea typeface="Times New Roman"/>
                          <a:cs typeface="Arial"/>
                        </a:rPr>
                        <a:t> </a:t>
                      </a:r>
                      <a:r>
                        <a:rPr lang="en-GB" sz="1400" dirty="0">
                          <a:solidFill>
                            <a:srgbClr val="000000"/>
                          </a:solidFill>
                          <a:latin typeface="Arial"/>
                          <a:ea typeface="Times New Roman"/>
                          <a:cs typeface="Arial"/>
                        </a:rPr>
                        <a:t>(say 1/100 chance of a hazard occurring) to ‘implausible’ (no conceivable situations are likely in which the hazard could occur). The probability of a sensor failure in the insulin pump that results in an overdose is probably low.</a:t>
                      </a:r>
                    </a:p>
                  </a:txBody>
                  <a:tcPr marL="73025" marR="73025" marT="0" marB="91440"/>
                </a:tc>
                <a:extLst>
                  <a:ext uri="{0D108BD9-81ED-4DB2-BD59-A6C34878D82A}">
                    <a16:rowId xmlns:a16="http://schemas.microsoft.com/office/drawing/2014/main" val="10005"/>
                  </a:ext>
                </a:extLst>
              </a:tr>
              <a:tr h="859069">
                <a:tc>
                  <a:txBody>
                    <a:bodyPr/>
                    <a:lstStyle/>
                    <a:p>
                      <a:pPr algn="just">
                        <a:spcAft>
                          <a:spcPts val="0"/>
                        </a:spcAft>
                      </a:pPr>
                      <a:r>
                        <a:rPr lang="en-GB" sz="1400">
                          <a:solidFill>
                            <a:srgbClr val="000000"/>
                          </a:solidFill>
                          <a:latin typeface="Arial"/>
                          <a:ea typeface="Times New Roman"/>
                          <a:cs typeface="Arial"/>
                        </a:rPr>
                        <a:t>Risk</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This is a measure of the probability that the system will cause an accident. The risk is assessed by considering the hazard probability, the hazard severity, and the probability that the hazard will lead to an accident.  The risk of an insulin overdose is probably medium to low</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35</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a:t>Safety achievement</a:t>
            </a:r>
          </a:p>
        </p:txBody>
      </p:sp>
      <p:sp>
        <p:nvSpPr>
          <p:cNvPr id="40963" name="Rectangle 3"/>
          <p:cNvSpPr>
            <a:spLocks noGrp="1" noChangeArrowheads="1"/>
          </p:cNvSpPr>
          <p:nvPr>
            <p:ph idx="1"/>
          </p:nvPr>
        </p:nvSpPr>
        <p:spPr/>
        <p:txBody>
          <a:bodyPr/>
          <a:lstStyle/>
          <a:p>
            <a:r>
              <a:rPr lang="en-GB" sz="2400" dirty="0"/>
              <a:t>Hazard avoidance</a:t>
            </a:r>
          </a:p>
          <a:p>
            <a:pPr lvl="1"/>
            <a:r>
              <a:rPr lang="en-GB" sz="2000" dirty="0"/>
              <a:t>The system is designed so that some classes of hazard simply cannot arise.     </a:t>
            </a:r>
          </a:p>
          <a:p>
            <a:r>
              <a:rPr lang="en-GB" sz="2400" dirty="0"/>
              <a:t>Hazard detection and removal</a:t>
            </a:r>
          </a:p>
          <a:p>
            <a:pPr lvl="1"/>
            <a:r>
              <a:rPr lang="en-GB" sz="2000" dirty="0"/>
              <a:t>The system is designed so that hazards are detected and removed before they result in an </a:t>
            </a:r>
            <a:r>
              <a:rPr lang="en-GB" sz="2000" dirty="0" smtClean="0"/>
              <a:t>accident.</a:t>
            </a:r>
          </a:p>
          <a:p>
            <a:r>
              <a:rPr lang="en-GB" sz="2400" dirty="0"/>
              <a:t>Damage limitation</a:t>
            </a:r>
          </a:p>
          <a:p>
            <a:pPr lvl="1"/>
            <a:r>
              <a:rPr lang="en-GB" sz="2000" dirty="0"/>
              <a:t>The system includes protection features that minimise the damage that may result from an </a:t>
            </a:r>
            <a:r>
              <a:rPr lang="en-GB" sz="2000" dirty="0" smtClean="0"/>
              <a:t>accident.</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36</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Normal accidents</a:t>
            </a:r>
          </a:p>
        </p:txBody>
      </p:sp>
      <p:sp>
        <p:nvSpPr>
          <p:cNvPr id="41987" name="Rectangle 3"/>
          <p:cNvSpPr>
            <a:spLocks noGrp="1" noChangeArrowheads="1"/>
          </p:cNvSpPr>
          <p:nvPr>
            <p:ph idx="1"/>
          </p:nvPr>
        </p:nvSpPr>
        <p:spPr/>
        <p:txBody>
          <a:bodyPr/>
          <a:lstStyle/>
          <a:p>
            <a:pPr>
              <a:lnSpc>
                <a:spcPct val="90000"/>
              </a:lnSpc>
            </a:pPr>
            <a:r>
              <a:rPr lang="en-GB" sz="2400" dirty="0"/>
              <a:t>Accidents in complex systems rarely have a single cause as these systems are designed to be resilient to a single point of failure</a:t>
            </a:r>
          </a:p>
          <a:p>
            <a:pPr lvl="1">
              <a:lnSpc>
                <a:spcPct val="90000"/>
              </a:lnSpc>
            </a:pPr>
            <a:r>
              <a:rPr lang="en-GB" sz="2000" dirty="0"/>
              <a:t>Designing systems so that a single point of failure does not cause an accident is a fundamental principle of safe systems </a:t>
            </a:r>
            <a:r>
              <a:rPr lang="en-GB" sz="2000" dirty="0" smtClean="0"/>
              <a:t>design.</a:t>
            </a:r>
          </a:p>
          <a:p>
            <a:pPr>
              <a:lnSpc>
                <a:spcPct val="90000"/>
              </a:lnSpc>
            </a:pPr>
            <a:r>
              <a:rPr lang="en-GB" sz="2400" dirty="0"/>
              <a:t>Almost all accidents are a result of combinations of </a:t>
            </a:r>
            <a:r>
              <a:rPr lang="en-GB" sz="2400" dirty="0" smtClean="0"/>
              <a:t>malfunctions rather than single failures.</a:t>
            </a:r>
          </a:p>
          <a:p>
            <a:pPr>
              <a:lnSpc>
                <a:spcPct val="90000"/>
              </a:lnSpc>
            </a:pPr>
            <a:r>
              <a:rPr lang="en-GB" sz="2400" dirty="0"/>
              <a:t>It is probably the case that anticipating all problem combinations, especially, in software controlled systems is impossible so achieving complete safety is </a:t>
            </a:r>
            <a:r>
              <a:rPr lang="en-GB" sz="2400" dirty="0" smtClean="0"/>
              <a:t>impossible. Accidents are inevitable.</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37</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safety benefits</a:t>
            </a:r>
            <a:endParaRPr lang="en-US" dirty="0"/>
          </a:p>
        </p:txBody>
      </p:sp>
      <p:sp>
        <p:nvSpPr>
          <p:cNvPr id="3" name="Content Placeholder 2"/>
          <p:cNvSpPr>
            <a:spLocks noGrp="1"/>
          </p:cNvSpPr>
          <p:nvPr>
            <p:ph idx="1"/>
          </p:nvPr>
        </p:nvSpPr>
        <p:spPr/>
        <p:txBody>
          <a:bodyPr/>
          <a:lstStyle/>
          <a:p>
            <a:r>
              <a:rPr lang="en-US" dirty="0" smtClean="0"/>
              <a:t>Although software failures can be safety-critical, the use of software control systems contributes to increased system safety</a:t>
            </a:r>
          </a:p>
          <a:p>
            <a:pPr lvl="1"/>
            <a:r>
              <a:rPr lang="en-US" dirty="0" smtClean="0"/>
              <a:t>Software monitoring and control allows a wider range of conditions to be monitored and controlled than is possible using electro-mechanical safety systems.</a:t>
            </a:r>
          </a:p>
          <a:p>
            <a:pPr lvl="1"/>
            <a:r>
              <a:rPr lang="en-US" dirty="0" smtClean="0"/>
              <a:t>Software control allows safety strategies to be adopted that reduce the amount of time people spend in hazardous environments.</a:t>
            </a:r>
          </a:p>
          <a:p>
            <a:pPr lvl="1"/>
            <a:r>
              <a:rPr lang="en-US" dirty="0" smtClean="0"/>
              <a:t>Software can detect and correct safety-critical operator errors.</a:t>
            </a:r>
          </a:p>
        </p:txBody>
      </p:sp>
      <p:sp>
        <p:nvSpPr>
          <p:cNvPr id="4" name="Footer Placeholder 3"/>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a:t>Security</a:t>
            </a:r>
          </a:p>
        </p:txBody>
      </p:sp>
      <p:sp>
        <p:nvSpPr>
          <p:cNvPr id="43011" name="Rectangle 3"/>
          <p:cNvSpPr>
            <a:spLocks noGrp="1" noChangeArrowheads="1"/>
          </p:cNvSpPr>
          <p:nvPr>
            <p:ph idx="1"/>
          </p:nvPr>
        </p:nvSpPr>
        <p:spPr/>
        <p:txBody>
          <a:bodyPr/>
          <a:lstStyle/>
          <a:p>
            <a:pPr>
              <a:lnSpc>
                <a:spcPct val="90000"/>
              </a:lnSpc>
            </a:pPr>
            <a:r>
              <a:rPr lang="en-GB" dirty="0"/>
              <a:t>The security of a system is a system property that reflects the system’s ability to protect itself from accidental or deliberate external </a:t>
            </a:r>
            <a:r>
              <a:rPr lang="en-GB" dirty="0" smtClean="0"/>
              <a:t>attack.</a:t>
            </a:r>
          </a:p>
          <a:p>
            <a:pPr>
              <a:lnSpc>
                <a:spcPct val="90000"/>
              </a:lnSpc>
            </a:pPr>
            <a:r>
              <a:rPr lang="en-GB" dirty="0"/>
              <a:t>Security is</a:t>
            </a:r>
            <a:r>
              <a:rPr lang="en-GB" dirty="0" smtClean="0"/>
              <a:t> essential as most systems </a:t>
            </a:r>
            <a:r>
              <a:rPr lang="en-GB" dirty="0"/>
              <a:t>are networked so that external access to the system through the Internet is </a:t>
            </a:r>
            <a:r>
              <a:rPr lang="en-GB" dirty="0" smtClean="0"/>
              <a:t>possible.</a:t>
            </a:r>
          </a:p>
          <a:p>
            <a:pPr>
              <a:lnSpc>
                <a:spcPct val="90000"/>
              </a:lnSpc>
            </a:pPr>
            <a:r>
              <a:rPr lang="en-GB" dirty="0"/>
              <a:t>Security is an essential pre-requisite for availability, reliability and </a:t>
            </a:r>
            <a:r>
              <a:rPr lang="en-GB" dirty="0" smtClean="0"/>
              <a:t>safety.</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39</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Importance of dependability</a:t>
            </a:r>
          </a:p>
        </p:txBody>
      </p:sp>
      <p:sp>
        <p:nvSpPr>
          <p:cNvPr id="88067" name="Rectangle 3"/>
          <p:cNvSpPr>
            <a:spLocks noGrp="1" noChangeArrowheads="1"/>
          </p:cNvSpPr>
          <p:nvPr>
            <p:ph idx="1"/>
          </p:nvPr>
        </p:nvSpPr>
        <p:spPr/>
        <p:txBody>
          <a:bodyPr/>
          <a:lstStyle/>
          <a:p>
            <a:r>
              <a:rPr lang="en-US" dirty="0" smtClean="0"/>
              <a:t>System failures may have widespread effects with large numbers of people affected by the failure.</a:t>
            </a:r>
          </a:p>
          <a:p>
            <a:r>
              <a:rPr lang="en-US" dirty="0" smtClean="0"/>
              <a:t>Systems </a:t>
            </a:r>
            <a:r>
              <a:rPr lang="en-US" dirty="0"/>
              <a:t>that are not dependable and are unreliable, unsafe or insecure may be rejected by their users.</a:t>
            </a:r>
          </a:p>
          <a:p>
            <a:r>
              <a:rPr lang="en-US" dirty="0"/>
              <a:t>The costs of system failure may be very </a:t>
            </a:r>
            <a:r>
              <a:rPr lang="en-US" dirty="0" smtClean="0"/>
              <a:t>high if the failure leads to economic losses or physical damage.</a:t>
            </a:r>
          </a:p>
          <a:p>
            <a:r>
              <a:rPr lang="en-US" dirty="0"/>
              <a:t>Undependable systems may cause information loss with a high consequent recovery cost.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Fundamental security</a:t>
            </a:r>
          </a:p>
        </p:txBody>
      </p:sp>
      <p:sp>
        <p:nvSpPr>
          <p:cNvPr id="74755" name="Rectangle 3"/>
          <p:cNvSpPr>
            <a:spLocks noGrp="1" noChangeArrowheads="1"/>
          </p:cNvSpPr>
          <p:nvPr>
            <p:ph idx="1"/>
          </p:nvPr>
        </p:nvSpPr>
        <p:spPr/>
        <p:txBody>
          <a:bodyPr/>
          <a:lstStyle/>
          <a:p>
            <a:r>
              <a:rPr lang="en-GB" dirty="0"/>
              <a:t>If a system is a networked system and is insecure then statements about its reliability and its safety are </a:t>
            </a:r>
            <a:r>
              <a:rPr lang="en-GB" dirty="0" smtClean="0"/>
              <a:t>unreliable.</a:t>
            </a:r>
          </a:p>
          <a:p>
            <a:r>
              <a:rPr lang="en-GB" dirty="0"/>
              <a:t>These statements depend on the executing system and the developed system being the same. However, intrusion can change the executing system and/or its </a:t>
            </a:r>
            <a:r>
              <a:rPr lang="en-GB" dirty="0" smtClean="0"/>
              <a:t>data.</a:t>
            </a:r>
          </a:p>
          <a:p>
            <a:r>
              <a:rPr lang="en-GB" dirty="0"/>
              <a:t>Therefore, the reliability and safety assurance is no longer </a:t>
            </a:r>
            <a:r>
              <a:rPr lang="en-GB" dirty="0" smtClean="0"/>
              <a:t>valid.</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40</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64053663"/>
              </p:ext>
            </p:extLst>
          </p:nvPr>
        </p:nvGraphicFramePr>
        <p:xfrm>
          <a:off x="107504" y="1556793"/>
          <a:ext cx="8856984" cy="4799556"/>
        </p:xfrm>
        <a:graphic>
          <a:graphicData uri="http://schemas.openxmlformats.org/drawingml/2006/table">
            <a:tbl>
              <a:tblPr firstRow="1" bandRow="1">
                <a:tableStyleId>{5C22544A-7EE6-4342-B048-85BDC9FD1C3A}</a:tableStyleId>
              </a:tblPr>
              <a:tblGrid>
                <a:gridCol w="1863701">
                  <a:extLst>
                    <a:ext uri="{9D8B030D-6E8A-4147-A177-3AD203B41FA5}">
                      <a16:colId xmlns:a16="http://schemas.microsoft.com/office/drawing/2014/main" val="20000"/>
                    </a:ext>
                  </a:extLst>
                </a:gridCol>
                <a:gridCol w="6993283">
                  <a:extLst>
                    <a:ext uri="{9D8B030D-6E8A-4147-A177-3AD203B41FA5}">
                      <a16:colId xmlns:a16="http://schemas.microsoft.com/office/drawing/2014/main" val="20001"/>
                    </a:ext>
                  </a:extLst>
                </a:gridCol>
              </a:tblGrid>
              <a:tr h="435239">
                <a:tc>
                  <a:txBody>
                    <a:bodyPr/>
                    <a:lstStyle/>
                    <a:p>
                      <a:pPr algn="just">
                        <a:spcAft>
                          <a:spcPts val="0"/>
                        </a:spcAft>
                      </a:pPr>
                      <a:r>
                        <a:rPr lang="en-GB" sz="1600" b="1" dirty="0" smtClean="0">
                          <a:solidFill>
                            <a:srgbClr val="000000"/>
                          </a:solidFill>
                          <a:latin typeface="Arial"/>
                          <a:ea typeface="Times New Roman"/>
                          <a:cs typeface="Arial"/>
                        </a:rPr>
                        <a:t>Term</a:t>
                      </a:r>
                      <a:endParaRPr lang="en-GB" sz="1600" b="1" dirty="0">
                        <a:solidFill>
                          <a:srgbClr val="000000"/>
                        </a:solidFill>
                        <a:latin typeface="Arial"/>
                        <a:ea typeface="Times New Roman"/>
                        <a:cs typeface="Arial"/>
                      </a:endParaRPr>
                    </a:p>
                  </a:txBody>
                  <a:tcPr marL="73025" marR="73025" marT="91440" marB="0"/>
                </a:tc>
                <a:tc>
                  <a:txBody>
                    <a:bodyPr/>
                    <a:lstStyle/>
                    <a:p>
                      <a:pPr algn="just">
                        <a:spcAft>
                          <a:spcPts val="0"/>
                        </a:spcAft>
                      </a:pPr>
                      <a:r>
                        <a:rPr lang="en-GB" sz="1600" b="1" dirty="0" smtClean="0">
                          <a:solidFill>
                            <a:srgbClr val="000000"/>
                          </a:solidFill>
                          <a:latin typeface="Arial"/>
                          <a:ea typeface="Times New Roman"/>
                          <a:cs typeface="Arial"/>
                        </a:rPr>
                        <a:t>Definition</a:t>
                      </a:r>
                      <a:endParaRPr lang="en-GB" sz="1600" b="1" dirty="0">
                        <a:solidFill>
                          <a:srgbClr val="000000"/>
                        </a:solidFill>
                        <a:latin typeface="Arial"/>
                        <a:ea typeface="Times New Roman"/>
                        <a:cs typeface="Arial"/>
                      </a:endParaRPr>
                    </a:p>
                  </a:txBody>
                  <a:tcPr marL="73025" marR="73025" marT="91440" marB="0"/>
                </a:tc>
                <a:extLst>
                  <a:ext uri="{0D108BD9-81ED-4DB2-BD59-A6C34878D82A}">
                    <a16:rowId xmlns:a16="http://schemas.microsoft.com/office/drawing/2014/main" val="10000"/>
                  </a:ext>
                </a:extLst>
              </a:tr>
              <a:tr h="715462">
                <a:tc>
                  <a:txBody>
                    <a:bodyPr/>
                    <a:lstStyle/>
                    <a:p>
                      <a:pPr algn="just">
                        <a:spcAft>
                          <a:spcPts val="0"/>
                        </a:spcAft>
                      </a:pPr>
                      <a:r>
                        <a:rPr lang="en-GB" sz="1600" dirty="0" smtClean="0">
                          <a:solidFill>
                            <a:srgbClr val="000000"/>
                          </a:solidFill>
                          <a:latin typeface="Arial"/>
                          <a:ea typeface="Times New Roman"/>
                          <a:cs typeface="Arial"/>
                        </a:rPr>
                        <a:t>Asset</a:t>
                      </a:r>
                      <a:endParaRPr lang="en-GB" sz="16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dirty="0">
                          <a:solidFill>
                            <a:srgbClr val="000000"/>
                          </a:solidFill>
                          <a:latin typeface="Arial"/>
                          <a:ea typeface="Times New Roman"/>
                          <a:cs typeface="Arial"/>
                        </a:rPr>
                        <a:t>Something of value which has to be protected. The asset may be the software system itself or data used by that system.</a:t>
                      </a:r>
                    </a:p>
                  </a:txBody>
                  <a:tcPr marL="73025" marR="73025" marT="91440" marB="91440"/>
                </a:tc>
                <a:extLst>
                  <a:ext uri="{0D108BD9-81ED-4DB2-BD59-A6C34878D82A}">
                    <a16:rowId xmlns:a16="http://schemas.microsoft.com/office/drawing/2014/main" val="10001"/>
                  </a:ext>
                </a:extLst>
              </a:tr>
              <a:tr h="965874">
                <a:tc>
                  <a:txBody>
                    <a:bodyPr/>
                    <a:lstStyle/>
                    <a:p>
                      <a:pPr algn="just">
                        <a:spcAft>
                          <a:spcPts val="0"/>
                        </a:spcAft>
                      </a:pPr>
                      <a:r>
                        <a:rPr lang="en-GB" sz="1600" dirty="0">
                          <a:solidFill>
                            <a:srgbClr val="000000"/>
                          </a:solidFill>
                          <a:latin typeface="Arial"/>
                          <a:ea typeface="Times New Roman"/>
                          <a:cs typeface="Arial"/>
                        </a:rPr>
                        <a:t>Exposure</a:t>
                      </a:r>
                    </a:p>
                  </a:txBody>
                  <a:tcPr marL="73025" marR="73025" marT="91440" marB="91440"/>
                </a:tc>
                <a:tc>
                  <a:txBody>
                    <a:bodyPr/>
                    <a:lstStyle/>
                    <a:p>
                      <a:pPr algn="just">
                        <a:spcAft>
                          <a:spcPts val="0"/>
                        </a:spcAft>
                      </a:pPr>
                      <a:r>
                        <a:rPr lang="en-GB" sz="1600" dirty="0">
                          <a:solidFill>
                            <a:srgbClr val="000000"/>
                          </a:solidFill>
                          <a:latin typeface="Arial"/>
                          <a:ea typeface="Times New Roman"/>
                          <a:cs typeface="Arial"/>
                        </a:rPr>
                        <a:t>Possible loss or harm to a computing system. This can be loss or damage to data, or can be a loss of time and effort if recovery is necessary after a security breach.</a:t>
                      </a:r>
                    </a:p>
                  </a:txBody>
                  <a:tcPr marL="73025" marR="73025" marT="91440" marB="91440"/>
                </a:tc>
                <a:extLst>
                  <a:ext uri="{0D108BD9-81ED-4DB2-BD59-A6C34878D82A}">
                    <a16:rowId xmlns:a16="http://schemas.microsoft.com/office/drawing/2014/main" val="10002"/>
                  </a:ext>
                </a:extLst>
              </a:tr>
              <a:tr h="608142">
                <a:tc>
                  <a:txBody>
                    <a:bodyPr/>
                    <a:lstStyle/>
                    <a:p>
                      <a:pPr algn="just">
                        <a:spcAft>
                          <a:spcPts val="0"/>
                        </a:spcAft>
                      </a:pPr>
                      <a:r>
                        <a:rPr lang="en-GB" sz="1600">
                          <a:solidFill>
                            <a:srgbClr val="000000"/>
                          </a:solidFill>
                          <a:latin typeface="Arial"/>
                          <a:ea typeface="Times New Roman"/>
                          <a:cs typeface="Arial"/>
                        </a:rPr>
                        <a:t>Vulnerability</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A weakness in a computer-based system that may be exploited to cause loss or harm.</a:t>
                      </a:r>
                    </a:p>
                  </a:txBody>
                  <a:tcPr marL="73025" marR="73025" marT="0" marB="91440"/>
                </a:tc>
                <a:extLst>
                  <a:ext uri="{0D108BD9-81ED-4DB2-BD59-A6C34878D82A}">
                    <a16:rowId xmlns:a16="http://schemas.microsoft.com/office/drawing/2014/main" val="10003"/>
                  </a:ext>
                </a:extLst>
              </a:tr>
              <a:tr h="608142">
                <a:tc>
                  <a:txBody>
                    <a:bodyPr/>
                    <a:lstStyle/>
                    <a:p>
                      <a:pPr algn="just">
                        <a:spcAft>
                          <a:spcPts val="0"/>
                        </a:spcAft>
                      </a:pPr>
                      <a:r>
                        <a:rPr lang="en-GB" sz="1600">
                          <a:solidFill>
                            <a:srgbClr val="000000"/>
                          </a:solidFill>
                          <a:latin typeface="Arial"/>
                          <a:ea typeface="Times New Roman"/>
                          <a:cs typeface="Arial"/>
                        </a:rPr>
                        <a:t>Attack</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An exploitation of a system’s vulnerability. Generally, this is from outside the system and is a deliberate attempt to cause some damage.</a:t>
                      </a:r>
                    </a:p>
                  </a:txBody>
                  <a:tcPr marL="73025" marR="73025" marT="0" marB="91440"/>
                </a:tc>
                <a:extLst>
                  <a:ext uri="{0D108BD9-81ED-4DB2-BD59-A6C34878D82A}">
                    <a16:rowId xmlns:a16="http://schemas.microsoft.com/office/drawing/2014/main" val="10004"/>
                  </a:ext>
                </a:extLst>
              </a:tr>
              <a:tr h="608142">
                <a:tc>
                  <a:txBody>
                    <a:bodyPr/>
                    <a:lstStyle/>
                    <a:p>
                      <a:pPr algn="just">
                        <a:spcAft>
                          <a:spcPts val="0"/>
                        </a:spcAft>
                      </a:pPr>
                      <a:r>
                        <a:rPr lang="en-GB" sz="1600">
                          <a:solidFill>
                            <a:srgbClr val="000000"/>
                          </a:solidFill>
                          <a:latin typeface="Arial"/>
                          <a:ea typeface="Times New Roman"/>
                          <a:cs typeface="Arial"/>
                        </a:rPr>
                        <a:t>Threats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Circumstances that have potential to cause loss or harm. You can think of these as a system vulnerability that is subjected to an attack.</a:t>
                      </a:r>
                    </a:p>
                  </a:txBody>
                  <a:tcPr marL="73025" marR="73025" marT="0" marB="91440"/>
                </a:tc>
                <a:extLst>
                  <a:ext uri="{0D108BD9-81ED-4DB2-BD59-A6C34878D82A}">
                    <a16:rowId xmlns:a16="http://schemas.microsoft.com/office/drawing/2014/main" val="10005"/>
                  </a:ext>
                </a:extLst>
              </a:tr>
              <a:tr h="858555">
                <a:tc>
                  <a:txBody>
                    <a:bodyPr/>
                    <a:lstStyle/>
                    <a:p>
                      <a:pPr algn="just">
                        <a:spcAft>
                          <a:spcPts val="0"/>
                        </a:spcAft>
                      </a:pPr>
                      <a:r>
                        <a:rPr lang="en-GB" sz="1600">
                          <a:solidFill>
                            <a:srgbClr val="000000"/>
                          </a:solidFill>
                          <a:latin typeface="Arial"/>
                          <a:ea typeface="Times New Roman"/>
                          <a:cs typeface="Arial"/>
                        </a:rPr>
                        <a:t>Control</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A protective measure that reduces a system’s vulnerability. Encryption is an example of a control that reduces a vulnerability of a weak access control </a:t>
                      </a:r>
                      <a:r>
                        <a:rPr lang="en-GB" sz="1600" dirty="0" smtClean="0">
                          <a:solidFill>
                            <a:srgbClr val="000000"/>
                          </a:solidFill>
                          <a:latin typeface="Arial"/>
                          <a:ea typeface="Times New Roman"/>
                          <a:cs typeface="Arial"/>
                        </a:rPr>
                        <a:t>system</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41</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security </a:t>
            </a:r>
            <a:r>
              <a:rPr lang="en-US" dirty="0" smtClean="0"/>
              <a:t>terminology (MHC-PMS)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30001125"/>
              </p:ext>
            </p:extLst>
          </p:nvPr>
        </p:nvGraphicFramePr>
        <p:xfrm>
          <a:off x="107504" y="1628801"/>
          <a:ext cx="8856984" cy="4982654"/>
        </p:xfrm>
        <a:graphic>
          <a:graphicData uri="http://schemas.openxmlformats.org/drawingml/2006/table">
            <a:tbl>
              <a:tblPr firstRow="1" bandRow="1">
                <a:tableStyleId>{5C22544A-7EE6-4342-B048-85BDC9FD1C3A}</a:tableStyleId>
              </a:tblPr>
              <a:tblGrid>
                <a:gridCol w="2619868">
                  <a:extLst>
                    <a:ext uri="{9D8B030D-6E8A-4147-A177-3AD203B41FA5}">
                      <a16:colId xmlns:a16="http://schemas.microsoft.com/office/drawing/2014/main" val="20000"/>
                    </a:ext>
                  </a:extLst>
                </a:gridCol>
                <a:gridCol w="6237116">
                  <a:extLst>
                    <a:ext uri="{9D8B030D-6E8A-4147-A177-3AD203B41FA5}">
                      <a16:colId xmlns:a16="http://schemas.microsoft.com/office/drawing/2014/main" val="20001"/>
                    </a:ext>
                  </a:extLst>
                </a:gridCol>
              </a:tblGrid>
              <a:tr h="486158">
                <a:tc>
                  <a:txBody>
                    <a:bodyPr/>
                    <a:lstStyle/>
                    <a:p>
                      <a:pPr algn="just">
                        <a:spcAft>
                          <a:spcPts val="0"/>
                        </a:spcAft>
                      </a:pPr>
                      <a:r>
                        <a:rPr lang="en-GB" sz="1600" b="1" dirty="0" smtClean="0">
                          <a:solidFill>
                            <a:srgbClr val="000000"/>
                          </a:solidFill>
                          <a:latin typeface="Arial"/>
                          <a:ea typeface="Times New Roman"/>
                          <a:cs typeface="Arial"/>
                        </a:rPr>
                        <a:t>Term</a:t>
                      </a:r>
                      <a:endParaRPr lang="en-GB" sz="1600" b="1" dirty="0">
                        <a:solidFill>
                          <a:srgbClr val="000000"/>
                        </a:solidFill>
                        <a:latin typeface="Arial"/>
                        <a:ea typeface="Times New Roman"/>
                        <a:cs typeface="Arial"/>
                      </a:endParaRPr>
                    </a:p>
                  </a:txBody>
                  <a:tcPr marL="73025" marR="73025" marT="91440" marB="0"/>
                </a:tc>
                <a:tc>
                  <a:txBody>
                    <a:bodyPr/>
                    <a:lstStyle/>
                    <a:p>
                      <a:pPr algn="just">
                        <a:spcAft>
                          <a:spcPts val="0"/>
                        </a:spcAft>
                      </a:pPr>
                      <a:r>
                        <a:rPr lang="en-GB" sz="1600" b="1" dirty="0" smtClean="0">
                          <a:solidFill>
                            <a:srgbClr val="000000"/>
                          </a:solidFill>
                          <a:latin typeface="Arial"/>
                          <a:ea typeface="Times New Roman"/>
                          <a:cs typeface="Arial"/>
                        </a:rPr>
                        <a:t>Example</a:t>
                      </a:r>
                      <a:endParaRPr lang="en-GB" sz="1600" b="1" dirty="0">
                        <a:solidFill>
                          <a:srgbClr val="000000"/>
                        </a:solidFill>
                        <a:latin typeface="Arial"/>
                        <a:ea typeface="Times New Roman"/>
                        <a:cs typeface="Arial"/>
                      </a:endParaRPr>
                    </a:p>
                  </a:txBody>
                  <a:tcPr marL="73025" marR="73025" marT="91440" marB="0"/>
                </a:tc>
                <a:extLst>
                  <a:ext uri="{0D108BD9-81ED-4DB2-BD59-A6C34878D82A}">
                    <a16:rowId xmlns:a16="http://schemas.microsoft.com/office/drawing/2014/main" val="10000"/>
                  </a:ext>
                </a:extLst>
              </a:tr>
              <a:tr h="519456">
                <a:tc>
                  <a:txBody>
                    <a:bodyPr/>
                    <a:lstStyle/>
                    <a:p>
                      <a:pPr algn="just">
                        <a:spcAft>
                          <a:spcPts val="0"/>
                        </a:spcAft>
                      </a:pPr>
                      <a:r>
                        <a:rPr lang="en-GB" sz="1600" dirty="0" smtClean="0">
                          <a:solidFill>
                            <a:srgbClr val="000000"/>
                          </a:solidFill>
                          <a:latin typeface="Arial"/>
                          <a:ea typeface="Times New Roman"/>
                          <a:cs typeface="Arial"/>
                        </a:rPr>
                        <a:t>Asset</a:t>
                      </a:r>
                      <a:endParaRPr lang="en-GB" sz="16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a:solidFill>
                            <a:srgbClr val="000000"/>
                          </a:solidFill>
                          <a:latin typeface="Arial"/>
                          <a:ea typeface="Times New Roman"/>
                          <a:cs typeface="Arial"/>
                        </a:rPr>
                        <a:t>The records of each patient that is receiving or has received treatment.</a:t>
                      </a:r>
                    </a:p>
                  </a:txBody>
                  <a:tcPr marL="73025" marR="73025" marT="91440" marB="91440"/>
                </a:tc>
                <a:extLst>
                  <a:ext uri="{0D108BD9-81ED-4DB2-BD59-A6C34878D82A}">
                    <a16:rowId xmlns:a16="http://schemas.microsoft.com/office/drawing/2014/main" val="10001"/>
                  </a:ext>
                </a:extLst>
              </a:tr>
              <a:tr h="1078871">
                <a:tc>
                  <a:txBody>
                    <a:bodyPr/>
                    <a:lstStyle/>
                    <a:p>
                      <a:pPr algn="just">
                        <a:spcAft>
                          <a:spcPts val="0"/>
                        </a:spcAft>
                      </a:pPr>
                      <a:r>
                        <a:rPr lang="en-GB" sz="1600">
                          <a:solidFill>
                            <a:srgbClr val="000000"/>
                          </a:solidFill>
                          <a:latin typeface="Arial"/>
                          <a:ea typeface="Times New Roman"/>
                          <a:cs typeface="Arial"/>
                        </a:rPr>
                        <a:t>Exposure</a:t>
                      </a:r>
                    </a:p>
                  </a:txBody>
                  <a:tcPr marL="73025" marR="73025" marT="91440" marB="91440"/>
                </a:tc>
                <a:tc>
                  <a:txBody>
                    <a:bodyPr/>
                    <a:lstStyle/>
                    <a:p>
                      <a:pPr algn="just">
                        <a:spcAft>
                          <a:spcPts val="0"/>
                        </a:spcAft>
                      </a:pPr>
                      <a:r>
                        <a:rPr lang="en-GB" sz="1600">
                          <a:solidFill>
                            <a:srgbClr val="000000"/>
                          </a:solidFill>
                          <a:latin typeface="Arial"/>
                          <a:ea typeface="Times New Roman"/>
                          <a:cs typeface="Arial"/>
                        </a:rPr>
                        <a:t>Potential financial loss from future patients who do not seek treatment because they do not trust the clinic to maintain their data. Financial loss from legal action by the sports star. Loss of reputation.</a:t>
                      </a:r>
                    </a:p>
                  </a:txBody>
                  <a:tcPr marL="73025" marR="73025" marT="91440" marB="91440"/>
                </a:tc>
                <a:extLst>
                  <a:ext uri="{0D108BD9-81ED-4DB2-BD59-A6C34878D82A}">
                    <a16:rowId xmlns:a16="http://schemas.microsoft.com/office/drawing/2014/main" val="10002"/>
                  </a:ext>
                </a:extLst>
              </a:tr>
              <a:tr h="679289">
                <a:tc>
                  <a:txBody>
                    <a:bodyPr/>
                    <a:lstStyle/>
                    <a:p>
                      <a:pPr algn="just">
                        <a:spcAft>
                          <a:spcPts val="0"/>
                        </a:spcAft>
                      </a:pPr>
                      <a:r>
                        <a:rPr lang="en-GB" sz="1600">
                          <a:solidFill>
                            <a:srgbClr val="000000"/>
                          </a:solidFill>
                          <a:latin typeface="Arial"/>
                          <a:ea typeface="Times New Roman"/>
                          <a:cs typeface="Arial"/>
                        </a:rPr>
                        <a:t>Vulnerability</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A weak password system which makes it easy for users to set guessable passwords. User ids that are the same as names.</a:t>
                      </a:r>
                    </a:p>
                  </a:txBody>
                  <a:tcPr marL="73025" marR="73025" marT="0" marB="91440"/>
                </a:tc>
                <a:extLst>
                  <a:ext uri="{0D108BD9-81ED-4DB2-BD59-A6C34878D82A}">
                    <a16:rowId xmlns:a16="http://schemas.microsoft.com/office/drawing/2014/main" val="10003"/>
                  </a:ext>
                </a:extLst>
              </a:tr>
              <a:tr h="486158">
                <a:tc>
                  <a:txBody>
                    <a:bodyPr/>
                    <a:lstStyle/>
                    <a:p>
                      <a:pPr algn="just">
                        <a:spcAft>
                          <a:spcPts val="0"/>
                        </a:spcAft>
                      </a:pPr>
                      <a:r>
                        <a:rPr lang="en-GB" sz="1600">
                          <a:solidFill>
                            <a:srgbClr val="000000"/>
                          </a:solidFill>
                          <a:latin typeface="Arial"/>
                          <a:ea typeface="Times New Roman"/>
                          <a:cs typeface="Arial"/>
                        </a:rPr>
                        <a:t>Attack</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An impersonation of an authorized user.</a:t>
                      </a:r>
                    </a:p>
                  </a:txBody>
                  <a:tcPr marL="73025" marR="73025" marT="0" marB="91440"/>
                </a:tc>
                <a:extLst>
                  <a:ext uri="{0D108BD9-81ED-4DB2-BD59-A6C34878D82A}">
                    <a16:rowId xmlns:a16="http://schemas.microsoft.com/office/drawing/2014/main" val="10004"/>
                  </a:ext>
                </a:extLst>
              </a:tr>
              <a:tr h="679289">
                <a:tc>
                  <a:txBody>
                    <a:bodyPr/>
                    <a:lstStyle/>
                    <a:p>
                      <a:pPr algn="just">
                        <a:spcAft>
                          <a:spcPts val="0"/>
                        </a:spcAft>
                      </a:pPr>
                      <a:r>
                        <a:rPr lang="en-GB" sz="1600">
                          <a:solidFill>
                            <a:srgbClr val="000000"/>
                          </a:solidFill>
                          <a:latin typeface="Arial"/>
                          <a:ea typeface="Times New Roman"/>
                          <a:cs typeface="Arial"/>
                        </a:rPr>
                        <a:t>Threat</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An unauthorized user will gain access to the system by guessing the credentials (login name and password) of an authorized user.</a:t>
                      </a:r>
                    </a:p>
                  </a:txBody>
                  <a:tcPr marL="73025" marR="73025" marT="0" marB="91440"/>
                </a:tc>
                <a:extLst>
                  <a:ext uri="{0D108BD9-81ED-4DB2-BD59-A6C34878D82A}">
                    <a16:rowId xmlns:a16="http://schemas.microsoft.com/office/drawing/2014/main" val="10005"/>
                  </a:ext>
                </a:extLst>
              </a:tr>
              <a:tr h="679289">
                <a:tc>
                  <a:txBody>
                    <a:bodyPr/>
                    <a:lstStyle/>
                    <a:p>
                      <a:pPr algn="just">
                        <a:spcAft>
                          <a:spcPts val="0"/>
                        </a:spcAft>
                      </a:pPr>
                      <a:r>
                        <a:rPr lang="en-GB" sz="1600">
                          <a:solidFill>
                            <a:srgbClr val="000000"/>
                          </a:solidFill>
                          <a:latin typeface="Arial"/>
                          <a:ea typeface="Times New Roman"/>
                          <a:cs typeface="Arial"/>
                        </a:rPr>
                        <a:t>Control</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A password checking system that disallows user passwords that are proper names or words that are normally included in a dictionary</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42</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classes</a:t>
            </a:r>
            <a:endParaRPr lang="en-US" dirty="0"/>
          </a:p>
        </p:txBody>
      </p:sp>
      <p:sp>
        <p:nvSpPr>
          <p:cNvPr id="3" name="Content Placeholder 2"/>
          <p:cNvSpPr>
            <a:spLocks noGrp="1"/>
          </p:cNvSpPr>
          <p:nvPr>
            <p:ph idx="1"/>
          </p:nvPr>
        </p:nvSpPr>
        <p:spPr/>
        <p:txBody>
          <a:bodyPr/>
          <a:lstStyle/>
          <a:p>
            <a:r>
              <a:rPr lang="en-US" dirty="0" smtClean="0"/>
              <a:t>Threats to the confidentiality of the system and its data</a:t>
            </a:r>
          </a:p>
          <a:p>
            <a:pPr lvl="1"/>
            <a:r>
              <a:rPr lang="en-US" dirty="0" smtClean="0"/>
              <a:t>Can disclose information to people or programs that do not have authorization to access that information.</a:t>
            </a:r>
          </a:p>
          <a:p>
            <a:r>
              <a:rPr lang="en-US" dirty="0" smtClean="0"/>
              <a:t>Threats to the integrity of the system and its data</a:t>
            </a:r>
          </a:p>
          <a:p>
            <a:pPr lvl="1"/>
            <a:r>
              <a:rPr lang="en-US" dirty="0" smtClean="0"/>
              <a:t>Can damage or corrupt the software or its data.</a:t>
            </a:r>
          </a:p>
          <a:p>
            <a:r>
              <a:rPr lang="en-US" dirty="0" smtClean="0"/>
              <a:t>Threats to the availability of the system and its data</a:t>
            </a:r>
          </a:p>
          <a:p>
            <a:pPr lvl="1"/>
            <a:r>
              <a:rPr lang="en-US" dirty="0" smtClean="0"/>
              <a:t>Can restrict access to the system and data for authorized users.</a:t>
            </a:r>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a:t>Damage from insecurity</a:t>
            </a:r>
          </a:p>
        </p:txBody>
      </p:sp>
      <p:sp>
        <p:nvSpPr>
          <p:cNvPr id="37891" name="Rectangle 3"/>
          <p:cNvSpPr>
            <a:spLocks noGrp="1" noChangeArrowheads="1"/>
          </p:cNvSpPr>
          <p:nvPr>
            <p:ph idx="1"/>
          </p:nvPr>
        </p:nvSpPr>
        <p:spPr/>
        <p:txBody>
          <a:bodyPr/>
          <a:lstStyle/>
          <a:p>
            <a:r>
              <a:rPr lang="en-GB" sz="2400"/>
              <a:t>Denial of service</a:t>
            </a:r>
          </a:p>
          <a:p>
            <a:pPr lvl="1"/>
            <a:r>
              <a:rPr lang="en-GB" sz="2000"/>
              <a:t>The system is forced into a state where normal services are unavailable or where service provision is significantly degraded</a:t>
            </a:r>
          </a:p>
          <a:p>
            <a:r>
              <a:rPr lang="en-GB" sz="2400"/>
              <a:t>Corruption of programs or data</a:t>
            </a:r>
          </a:p>
          <a:p>
            <a:pPr lvl="1"/>
            <a:r>
              <a:rPr lang="en-GB" sz="2000"/>
              <a:t>The programs or data in the system may be modified in an unauthorised way</a:t>
            </a:r>
          </a:p>
          <a:p>
            <a:r>
              <a:rPr lang="en-GB" sz="2400"/>
              <a:t>Disclosure of confidential information</a:t>
            </a:r>
          </a:p>
          <a:p>
            <a:pPr lvl="1"/>
            <a:r>
              <a:rPr lang="en-GB" sz="2000"/>
              <a:t>Information that is managed by the system may be exposed to people who are not authorised to read or use that information</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44</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p:spPr>
        <p:txBody>
          <a:bodyPr/>
          <a:lstStyle/>
          <a:p>
            <a:r>
              <a:rPr lang="en-GB"/>
              <a:t>Security assurance</a:t>
            </a:r>
          </a:p>
        </p:txBody>
      </p:sp>
      <p:sp>
        <p:nvSpPr>
          <p:cNvPr id="36867" name="Rectangle 3"/>
          <p:cNvSpPr>
            <a:spLocks noGrp="1" noChangeArrowheads="1"/>
          </p:cNvSpPr>
          <p:nvPr>
            <p:ph idx="1"/>
          </p:nvPr>
        </p:nvSpPr>
        <p:spPr/>
        <p:txBody>
          <a:bodyPr/>
          <a:lstStyle/>
          <a:p>
            <a:pPr>
              <a:lnSpc>
                <a:spcPct val="90000"/>
              </a:lnSpc>
            </a:pPr>
            <a:r>
              <a:rPr lang="en-GB" sz="2400" dirty="0"/>
              <a:t>Vulnerability avoidance</a:t>
            </a:r>
          </a:p>
          <a:p>
            <a:pPr lvl="1">
              <a:lnSpc>
                <a:spcPct val="90000"/>
              </a:lnSpc>
            </a:pPr>
            <a:r>
              <a:rPr lang="en-GB" sz="2000" dirty="0"/>
              <a:t>The system is designed so that vulnerabilities do not occur. For example, if there is no external network connection then external attack is impossible</a:t>
            </a:r>
          </a:p>
          <a:p>
            <a:pPr>
              <a:lnSpc>
                <a:spcPct val="90000"/>
              </a:lnSpc>
            </a:pPr>
            <a:r>
              <a:rPr lang="en-GB" sz="2400" dirty="0"/>
              <a:t>Attack detection and elimination</a:t>
            </a:r>
          </a:p>
          <a:p>
            <a:pPr lvl="1">
              <a:lnSpc>
                <a:spcPct val="90000"/>
              </a:lnSpc>
            </a:pPr>
            <a:r>
              <a:rPr lang="en-GB" sz="2000" dirty="0"/>
              <a:t>The system is designed so that attacks on vulnerabilities are detected and neutralised before they result in an exposure. For example, virus checkers find and remove viruses before they infect a system</a:t>
            </a:r>
          </a:p>
          <a:p>
            <a:pPr>
              <a:lnSpc>
                <a:spcPct val="90000"/>
              </a:lnSpc>
            </a:pPr>
            <a:r>
              <a:rPr lang="en-GB" sz="2400" dirty="0"/>
              <a:t>Exposure </a:t>
            </a:r>
            <a:r>
              <a:rPr lang="en-GB" sz="2400" dirty="0" smtClean="0"/>
              <a:t>limitation and recovery</a:t>
            </a:r>
          </a:p>
          <a:p>
            <a:pPr lvl="1">
              <a:lnSpc>
                <a:spcPct val="90000"/>
              </a:lnSpc>
            </a:pPr>
            <a:r>
              <a:rPr lang="en-GB" sz="2000" dirty="0"/>
              <a:t>The system is designed so that the adverse consequences of a successful attack are minimised. For example, a backup policy allows damaged information to be restored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45</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t>Key points</a:t>
            </a:r>
          </a:p>
        </p:txBody>
      </p:sp>
      <p:sp>
        <p:nvSpPr>
          <p:cNvPr id="47107" name="Rectangle 3"/>
          <p:cNvSpPr>
            <a:spLocks noGrp="1" noChangeArrowheads="1"/>
          </p:cNvSpPr>
          <p:nvPr>
            <p:ph idx="1"/>
          </p:nvPr>
        </p:nvSpPr>
        <p:spPr/>
        <p:txBody>
          <a:bodyPr/>
          <a:lstStyle/>
          <a:p>
            <a:pPr>
              <a:lnSpc>
                <a:spcPct val="90000"/>
              </a:lnSpc>
            </a:pPr>
            <a:r>
              <a:rPr lang="en-GB" sz="2400" dirty="0"/>
              <a:t>Reliability is related to the probability of an error occurring in operational use. A system with known faults may be </a:t>
            </a:r>
            <a:r>
              <a:rPr lang="en-GB" sz="2400" dirty="0" smtClean="0"/>
              <a:t>reliable.</a:t>
            </a:r>
          </a:p>
          <a:p>
            <a:pPr>
              <a:lnSpc>
                <a:spcPct val="90000"/>
              </a:lnSpc>
            </a:pPr>
            <a:r>
              <a:rPr lang="en-GB" sz="2400" dirty="0"/>
              <a:t>Safety is a system attribute that reflects the system’s ability to operate without threatening people or the </a:t>
            </a:r>
            <a:r>
              <a:rPr lang="en-GB" sz="2400" dirty="0" smtClean="0"/>
              <a:t>environment.</a:t>
            </a:r>
          </a:p>
          <a:p>
            <a:pPr>
              <a:lnSpc>
                <a:spcPct val="90000"/>
              </a:lnSpc>
            </a:pPr>
            <a:r>
              <a:rPr lang="en-GB" sz="2400" dirty="0"/>
              <a:t>Security is a system attribute that reflects the system’s ability to protect itself from external </a:t>
            </a:r>
            <a:r>
              <a:rPr lang="en-GB" sz="2400" dirty="0" smtClean="0"/>
              <a:t>attack.</a:t>
            </a:r>
          </a:p>
          <a:p>
            <a:pPr>
              <a:lnSpc>
                <a:spcPct val="90000"/>
              </a:lnSpc>
            </a:pPr>
            <a:r>
              <a:rPr lang="en-GB" dirty="0" smtClean="0"/>
              <a:t>Dependability is compromised if a system is insecure as the code or data may be corrupted.</a:t>
            </a:r>
            <a:endParaRPr lang="en-GB" sz="2400" dirty="0" smtClean="0"/>
          </a:p>
        </p:txBody>
      </p:sp>
      <p:sp>
        <p:nvSpPr>
          <p:cNvPr id="4" name="Slide Number Placeholder 3"/>
          <p:cNvSpPr>
            <a:spLocks noGrp="1"/>
          </p:cNvSpPr>
          <p:nvPr>
            <p:ph type="sldNum" sz="quarter" idx="12"/>
          </p:nvPr>
        </p:nvSpPr>
        <p:spPr/>
        <p:txBody>
          <a:bodyPr/>
          <a:lstStyle/>
          <a:p>
            <a:fld id="{745CE82A-87C3-2841-AAF3-37DF1E34DC62}" type="slidenum">
              <a:rPr lang="en-US" smtClean="0"/>
              <a:pPr/>
              <a:t>46</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26"/>
          <p:cNvSpPr>
            <a:spLocks noGrp="1" noChangeArrowheads="1"/>
          </p:cNvSpPr>
          <p:nvPr>
            <p:ph type="title"/>
          </p:nvPr>
        </p:nvSpPr>
        <p:spPr/>
        <p:txBody>
          <a:bodyPr/>
          <a:lstStyle/>
          <a:p>
            <a:r>
              <a:rPr lang="en-US" dirty="0" smtClean="0"/>
              <a:t>Causes of failure</a:t>
            </a:r>
            <a:endParaRPr lang="en-US" dirty="0"/>
          </a:p>
        </p:txBody>
      </p:sp>
      <p:sp>
        <p:nvSpPr>
          <p:cNvPr id="99331" name="Rectangle 1027"/>
          <p:cNvSpPr>
            <a:spLocks noGrp="1" noChangeArrowheads="1"/>
          </p:cNvSpPr>
          <p:nvPr>
            <p:ph idx="1"/>
          </p:nvPr>
        </p:nvSpPr>
        <p:spPr/>
        <p:txBody>
          <a:bodyPr/>
          <a:lstStyle/>
          <a:p>
            <a:pPr>
              <a:lnSpc>
                <a:spcPct val="90000"/>
              </a:lnSpc>
            </a:pPr>
            <a:r>
              <a:rPr lang="en-US" dirty="0"/>
              <a:t>Hardware failure</a:t>
            </a:r>
          </a:p>
          <a:p>
            <a:pPr lvl="1">
              <a:lnSpc>
                <a:spcPct val="90000"/>
              </a:lnSpc>
            </a:pPr>
            <a:r>
              <a:rPr lang="en-US" dirty="0"/>
              <a:t>Hardware fails because of design and manufacturing errors or because components have reached the end of their natural life.</a:t>
            </a:r>
          </a:p>
          <a:p>
            <a:pPr>
              <a:lnSpc>
                <a:spcPct val="90000"/>
              </a:lnSpc>
            </a:pPr>
            <a:r>
              <a:rPr lang="en-US" dirty="0"/>
              <a:t>Software failure</a:t>
            </a:r>
          </a:p>
          <a:p>
            <a:pPr lvl="1">
              <a:lnSpc>
                <a:spcPct val="90000"/>
              </a:lnSpc>
            </a:pPr>
            <a:r>
              <a:rPr lang="en-US" dirty="0"/>
              <a:t>Software fails due to errors in its specification, design or implementation.</a:t>
            </a:r>
          </a:p>
          <a:p>
            <a:pPr>
              <a:lnSpc>
                <a:spcPct val="90000"/>
              </a:lnSpc>
            </a:pPr>
            <a:r>
              <a:rPr lang="en-US" dirty="0"/>
              <a:t>Operational failure</a:t>
            </a:r>
          </a:p>
          <a:p>
            <a:pPr lvl="1">
              <a:lnSpc>
                <a:spcPct val="90000"/>
              </a:lnSpc>
            </a:pPr>
            <a:r>
              <a:rPr lang="en-US" dirty="0"/>
              <a:t>Human operators make mistakes. Now perhaps the largest single cause of system </a:t>
            </a:r>
            <a:r>
              <a:rPr lang="en-US" dirty="0" smtClean="0"/>
              <a:t>failures in socio-technical systems.</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5</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a:t>
            </a:r>
            <a:r>
              <a:rPr lang="en-US" dirty="0"/>
              <a:t>dependability properties </a:t>
            </a:r>
          </a:p>
        </p:txBody>
      </p:sp>
      <p:pic>
        <p:nvPicPr>
          <p:cNvPr id="4" name="Content Placeholder 3" descr="11.1 DependabilityProp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7015" b="-17015"/>
              <a:stretch>
                <a:fillRect/>
              </a:stretch>
            </p:blipFill>
          </mc:Choice>
          <mc:Fallback>
            <p:blipFill>
              <a:blip r:embed="rId3"/>
              <a:srcRect t="-17015" b="-17015"/>
              <a:stretch>
                <a:fillRect/>
              </a:stretch>
            </p:blipFill>
          </mc:Fallback>
        </mc:AlternateContent>
        <p:spPr>
          <a:xfrm>
            <a:off x="304800" y="1447800"/>
            <a:ext cx="8451865" cy="4648200"/>
          </a:xfrm>
        </p:spPr>
      </p:pic>
      <p:sp>
        <p:nvSpPr>
          <p:cNvPr id="5" name="Slide Number Placeholder 4"/>
          <p:cNvSpPr>
            <a:spLocks noGrp="1"/>
          </p:cNvSpPr>
          <p:nvPr>
            <p:ph type="sldNum" sz="quarter" idx="12"/>
          </p:nvPr>
        </p:nvSpPr>
        <p:spPr/>
        <p:txBody>
          <a:bodyPr/>
          <a:lstStyle/>
          <a:p>
            <a:fld id="{745CE82A-87C3-2841-AAF3-37DF1E34DC62}" type="slidenum">
              <a:rPr lang="en-US" smtClean="0"/>
              <a:pPr/>
              <a:t>6</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pic>
        <p:nvPicPr>
          <p:cNvPr id="3" name="Resim 2"/>
          <p:cNvPicPr>
            <a:picLocks noChangeAspect="1"/>
          </p:cNvPicPr>
          <p:nvPr/>
        </p:nvPicPr>
        <p:blipFill>
          <a:blip r:embed="rId4"/>
          <a:stretch>
            <a:fillRect/>
          </a:stretch>
        </p:blipFill>
        <p:spPr>
          <a:xfrm>
            <a:off x="0" y="1931320"/>
            <a:ext cx="9144000" cy="36780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properties</a:t>
            </a:r>
            <a:endParaRPr lang="en-US" dirty="0"/>
          </a:p>
        </p:txBody>
      </p:sp>
      <p:sp>
        <p:nvSpPr>
          <p:cNvPr id="3" name="Content Placeholder 2"/>
          <p:cNvSpPr>
            <a:spLocks noGrp="1"/>
          </p:cNvSpPr>
          <p:nvPr>
            <p:ph idx="1"/>
          </p:nvPr>
        </p:nvSpPr>
        <p:spPr/>
        <p:txBody>
          <a:bodyPr/>
          <a:lstStyle/>
          <a:p>
            <a:r>
              <a:rPr lang="en-US" dirty="0" smtClean="0"/>
              <a:t>Availability</a:t>
            </a:r>
          </a:p>
          <a:p>
            <a:pPr lvl="1"/>
            <a:r>
              <a:rPr lang="en-US" dirty="0" smtClean="0"/>
              <a:t>The probability that the system will be up and running and able to deliver useful services to users.</a:t>
            </a:r>
          </a:p>
          <a:p>
            <a:r>
              <a:rPr lang="en-US" dirty="0" smtClean="0"/>
              <a:t>Reliability</a:t>
            </a:r>
          </a:p>
          <a:p>
            <a:pPr lvl="1"/>
            <a:r>
              <a:rPr lang="en-US" dirty="0" smtClean="0"/>
              <a:t>The probability that the system will correctly deliver services as expected by users.</a:t>
            </a:r>
          </a:p>
          <a:p>
            <a:r>
              <a:rPr lang="en-US" dirty="0" smtClean="0"/>
              <a:t>Safety</a:t>
            </a:r>
          </a:p>
          <a:p>
            <a:pPr lvl="1"/>
            <a:r>
              <a:rPr lang="en-US" dirty="0" smtClean="0"/>
              <a:t>A judgment of how likely it is that the system will cause damage to people or its environment.</a:t>
            </a:r>
          </a:p>
          <a:p>
            <a:r>
              <a:rPr lang="en-US" dirty="0" smtClean="0"/>
              <a:t>Security</a:t>
            </a:r>
          </a:p>
          <a:p>
            <a:pPr lvl="1"/>
            <a:r>
              <a:rPr lang="en-US" dirty="0" smtClean="0"/>
              <a:t>A judgment of how likely it is that the system can resist accidental or deliberate intrusions.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7</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Other dependability properties</a:t>
            </a:r>
          </a:p>
        </p:txBody>
      </p:sp>
      <p:sp>
        <p:nvSpPr>
          <p:cNvPr id="93187" name="Rectangle 3"/>
          <p:cNvSpPr>
            <a:spLocks noGrp="1" noChangeArrowheads="1"/>
          </p:cNvSpPr>
          <p:nvPr>
            <p:ph idx="1"/>
          </p:nvPr>
        </p:nvSpPr>
        <p:spPr/>
        <p:txBody>
          <a:bodyPr/>
          <a:lstStyle/>
          <a:p>
            <a:pPr>
              <a:lnSpc>
                <a:spcPct val="90000"/>
              </a:lnSpc>
            </a:pPr>
            <a:r>
              <a:rPr lang="en-US" sz="2400"/>
              <a:t>Repairability</a:t>
            </a:r>
          </a:p>
          <a:p>
            <a:pPr lvl="1">
              <a:lnSpc>
                <a:spcPct val="90000"/>
              </a:lnSpc>
            </a:pPr>
            <a:r>
              <a:rPr lang="en-US" sz="2000"/>
              <a:t>Reflects the extent to which the system can be repaired in the event of a failure</a:t>
            </a:r>
          </a:p>
          <a:p>
            <a:pPr>
              <a:lnSpc>
                <a:spcPct val="90000"/>
              </a:lnSpc>
            </a:pPr>
            <a:r>
              <a:rPr lang="en-US" sz="2400"/>
              <a:t>Maintainability</a:t>
            </a:r>
          </a:p>
          <a:p>
            <a:pPr lvl="1">
              <a:lnSpc>
                <a:spcPct val="90000"/>
              </a:lnSpc>
            </a:pPr>
            <a:r>
              <a:rPr lang="en-US" sz="2000"/>
              <a:t>Reflects the extent to which the system can be adapted to new requirements;</a:t>
            </a:r>
          </a:p>
          <a:p>
            <a:pPr>
              <a:lnSpc>
                <a:spcPct val="90000"/>
              </a:lnSpc>
            </a:pPr>
            <a:r>
              <a:rPr lang="en-US" sz="2400"/>
              <a:t>Survivability</a:t>
            </a:r>
          </a:p>
          <a:p>
            <a:pPr lvl="1">
              <a:lnSpc>
                <a:spcPct val="90000"/>
              </a:lnSpc>
            </a:pPr>
            <a:r>
              <a:rPr lang="en-US" sz="2000"/>
              <a:t>Reflects the extent to which the system can deliver services whilst under hostile attack;</a:t>
            </a:r>
          </a:p>
          <a:p>
            <a:pPr>
              <a:lnSpc>
                <a:spcPct val="90000"/>
              </a:lnSpc>
            </a:pPr>
            <a:r>
              <a:rPr lang="en-US" sz="2400"/>
              <a:t>Error tolerance</a:t>
            </a:r>
          </a:p>
          <a:p>
            <a:pPr lvl="1">
              <a:lnSpc>
                <a:spcPct val="90000"/>
              </a:lnSpc>
            </a:pPr>
            <a:r>
              <a:rPr lang="en-US" sz="2000"/>
              <a:t>Reflects the extent to which user input errors can be avoided and tolerated.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8</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Repairability</a:t>
            </a:r>
            <a:endParaRPr lang="en-US" dirty="0"/>
          </a:p>
        </p:txBody>
      </p:sp>
      <p:sp>
        <p:nvSpPr>
          <p:cNvPr id="3" name="Content Placeholder 2"/>
          <p:cNvSpPr>
            <a:spLocks noGrp="1"/>
          </p:cNvSpPr>
          <p:nvPr>
            <p:ph idx="1"/>
          </p:nvPr>
        </p:nvSpPr>
        <p:spPr/>
        <p:txBody>
          <a:bodyPr/>
          <a:lstStyle/>
          <a:p>
            <a:r>
              <a:rPr lang="en-US" dirty="0" smtClean="0"/>
              <a:t>The disruption caused by system failure can be minimized if the system can be repaired quickly.</a:t>
            </a:r>
          </a:p>
          <a:p>
            <a:r>
              <a:rPr lang="en-US" dirty="0" smtClean="0"/>
              <a:t>This requires problem diagnosis, access to the failed </a:t>
            </a:r>
            <a:r>
              <a:rPr lang="en-US" dirty="0" err="1" smtClean="0"/>
              <a:t>component(s</a:t>
            </a:r>
            <a:r>
              <a:rPr lang="en-US" dirty="0" smtClean="0"/>
              <a:t>) and making changes to fix the problems.</a:t>
            </a:r>
          </a:p>
          <a:p>
            <a:r>
              <a:rPr lang="en-US" dirty="0" err="1" smtClean="0"/>
              <a:t>Repairability</a:t>
            </a:r>
            <a:r>
              <a:rPr lang="en-US" dirty="0" smtClean="0"/>
              <a:t> is a judgment of how easy it is to repair the software to correct the faults that led to a system failure.</a:t>
            </a:r>
          </a:p>
          <a:p>
            <a:r>
              <a:rPr lang="en-US" dirty="0" err="1" smtClean="0"/>
              <a:t>Repairability</a:t>
            </a:r>
            <a:r>
              <a:rPr lang="en-US" dirty="0" smtClean="0"/>
              <a:t> is affected by the operating environment so is hard to assess before system deployment.</a:t>
            </a:r>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11 Security and Dependability</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9</a:t>
            </a:fld>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5665</TotalTime>
  <Pages>4</Pages>
  <Words>3831</Words>
  <Application>Microsoft Office PowerPoint</Application>
  <PresentationFormat>Ekran Gösterisi (4:3)</PresentationFormat>
  <Paragraphs>363</Paragraphs>
  <Slides>46</Slides>
  <Notes>24</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46</vt:i4>
      </vt:variant>
    </vt:vector>
  </HeadingPairs>
  <TitlesOfParts>
    <vt:vector size="54" baseType="lpstr">
      <vt:lpstr>ＭＳ Ｐゴシック</vt:lpstr>
      <vt:lpstr>Arial</vt:lpstr>
      <vt:lpstr>Calibri</vt:lpstr>
      <vt:lpstr>Helvetica</vt:lpstr>
      <vt:lpstr>Times</vt:lpstr>
      <vt:lpstr>Times New Roman</vt:lpstr>
      <vt:lpstr>Wingdings</vt:lpstr>
      <vt:lpstr>SE9</vt:lpstr>
      <vt:lpstr>Lecture 11 – Security and Dependability</vt:lpstr>
      <vt:lpstr>Topics covered</vt:lpstr>
      <vt:lpstr>System dependability</vt:lpstr>
      <vt:lpstr>Importance of dependability</vt:lpstr>
      <vt:lpstr>Causes of failure</vt:lpstr>
      <vt:lpstr>Principal dependability properties </vt:lpstr>
      <vt:lpstr>Principal properties</vt:lpstr>
      <vt:lpstr>Other dependability properties</vt:lpstr>
      <vt:lpstr>Repairability</vt:lpstr>
      <vt:lpstr>Maintainability</vt:lpstr>
      <vt:lpstr>Survivability</vt:lpstr>
      <vt:lpstr>Error tolerance</vt:lpstr>
      <vt:lpstr>Dependability attribute dependencies</vt:lpstr>
      <vt:lpstr>Dependability achievement</vt:lpstr>
      <vt:lpstr>Dependability costs</vt:lpstr>
      <vt:lpstr>Cost/dependability curve </vt:lpstr>
      <vt:lpstr>Dependability economics</vt:lpstr>
      <vt:lpstr>Availability and reliability</vt:lpstr>
      <vt:lpstr>Availability and reliability</vt:lpstr>
      <vt:lpstr>Perceptions of reliability</vt:lpstr>
      <vt:lpstr>Reliability and specifications</vt:lpstr>
      <vt:lpstr>Availability perception</vt:lpstr>
      <vt:lpstr>Key points</vt:lpstr>
      <vt:lpstr>Lecture 11 – Security and Dependability</vt:lpstr>
      <vt:lpstr>Reliability terminology </vt:lpstr>
      <vt:lpstr>Faults and failures</vt:lpstr>
      <vt:lpstr>A system as an input/output mapping </vt:lpstr>
      <vt:lpstr>Software usage patterns </vt:lpstr>
      <vt:lpstr>Reliability in use</vt:lpstr>
      <vt:lpstr>Reliability achievement</vt:lpstr>
      <vt:lpstr>Safety</vt:lpstr>
      <vt:lpstr>Safety criticality</vt:lpstr>
      <vt:lpstr>Safety and reliability</vt:lpstr>
      <vt:lpstr>Unsafe reliable systems</vt:lpstr>
      <vt:lpstr>Safety terminology </vt:lpstr>
      <vt:lpstr>Safety achievement</vt:lpstr>
      <vt:lpstr>Normal accidents</vt:lpstr>
      <vt:lpstr>Software safety benefits</vt:lpstr>
      <vt:lpstr>Security</vt:lpstr>
      <vt:lpstr>Fundamental security</vt:lpstr>
      <vt:lpstr>Security terminology </vt:lpstr>
      <vt:lpstr>Examples of security terminology (MHC-PMS) </vt:lpstr>
      <vt:lpstr>Threat classes</vt:lpstr>
      <vt:lpstr>Damage from insecurity</vt:lpstr>
      <vt:lpstr>Security assurance</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Systems Engineering</dc:title>
  <dc:subject/>
  <dc:creator>Ian Sommerville</dc:creator>
  <cp:keywords/>
  <dc:description/>
  <cp:lastModifiedBy>Furkan Gözükara</cp:lastModifiedBy>
  <cp:revision>37</cp:revision>
  <cp:lastPrinted>2009-12-21T20:08:42Z</cp:lastPrinted>
  <dcterms:created xsi:type="dcterms:W3CDTF">2009-12-28T09:39:21Z</dcterms:created>
  <dcterms:modified xsi:type="dcterms:W3CDTF">2020-12-25T20:47:50Z</dcterms:modified>
</cp:coreProperties>
</file>