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0"/>
  </p:notesMasterIdLst>
  <p:handoutMasterIdLst>
    <p:handoutMasterId r:id="rId51"/>
  </p:handoutMasterIdLst>
  <p:sldIdLst>
    <p:sldId id="256" r:id="rId2"/>
    <p:sldId id="268" r:id="rId3"/>
    <p:sldId id="269" r:id="rId4"/>
    <p:sldId id="271" r:id="rId5"/>
    <p:sldId id="257" r:id="rId6"/>
    <p:sldId id="316" r:id="rId7"/>
    <p:sldId id="276" r:id="rId8"/>
    <p:sldId id="277" r:id="rId9"/>
    <p:sldId id="317" r:id="rId10"/>
    <p:sldId id="278" r:id="rId11"/>
    <p:sldId id="279" r:id="rId12"/>
    <p:sldId id="280" r:id="rId13"/>
    <p:sldId id="281" r:id="rId14"/>
    <p:sldId id="258" r:id="rId15"/>
    <p:sldId id="282" r:id="rId16"/>
    <p:sldId id="259" r:id="rId17"/>
    <p:sldId id="319" r:id="rId18"/>
    <p:sldId id="307" r:id="rId19"/>
    <p:sldId id="284" r:id="rId20"/>
    <p:sldId id="285" r:id="rId21"/>
    <p:sldId id="286" r:id="rId22"/>
    <p:sldId id="260" r:id="rId23"/>
    <p:sldId id="320" r:id="rId24"/>
    <p:sldId id="261" r:id="rId25"/>
    <p:sldId id="306" r:id="rId26"/>
    <p:sldId id="304" r:id="rId27"/>
    <p:sldId id="305" r:id="rId28"/>
    <p:sldId id="289" r:id="rId29"/>
    <p:sldId id="262" r:id="rId30"/>
    <p:sldId id="308" r:id="rId31"/>
    <p:sldId id="309" r:id="rId32"/>
    <p:sldId id="310" r:id="rId33"/>
    <p:sldId id="292" r:id="rId34"/>
    <p:sldId id="263" r:id="rId35"/>
    <p:sldId id="315" r:id="rId36"/>
    <p:sldId id="294" r:id="rId37"/>
    <p:sldId id="311" r:id="rId38"/>
    <p:sldId id="295" r:id="rId39"/>
    <p:sldId id="312" r:id="rId40"/>
    <p:sldId id="296" r:id="rId41"/>
    <p:sldId id="297" r:id="rId42"/>
    <p:sldId id="264" r:id="rId43"/>
    <p:sldId id="299" r:id="rId44"/>
    <p:sldId id="300" r:id="rId45"/>
    <p:sldId id="313" r:id="rId46"/>
    <p:sldId id="314" r:id="rId47"/>
    <p:sldId id="265"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5" autoAdjust="0"/>
    <p:restoredTop sz="94660"/>
  </p:normalViewPr>
  <p:slideViewPr>
    <p:cSldViewPr snapToGrid="0" snapToObjects="1">
      <p:cViewPr>
        <p:scale>
          <a:sx n="75" d="100"/>
          <a:sy n="75" d="100"/>
        </p:scale>
        <p:origin x="1675" y="11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3D62E-D0EC-F54F-AB63-33C13DC0F3F4}" type="datetimeFigureOut">
              <a:rPr lang="en-US" smtClean="0"/>
              <a:pPr/>
              <a:t>1/14/2021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9DC4D4-E7E2-5047-B9BF-D81C68BFBE43}"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10D5-FB77-D84E-BBD0-81880621CA15}" type="datetimeFigureOut">
              <a:rPr lang="en-US" smtClean="0"/>
              <a:pPr/>
              <a:t>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F16F-1C2A-B042-98B1-E0329540C19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C8A2BBB-3ED2-D54D-A6A6-E8DC20A01655}" type="datetime1">
              <a:rPr lang="en-US" smtClean="0"/>
              <a:pPr/>
              <a:t>1/14/2021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933FD9A-3DD1-6842-B2FB-F33C8AF4B6C9}" type="datetime1">
              <a:rPr lang="en-US" smtClean="0"/>
              <a:pPr/>
              <a:t>1/14/2021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166EB60-183E-854E-8FE5-4A7020F05D64}" type="datetime1">
              <a:rPr lang="en-US" smtClean="0"/>
              <a:pPr/>
              <a:t>1/14/2021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Clr>
                <a:srgbClr val="FF0000"/>
              </a:buClr>
              <a:buFont typeface="Wingdings" charset="2"/>
              <a:buChar char="§"/>
              <a:defRPr sz="2400">
                <a:solidFill>
                  <a:srgbClr val="46424D"/>
                </a:solidFill>
                <a:latin typeface="Arial"/>
                <a:cs typeface="Arial"/>
              </a:defRPr>
            </a:lvl1pPr>
            <a:lvl2pPr>
              <a:buClr>
                <a:srgbClr val="0000FF"/>
              </a:buClr>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E105BA21-4DDA-714E-9EA5-74915E153DAF}" type="datetime1">
              <a:rPr lang="en-US" smtClean="0"/>
              <a:pPr/>
              <a:t>1/14/2021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2841B47E-D7E0-F942-988E-61E5054C2F94}" type="datetime1">
              <a:rPr lang="en-US" smtClean="0"/>
              <a:pPr/>
              <a:t>1/14/2021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8B1DED94-A2A5-A145-A412-FC2771A4670E}" type="datetime1">
              <a:rPr lang="en-US" smtClean="0"/>
              <a:pPr/>
              <a:t>1/14/2021</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9D2AD37-15BC-CF43-B718-495017E009FE}" type="datetime1">
              <a:rPr lang="en-US" smtClean="0"/>
              <a:pPr/>
              <a:t>1/14/2021</a:t>
            </a:fld>
            <a:endParaRPr lang="en-US"/>
          </a:p>
        </p:txBody>
      </p:sp>
      <p:sp>
        <p:nvSpPr>
          <p:cNvPr id="8"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9"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979626A-29C4-8541-B9E9-9FC1E4C18D77}" type="datetime1">
              <a:rPr lang="en-US" smtClean="0"/>
              <a:pPr/>
              <a:t>1/14/2021</a:t>
            </a:fld>
            <a:endParaRPr lang="en-US"/>
          </a:p>
        </p:txBody>
      </p:sp>
      <p:sp>
        <p:nvSpPr>
          <p:cNvPr id="4"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5"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F06308A-A385-0749-B977-67F31A6A717F}" type="datetime1">
              <a:rPr lang="en-US" smtClean="0"/>
              <a:pPr/>
              <a:t>1/14/2021</a:t>
            </a:fld>
            <a:endParaRPr lang="en-US"/>
          </a:p>
        </p:txBody>
      </p:sp>
      <p:sp>
        <p:nvSpPr>
          <p:cNvPr id="3"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4"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E3A2D4D-BC12-CB41-ADA8-3B12061AB375}" type="datetime1">
              <a:rPr lang="en-US" smtClean="0"/>
              <a:pPr/>
              <a:t>1/14/2021</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E1A68AA-C6B0-2949-86FC-317EDB78A8F8}" type="datetime1">
              <a:rPr lang="en-US" smtClean="0"/>
              <a:pPr/>
              <a:t>1/14/2021</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14 Security Engineering</a:t>
            </a:r>
            <a:endParaRPr lang="en-US" dirty="0"/>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EFBBD0CD-7532-5443-93E9-52E3899F0D81}" type="datetime1">
              <a:rPr lang="en-US" smtClean="0"/>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Lecture </a:t>
            </a:r>
            <a:r>
              <a:rPr lang="en-US" dirty="0" smtClean="0"/>
              <a:t>14 Security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0AF272E-47EF-6349-88BF-E15B24383BFC}"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14 – Security Engineering</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1</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Asset analysis</a:t>
            </a:r>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10</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30279441"/>
              </p:ext>
            </p:extLst>
          </p:nvPr>
        </p:nvGraphicFramePr>
        <p:xfrm>
          <a:off x="88491" y="1494503"/>
          <a:ext cx="8878527" cy="4861847"/>
        </p:xfrm>
        <a:graphic>
          <a:graphicData uri="http://schemas.openxmlformats.org/drawingml/2006/table">
            <a:tbl>
              <a:tblPr firstRow="1" bandRow="1">
                <a:tableStyleId>{5C22544A-7EE6-4342-B048-85BDC9FD1C3A}</a:tableStyleId>
              </a:tblPr>
              <a:tblGrid>
                <a:gridCol w="1563328">
                  <a:extLst>
                    <a:ext uri="{9D8B030D-6E8A-4147-A177-3AD203B41FA5}">
                      <a16:colId xmlns:a16="http://schemas.microsoft.com/office/drawing/2014/main" val="20000"/>
                    </a:ext>
                  </a:extLst>
                </a:gridCol>
                <a:gridCol w="3293807">
                  <a:extLst>
                    <a:ext uri="{9D8B030D-6E8A-4147-A177-3AD203B41FA5}">
                      <a16:colId xmlns:a16="http://schemas.microsoft.com/office/drawing/2014/main" val="20001"/>
                    </a:ext>
                  </a:extLst>
                </a:gridCol>
                <a:gridCol w="4021392">
                  <a:extLst>
                    <a:ext uri="{9D8B030D-6E8A-4147-A177-3AD203B41FA5}">
                      <a16:colId xmlns:a16="http://schemas.microsoft.com/office/drawing/2014/main" val="20002"/>
                    </a:ext>
                  </a:extLst>
                </a:gridCol>
              </a:tblGrid>
              <a:tr h="504112">
                <a:tc>
                  <a:txBody>
                    <a:bodyPr/>
                    <a:lstStyle/>
                    <a:p>
                      <a:pPr indent="347345" algn="just">
                        <a:spcAft>
                          <a:spcPts val="0"/>
                        </a:spcAft>
                        <a:tabLst>
                          <a:tab pos="342900" algn="l"/>
                          <a:tab pos="685800" algn="l"/>
                          <a:tab pos="1028700" algn="l"/>
                        </a:tabLst>
                      </a:pPr>
                      <a:r>
                        <a:rPr lang="en-GB" sz="2400" b="1" dirty="0" smtClean="0">
                          <a:solidFill>
                            <a:srgbClr val="000000"/>
                          </a:solidFill>
                          <a:latin typeface="Times New Roman" panose="02020603050405020304" pitchFamily="18" charset="0"/>
                          <a:ea typeface="Times New Roman"/>
                          <a:cs typeface="Times New Roman" panose="02020603050405020304" pitchFamily="18" charset="0"/>
                        </a:rPr>
                        <a:t>Asset</a:t>
                      </a:r>
                      <a:endParaRPr lang="en-GB" sz="24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indent="347345" algn="just">
                        <a:spcAft>
                          <a:spcPts val="0"/>
                        </a:spcAft>
                        <a:tabLst>
                          <a:tab pos="342900" algn="l"/>
                          <a:tab pos="685800" algn="l"/>
                          <a:tab pos="1028700" algn="l"/>
                        </a:tabLst>
                      </a:pPr>
                      <a:r>
                        <a:rPr lang="en-GB" sz="2400" b="1" dirty="0">
                          <a:solidFill>
                            <a:srgbClr val="000000"/>
                          </a:solidFill>
                          <a:latin typeface="Times New Roman" panose="02020603050405020304" pitchFamily="18" charset="0"/>
                          <a:ea typeface="Times New Roman"/>
                          <a:cs typeface="Times New Roman" panose="02020603050405020304" pitchFamily="18" charset="0"/>
                        </a:rPr>
                        <a:t>Value</a:t>
                      </a:r>
                    </a:p>
                  </a:txBody>
                  <a:tcPr marL="68580" marR="68580" marT="0" marB="0"/>
                </a:tc>
                <a:tc>
                  <a:txBody>
                    <a:bodyPr/>
                    <a:lstStyle/>
                    <a:p>
                      <a:pPr indent="347345" algn="just">
                        <a:spcAft>
                          <a:spcPts val="0"/>
                        </a:spcAft>
                        <a:tabLst>
                          <a:tab pos="342900" algn="l"/>
                          <a:tab pos="685800" algn="l"/>
                          <a:tab pos="1028700" algn="l"/>
                        </a:tabLst>
                      </a:pPr>
                      <a:r>
                        <a:rPr lang="en-GB" sz="2400" b="1" dirty="0" smtClean="0">
                          <a:solidFill>
                            <a:srgbClr val="000000"/>
                          </a:solidFill>
                          <a:latin typeface="Times New Roman" panose="02020603050405020304" pitchFamily="18" charset="0"/>
                          <a:ea typeface="Times New Roman"/>
                          <a:cs typeface="Times New Roman" panose="02020603050405020304" pitchFamily="18" charset="0"/>
                        </a:rPr>
                        <a:t>Exposure</a:t>
                      </a:r>
                      <a:endParaRPr lang="en-GB" sz="24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45936">
                <a:tc>
                  <a:txBody>
                    <a:bodyPr/>
                    <a:lstStyle/>
                    <a:p>
                      <a:pPr algn="l">
                        <a:spcAft>
                          <a:spcPts val="0"/>
                        </a:spcAft>
                        <a:tabLst>
                          <a:tab pos="342900" algn="l"/>
                          <a:tab pos="685800" algn="l"/>
                          <a:tab pos="1028700" algn="l"/>
                        </a:tabLst>
                      </a:pPr>
                      <a:r>
                        <a:rPr lang="en-GB" sz="1800" dirty="0" smtClean="0">
                          <a:solidFill>
                            <a:srgbClr val="000000"/>
                          </a:solidFill>
                          <a:latin typeface="Times New Roman" panose="02020603050405020304" pitchFamily="18" charset="0"/>
                          <a:ea typeface="Times New Roman"/>
                          <a:cs typeface="Times New Roman" panose="02020603050405020304" pitchFamily="18" charset="0"/>
                        </a:rPr>
                        <a:t>The </a:t>
                      </a:r>
                      <a:r>
                        <a:rPr lang="en-GB" sz="1800" dirty="0">
                          <a:solidFill>
                            <a:srgbClr val="000000"/>
                          </a:solidFill>
                          <a:latin typeface="Times New Roman" panose="02020603050405020304" pitchFamily="18" charset="0"/>
                          <a:ea typeface="Times New Roman"/>
                          <a:cs typeface="Times New Roman" panose="02020603050405020304" pitchFamily="18" charset="0"/>
                        </a:rPr>
                        <a:t>information system</a:t>
                      </a:r>
                    </a:p>
                  </a:txBody>
                  <a:tcPr marL="68580" marR="68580" marT="72000" marB="72000"/>
                </a:tc>
                <a:tc>
                  <a:txBody>
                    <a:bodyPr/>
                    <a:lstStyle/>
                    <a:p>
                      <a:pPr algn="l">
                        <a:spcAft>
                          <a:spcPts val="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High. Required to support all clinical consultations. Potentially safety-critical.</a:t>
                      </a:r>
                    </a:p>
                  </a:txBody>
                  <a:tcPr marL="68580" marR="68580" marT="72000" marB="72000"/>
                </a:tc>
                <a:tc>
                  <a:txBody>
                    <a:bodyPr/>
                    <a:lstStyle/>
                    <a:p>
                      <a:pPr algn="l">
                        <a:spcAft>
                          <a:spcPts val="0"/>
                        </a:spcAft>
                        <a:tabLst>
                          <a:tab pos="342900" algn="l"/>
                          <a:tab pos="685800" algn="l"/>
                          <a:tab pos="1028700" algn="l"/>
                        </a:tabLst>
                      </a:pPr>
                      <a:r>
                        <a:rPr lang="en-GB" sz="1800">
                          <a:solidFill>
                            <a:srgbClr val="000000"/>
                          </a:solidFill>
                          <a:latin typeface="Times New Roman" panose="02020603050405020304" pitchFamily="18" charset="0"/>
                          <a:ea typeface="Times New Roman"/>
                          <a:cs typeface="Times New Roman" panose="02020603050405020304" pitchFamily="18" charset="0"/>
                        </a:rPr>
                        <a:t>High. Financial loss as clinics may have to be canceled. Costs of restoring system. Possible patient harm if treatment cannot be prescribed.</a:t>
                      </a:r>
                    </a:p>
                  </a:txBody>
                  <a:tcPr marL="68580" marR="68580" marT="72000" marB="72000"/>
                </a:tc>
                <a:extLst>
                  <a:ext uri="{0D108BD9-81ED-4DB2-BD59-A6C34878D82A}">
                    <a16:rowId xmlns:a16="http://schemas.microsoft.com/office/drawing/2014/main" val="10001"/>
                  </a:ext>
                </a:extLst>
              </a:tr>
              <a:tr h="1645936">
                <a:tc>
                  <a:txBody>
                    <a:bodyPr/>
                    <a:lstStyle/>
                    <a:p>
                      <a:pPr algn="l">
                        <a:spcAft>
                          <a:spcPts val="0"/>
                        </a:spcAft>
                        <a:tabLst>
                          <a:tab pos="342900" algn="l"/>
                          <a:tab pos="685800" algn="l"/>
                          <a:tab pos="1028700" algn="l"/>
                        </a:tabLst>
                      </a:pPr>
                      <a:r>
                        <a:rPr lang="en-GB" sz="1800">
                          <a:solidFill>
                            <a:srgbClr val="000000"/>
                          </a:solidFill>
                          <a:latin typeface="Times New Roman" panose="02020603050405020304" pitchFamily="18" charset="0"/>
                          <a:ea typeface="Times New Roman"/>
                          <a:cs typeface="Times New Roman" panose="02020603050405020304" pitchFamily="18" charset="0"/>
                        </a:rPr>
                        <a:t>The patient database</a:t>
                      </a:r>
                    </a:p>
                  </a:txBody>
                  <a:tcPr marL="68580" marR="68580" marT="72000" marB="72000"/>
                </a:tc>
                <a:tc>
                  <a:txBody>
                    <a:bodyPr/>
                    <a:lstStyle/>
                    <a:p>
                      <a:pPr algn="l">
                        <a:spcAft>
                          <a:spcPts val="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High. Required to support all clinical consultations. Potentially safety-critical.</a:t>
                      </a:r>
                    </a:p>
                  </a:txBody>
                  <a:tcPr marL="68580" marR="68580" marT="72000" marB="72000"/>
                </a:tc>
                <a:tc>
                  <a:txBody>
                    <a:bodyPr/>
                    <a:lstStyle/>
                    <a:p>
                      <a:pPr algn="l">
                        <a:spcAft>
                          <a:spcPts val="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High. Financial loss as clinics may have to be </a:t>
                      </a:r>
                      <a:r>
                        <a:rPr lang="en-GB" sz="1800" dirty="0" smtClean="0">
                          <a:solidFill>
                            <a:srgbClr val="000000"/>
                          </a:solidFill>
                          <a:latin typeface="Times New Roman" panose="02020603050405020304" pitchFamily="18" charset="0"/>
                          <a:ea typeface="Times New Roman"/>
                          <a:cs typeface="Times New Roman" panose="02020603050405020304" pitchFamily="18" charset="0"/>
                        </a:rPr>
                        <a:t>cancelled. </a:t>
                      </a:r>
                      <a:r>
                        <a:rPr lang="en-GB" sz="1800" dirty="0">
                          <a:solidFill>
                            <a:srgbClr val="000000"/>
                          </a:solidFill>
                          <a:latin typeface="Times New Roman" panose="02020603050405020304" pitchFamily="18" charset="0"/>
                          <a:ea typeface="Times New Roman"/>
                          <a:cs typeface="Times New Roman" panose="02020603050405020304" pitchFamily="18" charset="0"/>
                        </a:rPr>
                        <a:t>Costs of restoring system. Possible patient harm if treatment cannot be prescribed.</a:t>
                      </a:r>
                    </a:p>
                  </a:txBody>
                  <a:tcPr marL="68580" marR="68580" marT="72000" marB="72000"/>
                </a:tc>
                <a:extLst>
                  <a:ext uri="{0D108BD9-81ED-4DB2-BD59-A6C34878D82A}">
                    <a16:rowId xmlns:a16="http://schemas.microsoft.com/office/drawing/2014/main" val="10002"/>
                  </a:ext>
                </a:extLst>
              </a:tr>
              <a:tr h="1065863">
                <a:tc>
                  <a:txBody>
                    <a:bodyPr/>
                    <a:lstStyle/>
                    <a:p>
                      <a:pPr algn="l">
                        <a:spcAft>
                          <a:spcPts val="0"/>
                        </a:spcAft>
                        <a:tabLst>
                          <a:tab pos="342900" algn="l"/>
                          <a:tab pos="685800" algn="l"/>
                          <a:tab pos="1028700" algn="l"/>
                        </a:tabLst>
                      </a:pPr>
                      <a:r>
                        <a:rPr lang="en-GB" sz="1800">
                          <a:solidFill>
                            <a:srgbClr val="000000"/>
                          </a:solidFill>
                          <a:latin typeface="Times New Roman" panose="02020603050405020304" pitchFamily="18" charset="0"/>
                          <a:ea typeface="Times New Roman"/>
                          <a:cs typeface="Times New Roman" panose="02020603050405020304" pitchFamily="18" charset="0"/>
                        </a:rPr>
                        <a:t>An individual patient record</a:t>
                      </a:r>
                    </a:p>
                  </a:txBody>
                  <a:tcPr marL="68580" marR="68580" marT="72000" marB="72000"/>
                </a:tc>
                <a:tc>
                  <a:txBody>
                    <a:bodyPr/>
                    <a:lstStyle/>
                    <a:p>
                      <a:pPr algn="l">
                        <a:spcAft>
                          <a:spcPts val="0"/>
                        </a:spcAft>
                        <a:tabLst>
                          <a:tab pos="342900" algn="l"/>
                          <a:tab pos="685800" algn="l"/>
                          <a:tab pos="1028700" algn="l"/>
                        </a:tabLst>
                      </a:pPr>
                      <a:r>
                        <a:rPr lang="en-GB" sz="1800">
                          <a:solidFill>
                            <a:srgbClr val="000000"/>
                          </a:solidFill>
                          <a:latin typeface="Times New Roman" panose="02020603050405020304" pitchFamily="18" charset="0"/>
                          <a:ea typeface="Times New Roman"/>
                          <a:cs typeface="Times New Roman" panose="02020603050405020304" pitchFamily="18" charset="0"/>
                        </a:rPr>
                        <a:t>Normally low although may be high for specific high-profile patients.</a:t>
                      </a:r>
                    </a:p>
                  </a:txBody>
                  <a:tcPr marL="68580" marR="68580" marT="72000" marB="72000"/>
                </a:tc>
                <a:tc>
                  <a:txBody>
                    <a:bodyPr/>
                    <a:lstStyle/>
                    <a:p>
                      <a:pPr algn="l">
                        <a:spcAft>
                          <a:spcPts val="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Low direct losses but possible loss of reputation</a:t>
                      </a:r>
                      <a:r>
                        <a:rPr lang="en-GB" sz="1800" dirty="0" smtClean="0">
                          <a:solidFill>
                            <a:srgbClr val="000000"/>
                          </a:solidFill>
                          <a:latin typeface="Times New Roman" panose="02020603050405020304" pitchFamily="18" charset="0"/>
                          <a:ea typeface="Times New Roman"/>
                          <a:cs typeface="Times New Roman" panose="02020603050405020304" pitchFamily="18" charset="0"/>
                        </a:rPr>
                        <a:t>.</a:t>
                      </a:r>
                      <a:endParaRPr lang="en-GB" sz="1800"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72000" marB="720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Threat and control analysis</a:t>
            </a:r>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11</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709600716"/>
              </p:ext>
            </p:extLst>
          </p:nvPr>
        </p:nvGraphicFramePr>
        <p:xfrm>
          <a:off x="93407" y="1103927"/>
          <a:ext cx="8893276" cy="5221978"/>
        </p:xfrm>
        <a:graphic>
          <a:graphicData uri="http://schemas.openxmlformats.org/drawingml/2006/table">
            <a:tbl>
              <a:tblPr firstRow="1" bandRow="1">
                <a:tableStyleId>{5C22544A-7EE6-4342-B048-85BDC9FD1C3A}</a:tableStyleId>
              </a:tblPr>
              <a:tblGrid>
                <a:gridCol w="2223319">
                  <a:extLst>
                    <a:ext uri="{9D8B030D-6E8A-4147-A177-3AD203B41FA5}">
                      <a16:colId xmlns:a16="http://schemas.microsoft.com/office/drawing/2014/main" val="20000"/>
                    </a:ext>
                  </a:extLst>
                </a:gridCol>
                <a:gridCol w="1350706">
                  <a:extLst>
                    <a:ext uri="{9D8B030D-6E8A-4147-A177-3AD203B41FA5}">
                      <a16:colId xmlns:a16="http://schemas.microsoft.com/office/drawing/2014/main" val="20001"/>
                    </a:ext>
                  </a:extLst>
                </a:gridCol>
                <a:gridCol w="2035278">
                  <a:extLst>
                    <a:ext uri="{9D8B030D-6E8A-4147-A177-3AD203B41FA5}">
                      <a16:colId xmlns:a16="http://schemas.microsoft.com/office/drawing/2014/main" val="20002"/>
                    </a:ext>
                  </a:extLst>
                </a:gridCol>
                <a:gridCol w="3283973">
                  <a:extLst>
                    <a:ext uri="{9D8B030D-6E8A-4147-A177-3AD203B41FA5}">
                      <a16:colId xmlns:a16="http://schemas.microsoft.com/office/drawing/2014/main" val="20003"/>
                    </a:ext>
                  </a:extLst>
                </a:gridCol>
              </a:tblGrid>
              <a:tr h="467695">
                <a:tc>
                  <a:txBody>
                    <a:bodyPr/>
                    <a:lstStyle/>
                    <a:p>
                      <a:pPr algn="just">
                        <a:spcBef>
                          <a:spcPts val="300"/>
                        </a:spcBef>
                        <a:spcAft>
                          <a:spcPts val="300"/>
                        </a:spcAft>
                        <a:tabLst>
                          <a:tab pos="342900" algn="l"/>
                          <a:tab pos="685800" algn="l"/>
                          <a:tab pos="1028700" algn="l"/>
                        </a:tabLst>
                      </a:pPr>
                      <a:r>
                        <a:rPr lang="en-GB" sz="1800" b="1" dirty="0" smtClean="0">
                          <a:solidFill>
                            <a:srgbClr val="000000"/>
                          </a:solidFill>
                          <a:latin typeface="Times New Roman" panose="02020603050405020304" pitchFamily="18" charset="0"/>
                          <a:ea typeface="Times New Roman"/>
                          <a:cs typeface="Times New Roman" panose="02020603050405020304" pitchFamily="18" charset="0"/>
                        </a:rPr>
                        <a:t>Threat</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800" b="1">
                          <a:solidFill>
                            <a:srgbClr val="000000"/>
                          </a:solidFill>
                          <a:latin typeface="Times New Roman" panose="02020603050405020304" pitchFamily="18" charset="0"/>
                          <a:ea typeface="Times New Roman"/>
                          <a:cs typeface="Times New Roman" panose="02020603050405020304" pitchFamily="18" charset="0"/>
                        </a:rPr>
                        <a:t>Probability</a:t>
                      </a:r>
                    </a:p>
                  </a:txBody>
                  <a:tcPr marL="68580" marR="68580" marT="0" marB="0"/>
                </a:tc>
                <a:tc>
                  <a:txBody>
                    <a:bodyPr/>
                    <a:lstStyle/>
                    <a:p>
                      <a:pPr algn="just">
                        <a:spcBef>
                          <a:spcPts val="300"/>
                        </a:spcBef>
                        <a:spcAft>
                          <a:spcPts val="300"/>
                        </a:spcAft>
                        <a:tabLst>
                          <a:tab pos="342900" algn="l"/>
                          <a:tab pos="685800" algn="l"/>
                          <a:tab pos="1028700" algn="l"/>
                        </a:tabLst>
                      </a:pPr>
                      <a:r>
                        <a:rPr lang="en-GB" sz="1800" b="1">
                          <a:solidFill>
                            <a:srgbClr val="000000"/>
                          </a:solidFill>
                          <a:latin typeface="Times New Roman" panose="02020603050405020304" pitchFamily="18" charset="0"/>
                          <a:ea typeface="Times New Roman"/>
                          <a:cs typeface="Times New Roman" panose="02020603050405020304" pitchFamily="18" charset="0"/>
                        </a:rPr>
                        <a:t>Control</a:t>
                      </a:r>
                    </a:p>
                  </a:txBody>
                  <a:tcPr marL="68580" marR="68580" marT="0" marB="0"/>
                </a:tc>
                <a:tc>
                  <a:txBody>
                    <a:bodyPr/>
                    <a:lstStyle/>
                    <a:p>
                      <a:pPr algn="just">
                        <a:spcBef>
                          <a:spcPts val="300"/>
                        </a:spcBef>
                        <a:spcAft>
                          <a:spcPts val="300"/>
                        </a:spcAft>
                        <a:tabLst>
                          <a:tab pos="342900" algn="l"/>
                          <a:tab pos="685800" algn="l"/>
                          <a:tab pos="1028700" algn="l"/>
                        </a:tabLst>
                      </a:pPr>
                      <a:r>
                        <a:rPr lang="en-GB" sz="1800" b="1" dirty="0" smtClean="0">
                          <a:solidFill>
                            <a:srgbClr val="000000"/>
                          </a:solidFill>
                          <a:latin typeface="Times New Roman" panose="02020603050405020304" pitchFamily="18" charset="0"/>
                          <a:ea typeface="Times New Roman"/>
                          <a:cs typeface="Times New Roman" panose="02020603050405020304" pitchFamily="18" charset="0"/>
                        </a:rPr>
                        <a:t>Feasibility</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65203">
                <a:tc>
                  <a:txBody>
                    <a:bodyPr/>
                    <a:lstStyle/>
                    <a:p>
                      <a:pPr algn="l">
                        <a:spcAft>
                          <a:spcPts val="0"/>
                        </a:spcAft>
                        <a:tabLst>
                          <a:tab pos="342900" algn="l"/>
                          <a:tab pos="685800" algn="l"/>
                          <a:tab pos="1028700" algn="l"/>
                        </a:tabLst>
                      </a:pPr>
                      <a:r>
                        <a:rPr lang="en-GB" sz="1800" dirty="0" smtClean="0">
                          <a:solidFill>
                            <a:srgbClr val="000000"/>
                          </a:solidFill>
                          <a:latin typeface="Times New Roman" panose="02020603050405020304" pitchFamily="18" charset="0"/>
                          <a:ea typeface="Times New Roman"/>
                          <a:cs typeface="Times New Roman" panose="02020603050405020304" pitchFamily="18" charset="0"/>
                        </a:rPr>
                        <a:t>Unauthorized </a:t>
                      </a:r>
                      <a:r>
                        <a:rPr lang="en-GB" sz="1800" dirty="0">
                          <a:solidFill>
                            <a:srgbClr val="000000"/>
                          </a:solidFill>
                          <a:latin typeface="Times New Roman" panose="02020603050405020304" pitchFamily="18" charset="0"/>
                          <a:ea typeface="Times New Roman"/>
                          <a:cs typeface="Times New Roman" panose="02020603050405020304" pitchFamily="18" charset="0"/>
                        </a:rPr>
                        <a:t>user gains access as system manager and makes system unavailable</a:t>
                      </a:r>
                    </a:p>
                  </a:txBody>
                  <a:tcPr marL="68580" marR="68580" marT="72000" marB="72000"/>
                </a:tc>
                <a:tc>
                  <a:txBody>
                    <a:bodyPr/>
                    <a:lstStyle/>
                    <a:p>
                      <a:pPr algn="l">
                        <a:spcAft>
                          <a:spcPts val="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Low</a:t>
                      </a:r>
                    </a:p>
                  </a:txBody>
                  <a:tcPr marL="68580" marR="68580" marT="72000" marB="72000"/>
                </a:tc>
                <a:tc>
                  <a:txBody>
                    <a:bodyPr/>
                    <a:lstStyle/>
                    <a:p>
                      <a:pPr algn="l">
                        <a:spcAft>
                          <a:spcPts val="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Only allow system management from specific locations that are physically secure.</a:t>
                      </a:r>
                    </a:p>
                  </a:txBody>
                  <a:tcPr marL="68580" marR="68580" marT="72000" marB="72000"/>
                </a:tc>
                <a:tc>
                  <a:txBody>
                    <a:bodyPr/>
                    <a:lstStyle/>
                    <a:p>
                      <a:pPr algn="l">
                        <a:spcAft>
                          <a:spcPts val="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Low cost of implementation but care must be taken with key distribution and to ensure that keys are available in the event of an emergency. </a:t>
                      </a:r>
                    </a:p>
                  </a:txBody>
                  <a:tcPr marL="68580" marR="68580" marT="72000" marB="72000"/>
                </a:tc>
                <a:extLst>
                  <a:ext uri="{0D108BD9-81ED-4DB2-BD59-A6C34878D82A}">
                    <a16:rowId xmlns:a16="http://schemas.microsoft.com/office/drawing/2014/main" val="10001"/>
                  </a:ext>
                </a:extLst>
              </a:tr>
              <a:tr h="2257407">
                <a:tc>
                  <a:txBody>
                    <a:bodyPr/>
                    <a:lstStyle/>
                    <a:p>
                      <a:pPr algn="l">
                        <a:spcBef>
                          <a:spcPts val="600"/>
                        </a:spcBef>
                        <a:spcAft>
                          <a:spcPts val="0"/>
                        </a:spcAft>
                        <a:tabLst>
                          <a:tab pos="342900" algn="l"/>
                          <a:tab pos="685800" algn="l"/>
                          <a:tab pos="1028700" algn="l"/>
                        </a:tabLst>
                      </a:pPr>
                      <a:r>
                        <a:rPr lang="en-GB" sz="1800">
                          <a:solidFill>
                            <a:srgbClr val="000000"/>
                          </a:solidFill>
                          <a:latin typeface="Times New Roman" panose="02020603050405020304" pitchFamily="18" charset="0"/>
                          <a:ea typeface="Times New Roman"/>
                          <a:cs typeface="Times New Roman" panose="02020603050405020304" pitchFamily="18" charset="0"/>
                        </a:rPr>
                        <a:t>Unauthorized user gains access as system user and accesses confidential information</a:t>
                      </a:r>
                    </a:p>
                  </a:txBody>
                  <a:tcPr marL="68580" marR="68580" marT="72000" marB="72000"/>
                </a:tc>
                <a:tc>
                  <a:txBody>
                    <a:bodyPr/>
                    <a:lstStyle/>
                    <a:p>
                      <a:pPr algn="l">
                        <a:spcBef>
                          <a:spcPts val="600"/>
                        </a:spcBef>
                        <a:spcAft>
                          <a:spcPts val="0"/>
                        </a:spcAft>
                        <a:tabLst>
                          <a:tab pos="342900" algn="l"/>
                          <a:tab pos="685800" algn="l"/>
                          <a:tab pos="1028700" algn="l"/>
                        </a:tabLst>
                      </a:pPr>
                      <a:r>
                        <a:rPr lang="en-GB" sz="1800">
                          <a:solidFill>
                            <a:srgbClr val="000000"/>
                          </a:solidFill>
                          <a:latin typeface="Times New Roman" panose="02020603050405020304" pitchFamily="18" charset="0"/>
                          <a:ea typeface="Times New Roman"/>
                          <a:cs typeface="Times New Roman" panose="02020603050405020304" pitchFamily="18" charset="0"/>
                        </a:rPr>
                        <a:t>High</a:t>
                      </a:r>
                    </a:p>
                  </a:txBody>
                  <a:tcPr marL="68580" marR="68580" marT="72000" marB="72000"/>
                </a:tc>
                <a:tc>
                  <a:txBody>
                    <a:bodyPr/>
                    <a:lstStyle/>
                    <a:p>
                      <a:pPr algn="l">
                        <a:spcBef>
                          <a:spcPts val="600"/>
                        </a:spcBef>
                        <a:spcAft>
                          <a:spcPts val="600"/>
                        </a:spcAft>
                        <a:tabLst>
                          <a:tab pos="342900" algn="l"/>
                          <a:tab pos="685800" algn="l"/>
                          <a:tab pos="1028700" algn="l"/>
                        </a:tabLst>
                      </a:pPr>
                      <a:r>
                        <a:rPr lang="en-GB" sz="1800">
                          <a:solidFill>
                            <a:srgbClr val="000000"/>
                          </a:solidFill>
                          <a:latin typeface="Times New Roman" panose="02020603050405020304" pitchFamily="18" charset="0"/>
                          <a:ea typeface="Times New Roman"/>
                          <a:cs typeface="Times New Roman" panose="02020603050405020304" pitchFamily="18" charset="0"/>
                        </a:rPr>
                        <a:t>Require all users to authenticate themselves using a biometric mechanism.</a:t>
                      </a:r>
                    </a:p>
                    <a:p>
                      <a:pPr algn="l">
                        <a:spcAft>
                          <a:spcPts val="0"/>
                        </a:spcAft>
                        <a:tabLst>
                          <a:tab pos="342900" algn="l"/>
                          <a:tab pos="685800" algn="l"/>
                          <a:tab pos="1028700" algn="l"/>
                        </a:tabLst>
                      </a:pPr>
                      <a:r>
                        <a:rPr lang="en-GB" sz="1800">
                          <a:solidFill>
                            <a:srgbClr val="000000"/>
                          </a:solidFill>
                          <a:latin typeface="Times New Roman" panose="02020603050405020304" pitchFamily="18" charset="0"/>
                          <a:ea typeface="Times New Roman"/>
                          <a:cs typeface="Times New Roman" panose="02020603050405020304" pitchFamily="18" charset="0"/>
                        </a:rPr>
                        <a:t>Log all changes to patient information to track system usage.</a:t>
                      </a:r>
                    </a:p>
                  </a:txBody>
                  <a:tcPr marL="68580" marR="68580" marT="72000" marB="72000"/>
                </a:tc>
                <a:tc>
                  <a:txBody>
                    <a:bodyPr/>
                    <a:lstStyle/>
                    <a:p>
                      <a:pPr algn="l">
                        <a:spcBef>
                          <a:spcPts val="600"/>
                        </a:spcBef>
                        <a:spcAft>
                          <a:spcPts val="60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Technically feasible but high-cost solution. Possible user resistance.</a:t>
                      </a:r>
                    </a:p>
                    <a:p>
                      <a:pPr algn="l">
                        <a:spcBef>
                          <a:spcPts val="600"/>
                        </a:spcBef>
                        <a:spcAft>
                          <a:spcPts val="0"/>
                        </a:spcAft>
                        <a:tabLst>
                          <a:tab pos="342900" algn="l"/>
                          <a:tab pos="685800" algn="l"/>
                          <a:tab pos="1028700" algn="l"/>
                        </a:tabLst>
                      </a:pPr>
                      <a:r>
                        <a:rPr lang="en-GB" sz="1800" dirty="0">
                          <a:solidFill>
                            <a:srgbClr val="000000"/>
                          </a:solidFill>
                          <a:latin typeface="Times New Roman" panose="02020603050405020304" pitchFamily="18" charset="0"/>
                          <a:ea typeface="Times New Roman"/>
                          <a:cs typeface="Times New Roman" panose="02020603050405020304" pitchFamily="18" charset="0"/>
                        </a:rPr>
                        <a:t>Simple and transparent to implement and also supports recovery</a:t>
                      </a:r>
                      <a:r>
                        <a:rPr lang="en-GB" sz="1800" dirty="0" smtClean="0">
                          <a:solidFill>
                            <a:srgbClr val="000000"/>
                          </a:solidFill>
                          <a:latin typeface="Times New Roman" panose="02020603050405020304" pitchFamily="18" charset="0"/>
                          <a:ea typeface="Times New Roman"/>
                          <a:cs typeface="Times New Roman" panose="02020603050405020304" pitchFamily="18" charset="0"/>
                        </a:rPr>
                        <a:t>.</a:t>
                      </a:r>
                      <a:endParaRPr lang="en-GB" sz="1800"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72000" marB="7200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Security requirements</a:t>
            </a:r>
          </a:p>
        </p:txBody>
      </p:sp>
      <p:sp>
        <p:nvSpPr>
          <p:cNvPr id="115715" name="Rectangle 3"/>
          <p:cNvSpPr>
            <a:spLocks noGrp="1" noChangeArrowheads="1"/>
          </p:cNvSpPr>
          <p:nvPr>
            <p:ph idx="1"/>
          </p:nvPr>
        </p:nvSpPr>
        <p:spPr/>
        <p:txBody>
          <a:bodyPr>
            <a:normAutofit/>
          </a:bodyPr>
          <a:lstStyle/>
          <a:p>
            <a:r>
              <a:rPr lang="en-US"/>
              <a:t>Patient information must be downloaded at the start of a clinic session to a secure area on the system client that is used by clinical staff.</a:t>
            </a:r>
          </a:p>
          <a:p>
            <a:r>
              <a:rPr lang="en-US"/>
              <a:t>Patient information must not be maintained on system clients after a clinic session has finished.</a:t>
            </a:r>
          </a:p>
          <a:p>
            <a:r>
              <a:rPr lang="en-US"/>
              <a:t>A log on a separate computer from the database server must be maintained of all changes made to the system database.</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Life cycle risk assessment</a:t>
            </a:r>
          </a:p>
        </p:txBody>
      </p:sp>
      <p:sp>
        <p:nvSpPr>
          <p:cNvPr id="116739" name="Rectangle 3"/>
          <p:cNvSpPr>
            <a:spLocks noGrp="1" noChangeArrowheads="1"/>
          </p:cNvSpPr>
          <p:nvPr>
            <p:ph idx="1"/>
          </p:nvPr>
        </p:nvSpPr>
        <p:spPr/>
        <p:txBody>
          <a:bodyPr/>
          <a:lstStyle/>
          <a:p>
            <a:r>
              <a:rPr lang="en-US"/>
              <a:t>Risk assessment while the system is being developed and after it has been deployed</a:t>
            </a:r>
          </a:p>
          <a:p>
            <a:r>
              <a:rPr lang="en-US"/>
              <a:t>More information is available - system platform, middleware and the system architecture and data organisation.</a:t>
            </a:r>
          </a:p>
          <a:p>
            <a:r>
              <a:rPr lang="en-US"/>
              <a:t>Vulnerabilities that arise from design choices may therefore be identified.</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a:t>
            </a:r>
            <a:r>
              <a:rPr lang="en-US" dirty="0"/>
              <a:t>-cycle risk analysis</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14</a:t>
            </a:fld>
            <a:endParaRPr lang="en-US"/>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205863" y="1217203"/>
            <a:ext cx="8119243" cy="52130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smtClean="0"/>
              <a:t>Design decisions from use of COTS</a:t>
            </a:r>
            <a:endParaRPr lang="en-US" dirty="0"/>
          </a:p>
        </p:txBody>
      </p:sp>
      <p:sp>
        <p:nvSpPr>
          <p:cNvPr id="140291" name="Rectangle 3"/>
          <p:cNvSpPr>
            <a:spLocks noGrp="1" noChangeArrowheads="1"/>
          </p:cNvSpPr>
          <p:nvPr>
            <p:ph idx="1"/>
          </p:nvPr>
        </p:nvSpPr>
        <p:spPr/>
        <p:txBody>
          <a:bodyPr/>
          <a:lstStyle/>
          <a:p>
            <a:r>
              <a:rPr lang="en-US" dirty="0"/>
              <a:t>System users authenticated using a name/password combination.</a:t>
            </a:r>
          </a:p>
          <a:p>
            <a:r>
              <a:rPr lang="en-US" dirty="0"/>
              <a:t>The system architecture is client-server with clients accessing the system through a standard web browser.</a:t>
            </a:r>
          </a:p>
          <a:p>
            <a:r>
              <a:rPr lang="en-US" dirty="0"/>
              <a:t>Information is presented as an editable web form.</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a:t>
            </a:r>
            <a:r>
              <a:rPr lang="en-US" dirty="0"/>
              <a:t>associated with technology choices</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16</a:t>
            </a:fld>
            <a:endParaRPr lang="en-US"/>
          </a:p>
        </p:txBody>
      </p:sp>
      <p:pic>
        <p:nvPicPr>
          <p:cNvPr id="7" name="Resim 6"/>
          <p:cNvPicPr>
            <a:picLocks noChangeAspect="1"/>
          </p:cNvPicPr>
          <p:nvPr/>
        </p:nvPicPr>
        <p:blipFill>
          <a:blip r:embed="rId2"/>
          <a:stretch>
            <a:fillRect/>
          </a:stretch>
        </p:blipFill>
        <p:spPr>
          <a:xfrm>
            <a:off x="360045" y="1245727"/>
            <a:ext cx="6737350" cy="547574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a:t>
            </a:r>
            <a:endParaRPr lang="en-US" dirty="0"/>
          </a:p>
        </p:txBody>
      </p:sp>
      <p:sp>
        <p:nvSpPr>
          <p:cNvPr id="3" name="Content Placeholder 2"/>
          <p:cNvSpPr>
            <a:spLocks noGrp="1"/>
          </p:cNvSpPr>
          <p:nvPr>
            <p:ph idx="1"/>
          </p:nvPr>
        </p:nvSpPr>
        <p:spPr/>
        <p:txBody>
          <a:bodyPr/>
          <a:lstStyle/>
          <a:p>
            <a:r>
              <a:rPr lang="en-US" dirty="0" smtClean="0"/>
              <a:t>A password checker shall be made available and shall be run daily. Weak passwords shall be reported to system administrators.</a:t>
            </a:r>
          </a:p>
          <a:p>
            <a:r>
              <a:rPr lang="en-US" dirty="0" smtClean="0"/>
              <a:t>Access to the system shall only be allowed by approved client computers.</a:t>
            </a:r>
          </a:p>
          <a:p>
            <a:r>
              <a:rPr lang="en-US" dirty="0" smtClean="0"/>
              <a:t>All client computers shall have a single, approved web browser installed by system administrators.</a:t>
            </a:r>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risk assessment</a:t>
            </a:r>
            <a:endParaRPr lang="en-US" dirty="0"/>
          </a:p>
        </p:txBody>
      </p:sp>
      <p:sp>
        <p:nvSpPr>
          <p:cNvPr id="3" name="Content Placeholder 2"/>
          <p:cNvSpPr>
            <a:spLocks noGrp="1"/>
          </p:cNvSpPr>
          <p:nvPr>
            <p:ph idx="1"/>
          </p:nvPr>
        </p:nvSpPr>
        <p:spPr/>
        <p:txBody>
          <a:bodyPr/>
          <a:lstStyle/>
          <a:p>
            <a:r>
              <a:rPr lang="en-US" dirty="0" smtClean="0"/>
              <a:t>Continuation of life cycle risk assessment but with additional information about the environment where the system is used.</a:t>
            </a:r>
          </a:p>
          <a:p>
            <a:r>
              <a:rPr lang="en-US" dirty="0" smtClean="0"/>
              <a:t>Environment characteristics can lead to new system risks </a:t>
            </a:r>
          </a:p>
          <a:p>
            <a:pPr lvl="1"/>
            <a:r>
              <a:rPr lang="en-US" dirty="0" smtClean="0"/>
              <a:t>Risk of interruption means that logged in computers are left unattended.</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Design for security</a:t>
            </a:r>
          </a:p>
        </p:txBody>
      </p:sp>
      <p:sp>
        <p:nvSpPr>
          <p:cNvPr id="141315" name="Rectangle 3"/>
          <p:cNvSpPr>
            <a:spLocks noGrp="1" noChangeArrowheads="1"/>
          </p:cNvSpPr>
          <p:nvPr>
            <p:ph idx="1"/>
          </p:nvPr>
        </p:nvSpPr>
        <p:spPr/>
        <p:txBody>
          <a:bodyPr>
            <a:normAutofit/>
          </a:bodyPr>
          <a:lstStyle/>
          <a:p>
            <a:r>
              <a:rPr lang="en-US" dirty="0"/>
              <a:t>Architectural </a:t>
            </a:r>
            <a:r>
              <a:rPr lang="en-US" dirty="0" smtClean="0"/>
              <a:t>design</a:t>
            </a:r>
          </a:p>
          <a:p>
            <a:pPr lvl="1"/>
            <a:r>
              <a:rPr lang="en-US" dirty="0" smtClean="0"/>
              <a:t>how </a:t>
            </a:r>
            <a:r>
              <a:rPr lang="en-US" dirty="0"/>
              <a:t>do architectural design decisions affect the security of a system?</a:t>
            </a:r>
          </a:p>
          <a:p>
            <a:r>
              <a:rPr lang="en-US" dirty="0"/>
              <a:t>Good </a:t>
            </a:r>
            <a:r>
              <a:rPr lang="en-US" dirty="0" smtClean="0"/>
              <a:t>practice</a:t>
            </a:r>
          </a:p>
          <a:p>
            <a:pPr lvl="1"/>
            <a:r>
              <a:rPr lang="en-US" dirty="0" smtClean="0"/>
              <a:t>what </a:t>
            </a:r>
            <a:r>
              <a:rPr lang="en-US" dirty="0"/>
              <a:t>is accepted good practice when designing secure systems?</a:t>
            </a:r>
          </a:p>
          <a:p>
            <a:r>
              <a:rPr lang="en-US" dirty="0"/>
              <a:t>Design for </a:t>
            </a:r>
            <a:r>
              <a:rPr lang="en-US" dirty="0" smtClean="0"/>
              <a:t>deployment</a:t>
            </a:r>
          </a:p>
          <a:p>
            <a:pPr lvl="1"/>
            <a:r>
              <a:rPr lang="en-US" dirty="0" smtClean="0"/>
              <a:t>what </a:t>
            </a:r>
            <a:r>
              <a:rPr lang="en-US" dirty="0"/>
              <a:t>support should be designed into a system to avoid the introduction of vulnerabilities when a system is deployed for use?</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smtClean="0"/>
              <a:t>Security engineering and security management</a:t>
            </a:r>
          </a:p>
          <a:p>
            <a:pPr lvl="1"/>
            <a:r>
              <a:rPr lang="en-GB" dirty="0" smtClean="0"/>
              <a:t>Security engineering concerned with applications; security management with infrastructure.</a:t>
            </a:r>
          </a:p>
          <a:p>
            <a:r>
              <a:rPr lang="en-GB" dirty="0" smtClean="0"/>
              <a:t>Security risk assessment</a:t>
            </a:r>
          </a:p>
          <a:p>
            <a:pPr lvl="1"/>
            <a:r>
              <a:rPr lang="en-GB" dirty="0" smtClean="0"/>
              <a:t>Designing a system based on the assessment of security risks.</a:t>
            </a:r>
          </a:p>
          <a:p>
            <a:r>
              <a:rPr lang="en-GB" dirty="0" smtClean="0"/>
              <a:t>Design for security</a:t>
            </a:r>
          </a:p>
          <a:p>
            <a:pPr lvl="1"/>
            <a:r>
              <a:rPr lang="en-GB" dirty="0" smtClean="0"/>
              <a:t>How system architectures have to be designed for security.</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Architectural design</a:t>
            </a:r>
          </a:p>
        </p:txBody>
      </p:sp>
      <p:sp>
        <p:nvSpPr>
          <p:cNvPr id="142339" name="Rectangle 3"/>
          <p:cNvSpPr>
            <a:spLocks noGrp="1" noChangeArrowheads="1"/>
          </p:cNvSpPr>
          <p:nvPr>
            <p:ph idx="1"/>
          </p:nvPr>
        </p:nvSpPr>
        <p:spPr/>
        <p:txBody>
          <a:bodyPr>
            <a:normAutofit/>
          </a:bodyPr>
          <a:lstStyle/>
          <a:p>
            <a:r>
              <a:rPr lang="en-US" dirty="0" smtClean="0"/>
              <a:t>Two fundamental issues have to be considered when designing an architecture for security.</a:t>
            </a:r>
          </a:p>
          <a:p>
            <a:pPr lvl="1"/>
            <a:r>
              <a:rPr lang="en-US" dirty="0" smtClean="0"/>
              <a:t>Protection</a:t>
            </a:r>
            <a:endParaRPr lang="en-US" dirty="0"/>
          </a:p>
          <a:p>
            <a:pPr lvl="2"/>
            <a:r>
              <a:rPr lang="en-US" dirty="0"/>
              <a:t>How should the system be </a:t>
            </a:r>
            <a:r>
              <a:rPr lang="en-US" dirty="0" err="1"/>
              <a:t>organised</a:t>
            </a:r>
            <a:r>
              <a:rPr lang="en-US" dirty="0"/>
              <a:t> so that critical assets can be protected against external attack?</a:t>
            </a:r>
          </a:p>
          <a:p>
            <a:pPr lvl="1"/>
            <a:r>
              <a:rPr lang="en-US" dirty="0"/>
              <a:t>Distribution</a:t>
            </a:r>
          </a:p>
          <a:p>
            <a:pPr lvl="2"/>
            <a:r>
              <a:rPr lang="en-US" dirty="0"/>
              <a:t>How should system assets be distributed so that the effects of a successful attack are </a:t>
            </a:r>
            <a:r>
              <a:rPr lang="en-US" dirty="0" smtClean="0"/>
              <a:t>minimized</a:t>
            </a:r>
            <a:r>
              <a:rPr lang="en-US" dirty="0"/>
              <a:t>?</a:t>
            </a:r>
            <a:endParaRPr lang="en-US" dirty="0" smtClean="0"/>
          </a:p>
          <a:p>
            <a:r>
              <a:rPr lang="en-US" dirty="0" smtClean="0"/>
              <a:t>These are potentially conflicting</a:t>
            </a:r>
          </a:p>
          <a:p>
            <a:pPr lvl="1"/>
            <a:r>
              <a:rPr lang="en-US" dirty="0"/>
              <a:t>If assets are distributed, then they are more expensive to protect</a:t>
            </a:r>
            <a:r>
              <a:rPr lang="en-US" dirty="0" smtClean="0"/>
              <a:t>. If assets are protected, then usability and performance requirements may be compromised.</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Protection</a:t>
            </a:r>
          </a:p>
        </p:txBody>
      </p:sp>
      <p:sp>
        <p:nvSpPr>
          <p:cNvPr id="143363" name="Rectangle 3"/>
          <p:cNvSpPr>
            <a:spLocks noGrp="1" noChangeArrowheads="1"/>
          </p:cNvSpPr>
          <p:nvPr>
            <p:ph idx="1"/>
          </p:nvPr>
        </p:nvSpPr>
        <p:spPr/>
        <p:txBody>
          <a:bodyPr/>
          <a:lstStyle/>
          <a:p>
            <a:r>
              <a:rPr lang="en-US" dirty="0"/>
              <a:t>Platform-level </a:t>
            </a:r>
            <a:r>
              <a:rPr lang="en-US" dirty="0" smtClean="0"/>
              <a:t>protection</a:t>
            </a:r>
          </a:p>
          <a:p>
            <a:pPr lvl="1"/>
            <a:r>
              <a:rPr lang="en-US" dirty="0" smtClean="0"/>
              <a:t>Top-level controls on the platform on which a system runs.</a:t>
            </a:r>
          </a:p>
          <a:p>
            <a:r>
              <a:rPr lang="en-US" dirty="0"/>
              <a:t>Application-level </a:t>
            </a:r>
            <a:r>
              <a:rPr lang="en-US" dirty="0" smtClean="0"/>
              <a:t>protection</a:t>
            </a:r>
          </a:p>
          <a:p>
            <a:pPr lvl="1"/>
            <a:r>
              <a:rPr lang="en-US" dirty="0" smtClean="0"/>
              <a:t>Specific protection mechanisms built into the application itself e.g. additional password protection.</a:t>
            </a:r>
          </a:p>
          <a:p>
            <a:r>
              <a:rPr lang="en-US" dirty="0"/>
              <a:t>Record-level </a:t>
            </a:r>
            <a:r>
              <a:rPr lang="en-US" dirty="0" smtClean="0"/>
              <a:t>protection</a:t>
            </a:r>
          </a:p>
          <a:p>
            <a:pPr lvl="1"/>
            <a:r>
              <a:rPr lang="en-US" dirty="0" smtClean="0"/>
              <a:t>Protection that is invoked when access to specific information is requested</a:t>
            </a:r>
          </a:p>
          <a:p>
            <a:r>
              <a:rPr lang="en-US" dirty="0" smtClean="0"/>
              <a:t>These lead to a layered protection architecture</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layered protection architecture </a:t>
            </a:r>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22</a:t>
            </a:fld>
            <a:endParaRPr lang="en-US"/>
          </a:p>
        </p:txBody>
      </p:sp>
      <p:pic>
        <p:nvPicPr>
          <p:cNvPr id="9" name="İçerik Yer Tutucusu 8"/>
          <p:cNvPicPr>
            <a:picLocks noGrp="1" noChangeAspect="1"/>
          </p:cNvPicPr>
          <p:nvPr>
            <p:ph idx="1"/>
          </p:nvPr>
        </p:nvPicPr>
        <p:blipFill>
          <a:blip r:embed="rId2"/>
          <a:stretch>
            <a:fillRect/>
          </a:stretch>
        </p:blipFill>
        <p:spPr>
          <a:xfrm>
            <a:off x="431082" y="1203960"/>
            <a:ext cx="6985718" cy="56573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Distributing assets means that attacks on one system do not necessarily lead to complete loss of system service</a:t>
            </a:r>
          </a:p>
          <a:p>
            <a:r>
              <a:rPr lang="en-US" dirty="0" smtClean="0"/>
              <a:t>Each platform has separate protection features and may be different from other platforms so that they do not share a common vulnerability</a:t>
            </a:r>
          </a:p>
          <a:p>
            <a:r>
              <a:rPr lang="en-US" dirty="0" smtClean="0"/>
              <a:t>Distribution is particularly important if the risk of denial of service attacks is high</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57"/>
            <a:ext cx="7293232" cy="436562"/>
          </a:xfrm>
        </p:spPr>
        <p:txBody>
          <a:bodyPr/>
          <a:lstStyle/>
          <a:p>
            <a:r>
              <a:rPr lang="en-US" dirty="0" smtClean="0"/>
              <a:t>Distributed </a:t>
            </a:r>
            <a:r>
              <a:rPr lang="en-US" dirty="0"/>
              <a:t>assets in an equity trading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24</a:t>
            </a:fld>
            <a:endParaRPr lang="en-US"/>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44403" y="440531"/>
            <a:ext cx="6508797" cy="635894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Key points</a:t>
            </a:r>
          </a:p>
        </p:txBody>
      </p:sp>
      <p:sp>
        <p:nvSpPr>
          <p:cNvPr id="99331" name="Rectangle 3"/>
          <p:cNvSpPr>
            <a:spLocks noGrp="1" noChangeArrowheads="1"/>
          </p:cNvSpPr>
          <p:nvPr>
            <p:ph idx="1"/>
          </p:nvPr>
        </p:nvSpPr>
        <p:spPr/>
        <p:txBody>
          <a:bodyPr/>
          <a:lstStyle/>
          <a:p>
            <a:r>
              <a:rPr lang="en-US" sz="2400"/>
              <a:t>Security engineering is concerned with how to develop systems that can resist malicious attacks</a:t>
            </a:r>
          </a:p>
          <a:p>
            <a:r>
              <a:rPr lang="en-US" sz="2400"/>
              <a:t>Security threats can be threats to confidentiality, integrity or availability of a system or its data</a:t>
            </a:r>
          </a:p>
          <a:p>
            <a:r>
              <a:rPr lang="en-US" sz="2400"/>
              <a:t>Security risk management is concerned with assessing possible losses from attacks and deriving security requirements to minimise losses</a:t>
            </a:r>
          </a:p>
          <a:p>
            <a:r>
              <a:rPr lang="en-US" sz="2400"/>
              <a:t>Design for security involves architectural design, following good design practice and minimising the introduction of system vulnerabilities</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14 – Security Engineering</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2</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Design guidelines for security</a:t>
            </a:r>
          </a:p>
          <a:p>
            <a:pPr lvl="1"/>
            <a:r>
              <a:rPr lang="en-US" dirty="0" smtClean="0"/>
              <a:t>Guidelines that help you design a secure system</a:t>
            </a:r>
          </a:p>
          <a:p>
            <a:r>
              <a:rPr lang="en-US" dirty="0" smtClean="0"/>
              <a:t>Design for deployment</a:t>
            </a:r>
          </a:p>
          <a:p>
            <a:pPr lvl="1"/>
            <a:r>
              <a:rPr lang="en-US" dirty="0" smtClean="0"/>
              <a:t>Design so that deployment problems that may introduce vulnerabilities are minimized</a:t>
            </a:r>
          </a:p>
          <a:p>
            <a:r>
              <a:rPr lang="en-US" dirty="0" smtClean="0"/>
              <a:t>System survivability</a:t>
            </a:r>
          </a:p>
          <a:p>
            <a:pPr lvl="1"/>
            <a:r>
              <a:rPr lang="en-US" dirty="0" smtClean="0"/>
              <a:t>Allow the system to deliver essential services when under attack</a:t>
            </a:r>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Design </a:t>
            </a:r>
            <a:r>
              <a:rPr lang="en-US" dirty="0" smtClean="0"/>
              <a:t>guidelines for security engineering</a:t>
            </a:r>
            <a:endParaRPr lang="en-US" dirty="0"/>
          </a:p>
        </p:txBody>
      </p:sp>
      <p:sp>
        <p:nvSpPr>
          <p:cNvPr id="146435" name="Rectangle 3"/>
          <p:cNvSpPr>
            <a:spLocks noGrp="1" noChangeArrowheads="1"/>
          </p:cNvSpPr>
          <p:nvPr>
            <p:ph idx="1"/>
          </p:nvPr>
        </p:nvSpPr>
        <p:spPr/>
        <p:txBody>
          <a:bodyPr/>
          <a:lstStyle/>
          <a:p>
            <a:r>
              <a:rPr lang="en-US" dirty="0"/>
              <a:t>Design guidelines encapsulate good practice in secure systems design</a:t>
            </a:r>
          </a:p>
          <a:p>
            <a:r>
              <a:rPr lang="en-US" dirty="0"/>
              <a:t>Design guidelines serve two purposes:</a:t>
            </a:r>
          </a:p>
          <a:p>
            <a:pPr lvl="1"/>
            <a:r>
              <a:rPr lang="en-US" dirty="0"/>
              <a:t>They raise awareness of security issues in a software engineering team</a:t>
            </a:r>
            <a:r>
              <a:rPr lang="en-US" dirty="0" smtClean="0"/>
              <a:t>. Security is considered when design decisions are made.</a:t>
            </a:r>
          </a:p>
          <a:p>
            <a:pPr lvl="1"/>
            <a:r>
              <a:rPr lang="en-US" dirty="0"/>
              <a:t>They can be used as the basis of a review checklist that is applied during the system validation process</a:t>
            </a:r>
            <a:r>
              <a:rPr lang="en-US" dirty="0" smtClean="0"/>
              <a:t>. </a:t>
            </a:r>
          </a:p>
          <a:p>
            <a:r>
              <a:rPr lang="en-US" dirty="0" smtClean="0"/>
              <a:t>Design guidelines here are applicable during software specification and design</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guidelines for secure systems engineering</a:t>
            </a:r>
            <a:r>
              <a:rPr lang="en-GB" dirty="0" smtClean="0"/>
              <a:t> </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66008794"/>
              </p:ext>
            </p:extLst>
          </p:nvPr>
        </p:nvGraphicFramePr>
        <p:xfrm>
          <a:off x="743329" y="1513840"/>
          <a:ext cx="5809871" cy="5483585"/>
        </p:xfrm>
        <a:graphic>
          <a:graphicData uri="http://schemas.openxmlformats.org/drawingml/2006/table">
            <a:tbl>
              <a:tblPr firstRow="1" bandRow="1">
                <a:tableStyleId>{5C22544A-7EE6-4342-B048-85BDC9FD1C3A}</a:tableStyleId>
              </a:tblPr>
              <a:tblGrid>
                <a:gridCol w="5096087">
                  <a:extLst>
                    <a:ext uri="{9D8B030D-6E8A-4147-A177-3AD203B41FA5}">
                      <a16:colId xmlns:a16="http://schemas.microsoft.com/office/drawing/2014/main" val="20000"/>
                    </a:ext>
                  </a:extLst>
                </a:gridCol>
                <a:gridCol w="713784">
                  <a:extLst>
                    <a:ext uri="{9D8B030D-6E8A-4147-A177-3AD203B41FA5}">
                      <a16:colId xmlns:a16="http://schemas.microsoft.com/office/drawing/2014/main" val="20001"/>
                    </a:ext>
                  </a:extLst>
                </a:gridCol>
              </a:tblGrid>
              <a:tr h="425945">
                <a:tc gridSpan="2">
                  <a:txBody>
                    <a:bodyPr/>
                    <a:lstStyle/>
                    <a:p>
                      <a:pPr algn="just">
                        <a:spcAft>
                          <a:spcPts val="0"/>
                        </a:spcAft>
                      </a:pPr>
                      <a:r>
                        <a:rPr lang="en-GB" sz="1800" b="1" dirty="0">
                          <a:solidFill>
                            <a:srgbClr val="000000"/>
                          </a:solidFill>
                          <a:latin typeface="Times New Roman" panose="02020603050405020304" pitchFamily="18" charset="0"/>
                          <a:ea typeface="Times New Roman"/>
                          <a:cs typeface="Times New Roman" panose="02020603050405020304" pitchFamily="18" charset="0"/>
                        </a:rPr>
                        <a:t>Security guidelines</a:t>
                      </a:r>
                    </a:p>
                  </a:txBody>
                  <a:tcPr marL="72000" marR="72000" marT="54000" marB="54000"/>
                </a:tc>
                <a:tc hMerge="1">
                  <a:txBody>
                    <a:bodyPr/>
                    <a:lstStyle/>
                    <a:p>
                      <a:endParaRPr lang="en-US"/>
                    </a:p>
                  </a:txBody>
                  <a:tcPr/>
                </a:tc>
                <a:extLst>
                  <a:ext uri="{0D108BD9-81ED-4DB2-BD59-A6C34878D82A}">
                    <a16:rowId xmlns:a16="http://schemas.microsoft.com/office/drawing/2014/main" val="10000"/>
                  </a:ext>
                </a:extLst>
              </a:tr>
              <a:tr h="368172">
                <a:tc>
                  <a:txBody>
                    <a:bodyPr/>
                    <a:lstStyle/>
                    <a:p>
                      <a:pPr algn="just">
                        <a:lnSpc>
                          <a:spcPct val="10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Base security decisions on an explicit security </a:t>
                      </a:r>
                      <a:r>
                        <a:rPr lang="en-GB" sz="1800" dirty="0" smtClean="0">
                          <a:solidFill>
                            <a:srgbClr val="000000"/>
                          </a:solidFill>
                          <a:latin typeface="Times New Roman" panose="02020603050405020304" pitchFamily="18" charset="0"/>
                          <a:ea typeface="Times New Roman"/>
                          <a:cs typeface="Times New Roman" panose="02020603050405020304" pitchFamily="18" charset="0"/>
                        </a:rPr>
                        <a:t>policy</a:t>
                      </a:r>
                      <a:endParaRPr lang="en-GB" sz="1800" dirty="0">
                        <a:solidFill>
                          <a:srgbClr val="000000"/>
                        </a:solidFill>
                        <a:latin typeface="Times New Roman" panose="02020603050405020304" pitchFamily="18" charset="0"/>
                        <a:ea typeface="Times New Roman"/>
                        <a:cs typeface="Times New Roman" panose="02020603050405020304" pitchFamily="18" charset="0"/>
                      </a:endParaRPr>
                    </a:p>
                  </a:txBody>
                  <a:tcPr marL="72000" marR="72000" marT="54000" marB="54000" anchor="ctr"/>
                </a:tc>
                <a:tc>
                  <a:txBody>
                    <a:bodyPr/>
                    <a:lstStyle/>
                    <a:p>
                      <a:pPr>
                        <a:spcAft>
                          <a:spcPts val="0"/>
                        </a:spcAft>
                      </a:pPr>
                      <a:endParaRPr lang="en-GB" sz="1800" dirty="0">
                        <a:latin typeface="Times New Roman" panose="02020603050405020304" pitchFamily="18" charset="0"/>
                        <a:ea typeface="Calibri"/>
                        <a:cs typeface="Times New Roman" panose="02020603050405020304" pitchFamily="18" charset="0"/>
                      </a:endParaRPr>
                    </a:p>
                  </a:txBody>
                  <a:tcPr marL="72000" marR="72000" marT="54000" marB="54000" anchor="ctr"/>
                </a:tc>
                <a:extLst>
                  <a:ext uri="{0D108BD9-81ED-4DB2-BD59-A6C34878D82A}">
                    <a16:rowId xmlns:a16="http://schemas.microsoft.com/office/drawing/2014/main" val="10001"/>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Avoid a single point of failure</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02"/>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Fail securely</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03"/>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Balance security and usability</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04"/>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Log user actions</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05"/>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Use redundancy and diversity to reduce risk</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06"/>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Validate all inputs</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07"/>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Compartmentalize your assets</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08"/>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Design for deployment</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09"/>
                  </a:ext>
                </a:extLst>
              </a:tr>
              <a:tr h="490391">
                <a:tc>
                  <a:txBody>
                    <a:bodyPr/>
                    <a:lstStyle/>
                    <a:p>
                      <a:pPr algn="just">
                        <a:lnSpc>
                          <a:spcPct val="150000"/>
                        </a:lnSpc>
                        <a:spcAft>
                          <a:spcPts val="0"/>
                        </a:spcAft>
                      </a:pPr>
                      <a:r>
                        <a:rPr lang="en-GB" sz="1800" dirty="0">
                          <a:solidFill>
                            <a:srgbClr val="000000"/>
                          </a:solidFill>
                          <a:latin typeface="Times New Roman" panose="02020603050405020304" pitchFamily="18" charset="0"/>
                          <a:ea typeface="Times New Roman"/>
                          <a:cs typeface="Times New Roman" panose="02020603050405020304" pitchFamily="18" charset="0"/>
                        </a:rPr>
                        <a:t>Design for recoverability</a:t>
                      </a:r>
                    </a:p>
                  </a:txBody>
                  <a:tcPr marL="72000" marR="72000" marT="54000" marB="54000" anchor="ctr"/>
                </a:tc>
                <a:tc>
                  <a:txBody>
                    <a:bodyPr/>
                    <a:lstStyle/>
                    <a:p>
                      <a:pPr>
                        <a:spcAft>
                          <a:spcPts val="0"/>
                        </a:spcAft>
                      </a:pPr>
                      <a:r>
                        <a:rPr lang="en-GB" sz="1400" dirty="0">
                          <a:latin typeface="Times New Roman" panose="02020603050405020304" pitchFamily="18" charset="0"/>
                          <a:ea typeface="Calibri"/>
                          <a:cs typeface="Times New Roman" panose="02020603050405020304" pitchFamily="18" charset="0"/>
                        </a:rPr>
                        <a:t> </a:t>
                      </a:r>
                    </a:p>
                  </a:txBody>
                  <a:tcPr marL="72000" marR="72000" marT="54000" marB="54000" anchor="ctr"/>
                </a:tc>
                <a:extLst>
                  <a:ext uri="{0D108BD9-81ED-4DB2-BD59-A6C34878D82A}">
                    <a16:rowId xmlns:a16="http://schemas.microsoft.com/office/drawing/2014/main" val="10010"/>
                  </a:ext>
                </a:extLst>
              </a:tr>
            </a:tbl>
          </a:graphicData>
        </a:graphic>
      </p:graphicFrame>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381000" y="263526"/>
            <a:ext cx="7940920" cy="1108075"/>
          </a:xfrm>
          <a:noFill/>
          <a:ln/>
        </p:spPr>
        <p:txBody>
          <a:bodyPr/>
          <a:lstStyle/>
          <a:p>
            <a:r>
              <a:rPr lang="en-GB"/>
              <a:t>Security engineering</a:t>
            </a:r>
          </a:p>
        </p:txBody>
      </p:sp>
      <p:sp>
        <p:nvSpPr>
          <p:cNvPr id="64514" name="Rectangle 2"/>
          <p:cNvSpPr>
            <a:spLocks noGrp="1" noChangeArrowheads="1"/>
          </p:cNvSpPr>
          <p:nvPr>
            <p:ph idx="1"/>
          </p:nvPr>
        </p:nvSpPr>
        <p:spPr>
          <a:noFill/>
          <a:ln/>
        </p:spPr>
        <p:txBody>
          <a:bodyPr/>
          <a:lstStyle/>
          <a:p>
            <a:r>
              <a:rPr lang="en-GB" dirty="0"/>
              <a:t>Tools, techniques and methods to support the development and maintenance of systems that can resist malicious attacks that are intended to damage a computer-based system or its data.</a:t>
            </a:r>
          </a:p>
          <a:p>
            <a:r>
              <a:rPr lang="en-GB" dirty="0"/>
              <a:t>A sub-field of the broader field of computer security</a:t>
            </a:r>
            <a:r>
              <a:rPr lang="en-GB" dirty="0" smtClean="0"/>
              <a:t>.</a:t>
            </a:r>
          </a:p>
          <a:p>
            <a:r>
              <a:rPr lang="en-GB" dirty="0" smtClean="0"/>
              <a:t>Assumes background knowledge of dependability and security concepts </a:t>
            </a:r>
            <a:r>
              <a:rPr lang="en-GB" dirty="0" smtClean="0"/>
              <a:t>(Lecture </a:t>
            </a:r>
            <a:r>
              <a:rPr lang="en-GB" dirty="0" smtClean="0"/>
              <a:t>10) and security requirements specification </a:t>
            </a:r>
            <a:r>
              <a:rPr lang="en-GB" dirty="0" smtClean="0"/>
              <a:t>(Lecture </a:t>
            </a:r>
            <a:r>
              <a:rPr lang="en-GB" dirty="0" smtClean="0"/>
              <a:t>12)</a:t>
            </a:r>
            <a:endParaRPr lang="en-GB" dirty="0"/>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1-3</a:t>
            </a:r>
            <a:endParaRPr lang="en-US" dirty="0"/>
          </a:p>
        </p:txBody>
      </p:sp>
      <p:sp>
        <p:nvSpPr>
          <p:cNvPr id="3" name="Content Placeholder 2"/>
          <p:cNvSpPr>
            <a:spLocks noGrp="1"/>
          </p:cNvSpPr>
          <p:nvPr>
            <p:ph idx="1"/>
          </p:nvPr>
        </p:nvSpPr>
        <p:spPr/>
        <p:txBody>
          <a:bodyPr/>
          <a:lstStyle/>
          <a:p>
            <a:r>
              <a:rPr lang="en-US" dirty="0" smtClean="0"/>
              <a:t>Base decisions on an explicit security policy</a:t>
            </a:r>
          </a:p>
          <a:p>
            <a:pPr lvl="1"/>
            <a:r>
              <a:rPr lang="en-US" dirty="0" smtClean="0"/>
              <a:t>Define a security policy for the organization that sets out the fundamental security requirements that should apply to all organizational systems.</a:t>
            </a:r>
          </a:p>
          <a:p>
            <a:r>
              <a:rPr lang="en-US" dirty="0" smtClean="0"/>
              <a:t>Avoid a single point of failure</a:t>
            </a:r>
          </a:p>
          <a:p>
            <a:pPr lvl="1"/>
            <a:r>
              <a:rPr lang="en-US" dirty="0" smtClean="0"/>
              <a:t>Ensure that a security failure can only result when there is more than one failure in security procedures. For example, have password and question-based authentication.</a:t>
            </a:r>
          </a:p>
          <a:p>
            <a:r>
              <a:rPr lang="en-US" dirty="0" smtClean="0"/>
              <a:t>Fail securely</a:t>
            </a:r>
          </a:p>
          <a:p>
            <a:pPr lvl="1"/>
            <a:r>
              <a:rPr lang="en-US" dirty="0" smtClean="0"/>
              <a:t>When systems fail, for whatever reason, ensure that sensitive information cannot be accessed by unauthorized users even although normal security procedures are unavailable.</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4-6</a:t>
            </a:r>
            <a:endParaRPr lang="en-US" dirty="0"/>
          </a:p>
        </p:txBody>
      </p:sp>
      <p:sp>
        <p:nvSpPr>
          <p:cNvPr id="3" name="Content Placeholder 2"/>
          <p:cNvSpPr>
            <a:spLocks noGrp="1"/>
          </p:cNvSpPr>
          <p:nvPr>
            <p:ph idx="1"/>
          </p:nvPr>
        </p:nvSpPr>
        <p:spPr/>
        <p:txBody>
          <a:bodyPr/>
          <a:lstStyle/>
          <a:p>
            <a:r>
              <a:rPr lang="en-US" dirty="0" smtClean="0"/>
              <a:t>Balance security and usability</a:t>
            </a:r>
          </a:p>
          <a:p>
            <a:pPr lvl="1"/>
            <a:r>
              <a:rPr lang="en-US" dirty="0" smtClean="0"/>
              <a:t>Try to avoid security procedures that make the system difficult to use. Sometimes you have to accept weaker security to make the system more usable.</a:t>
            </a:r>
          </a:p>
          <a:p>
            <a:r>
              <a:rPr lang="en-US" dirty="0" smtClean="0"/>
              <a:t>Log user actions</a:t>
            </a:r>
          </a:p>
          <a:p>
            <a:pPr lvl="1"/>
            <a:r>
              <a:rPr lang="en-US" dirty="0" smtClean="0"/>
              <a:t>Maintain a log of user actions that can be analyzed to discover who did what. If users know about such a log, they are less likely to behave in an irresponsible way.</a:t>
            </a:r>
          </a:p>
          <a:p>
            <a:r>
              <a:rPr lang="en-US" dirty="0" smtClean="0"/>
              <a:t>Use redundancy and diversity to reduce risk</a:t>
            </a:r>
          </a:p>
          <a:p>
            <a:pPr lvl="1"/>
            <a:r>
              <a:rPr lang="en-US" dirty="0" smtClean="0"/>
              <a:t>Keep multiple copies of data and use diverse infrastructure so that an infrastructure vulnerability cannot be the single point of failure.</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7-10</a:t>
            </a:r>
            <a:endParaRPr lang="en-US" dirty="0"/>
          </a:p>
        </p:txBody>
      </p:sp>
      <p:sp>
        <p:nvSpPr>
          <p:cNvPr id="3" name="Content Placeholder 2"/>
          <p:cNvSpPr>
            <a:spLocks noGrp="1"/>
          </p:cNvSpPr>
          <p:nvPr>
            <p:ph idx="1"/>
          </p:nvPr>
        </p:nvSpPr>
        <p:spPr/>
        <p:txBody>
          <a:bodyPr/>
          <a:lstStyle/>
          <a:p>
            <a:r>
              <a:rPr lang="en-US" dirty="0" smtClean="0"/>
              <a:t>Validate all inputs</a:t>
            </a:r>
          </a:p>
          <a:p>
            <a:pPr lvl="1"/>
            <a:r>
              <a:rPr lang="en-US" dirty="0" smtClean="0"/>
              <a:t>Check that all inputs are within range so that unexpected inputs cannot cause problems.</a:t>
            </a:r>
          </a:p>
          <a:p>
            <a:r>
              <a:rPr lang="en-US" dirty="0" smtClean="0"/>
              <a:t>Compartmentalize your assets</a:t>
            </a:r>
          </a:p>
          <a:p>
            <a:pPr lvl="1"/>
            <a:r>
              <a:rPr lang="en-US" dirty="0" smtClean="0"/>
              <a:t>Organize the system so that assets are in separate areas and users only have access to the information that they need rather than all system information.</a:t>
            </a:r>
          </a:p>
          <a:p>
            <a:r>
              <a:rPr lang="en-US" dirty="0" smtClean="0"/>
              <a:t>Design for deployment</a:t>
            </a:r>
          </a:p>
          <a:p>
            <a:pPr lvl="1"/>
            <a:r>
              <a:rPr lang="en-US" dirty="0" smtClean="0"/>
              <a:t>Design the system to avoid deployment problems</a:t>
            </a:r>
          </a:p>
          <a:p>
            <a:r>
              <a:rPr lang="en-US" dirty="0" smtClean="0"/>
              <a:t>Design for recoverability</a:t>
            </a:r>
          </a:p>
          <a:p>
            <a:pPr lvl="1"/>
            <a:r>
              <a:rPr lang="en-US" dirty="0" smtClean="0"/>
              <a:t>Design the system to simplify recoverability after a successful attack.</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Design for deployment</a:t>
            </a:r>
          </a:p>
        </p:txBody>
      </p:sp>
      <p:sp>
        <p:nvSpPr>
          <p:cNvPr id="149507" name="Rectangle 3"/>
          <p:cNvSpPr>
            <a:spLocks noGrp="1" noChangeArrowheads="1"/>
          </p:cNvSpPr>
          <p:nvPr>
            <p:ph idx="1"/>
          </p:nvPr>
        </p:nvSpPr>
        <p:spPr/>
        <p:txBody>
          <a:bodyPr/>
          <a:lstStyle/>
          <a:p>
            <a:r>
              <a:rPr lang="en-US"/>
              <a:t>Deployment involves configuring software to operate in its working environment, installing the system and configuring it for the operational platform.</a:t>
            </a:r>
          </a:p>
          <a:p>
            <a:r>
              <a:rPr lang="en-US"/>
              <a:t>Vulnerabilities may be introduced at this stage as a result of configuration mistakes.</a:t>
            </a:r>
          </a:p>
          <a:p>
            <a:r>
              <a:rPr lang="en-US"/>
              <a:t>Designing deployment support into the system can reduce the probability that vulnerabilities will be introduced.</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deployment</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34</a:t>
            </a:fld>
            <a:endParaRPr lang="en-US"/>
          </a:p>
        </p:txBody>
      </p:sp>
      <p:pic>
        <p:nvPicPr>
          <p:cNvPr id="7" name="Resim 6"/>
          <p:cNvPicPr>
            <a:picLocks noChangeAspect="1"/>
          </p:cNvPicPr>
          <p:nvPr/>
        </p:nvPicPr>
        <p:blipFill>
          <a:blip r:embed="rId2"/>
          <a:stretch>
            <a:fillRect/>
          </a:stretch>
        </p:blipFill>
        <p:spPr>
          <a:xfrm>
            <a:off x="91440" y="2056710"/>
            <a:ext cx="8981440" cy="243909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vulnerabilities</a:t>
            </a:r>
            <a:endParaRPr lang="en-US" dirty="0"/>
          </a:p>
        </p:txBody>
      </p:sp>
      <p:sp>
        <p:nvSpPr>
          <p:cNvPr id="3" name="Content Placeholder 2"/>
          <p:cNvSpPr>
            <a:spLocks noGrp="1"/>
          </p:cNvSpPr>
          <p:nvPr>
            <p:ph idx="1"/>
          </p:nvPr>
        </p:nvSpPr>
        <p:spPr/>
        <p:txBody>
          <a:bodyPr/>
          <a:lstStyle/>
          <a:p>
            <a:r>
              <a:rPr lang="en-US" dirty="0" smtClean="0"/>
              <a:t>Vulnerable default settings</a:t>
            </a:r>
          </a:p>
          <a:p>
            <a:pPr lvl="1"/>
            <a:r>
              <a:rPr lang="en-US" dirty="0" smtClean="0"/>
              <a:t>Attackers can find out the default settings for software. If these are weak (often to increase usability) then they can be exploited by users when attacking a system.</a:t>
            </a:r>
          </a:p>
          <a:p>
            <a:r>
              <a:rPr lang="en-US" dirty="0" smtClean="0"/>
              <a:t> Development rather than deployment</a:t>
            </a:r>
          </a:p>
          <a:p>
            <a:pPr lvl="1"/>
            <a:r>
              <a:rPr lang="en-US" dirty="0" smtClean="0"/>
              <a:t>Some configuration settings in systems are designed to support development and debugging. If these are not turned off, they can be a vulnerability that can be exploited by attackers.</a:t>
            </a:r>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Deployment </a:t>
            </a:r>
            <a:r>
              <a:rPr lang="en-US" dirty="0" smtClean="0"/>
              <a:t>support 1</a:t>
            </a:r>
            <a:endParaRPr lang="en-US" dirty="0"/>
          </a:p>
        </p:txBody>
      </p:sp>
      <p:sp>
        <p:nvSpPr>
          <p:cNvPr id="150531" name="Rectangle 3"/>
          <p:cNvSpPr>
            <a:spLocks noGrp="1" noChangeArrowheads="1"/>
          </p:cNvSpPr>
          <p:nvPr>
            <p:ph idx="1"/>
          </p:nvPr>
        </p:nvSpPr>
        <p:spPr/>
        <p:txBody>
          <a:bodyPr/>
          <a:lstStyle/>
          <a:p>
            <a:r>
              <a:rPr lang="en-US" dirty="0"/>
              <a:t>Include support for viewing and </a:t>
            </a:r>
            <a:r>
              <a:rPr lang="en-US" dirty="0" smtClean="0"/>
              <a:t>analyzing configurations</a:t>
            </a:r>
          </a:p>
          <a:p>
            <a:pPr lvl="1"/>
            <a:r>
              <a:rPr lang="en-US" dirty="0" smtClean="0"/>
              <a:t>Make sure that the system administrator responsible for deployment can easily view the entire configuration. This makes it easier to spot omissions and errors that have been made.</a:t>
            </a:r>
          </a:p>
          <a:p>
            <a:r>
              <a:rPr lang="en-US" dirty="0" smtClean="0"/>
              <a:t>Minimize </a:t>
            </a:r>
            <a:r>
              <a:rPr lang="en-US" dirty="0"/>
              <a:t>default privileges and thus limit the damage that might be </a:t>
            </a:r>
            <a:r>
              <a:rPr lang="en-US" dirty="0" smtClean="0"/>
              <a:t>caused</a:t>
            </a:r>
          </a:p>
          <a:p>
            <a:pPr lvl="1"/>
            <a:r>
              <a:rPr lang="en-US" dirty="0" smtClean="0"/>
              <a:t>Design the system so that the default privileges for an administrator are minimized. This means that if someone gains admin access, they do not have immediate access to the features of the system.</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support 2</a:t>
            </a:r>
            <a:endParaRPr lang="en-US" dirty="0"/>
          </a:p>
        </p:txBody>
      </p:sp>
      <p:sp>
        <p:nvSpPr>
          <p:cNvPr id="3" name="Content Placeholder 2"/>
          <p:cNvSpPr>
            <a:spLocks noGrp="1"/>
          </p:cNvSpPr>
          <p:nvPr>
            <p:ph idx="1"/>
          </p:nvPr>
        </p:nvSpPr>
        <p:spPr/>
        <p:txBody>
          <a:bodyPr/>
          <a:lstStyle/>
          <a:p>
            <a:r>
              <a:rPr lang="en-US" dirty="0" smtClean="0"/>
              <a:t>Localize configuration settings</a:t>
            </a:r>
          </a:p>
          <a:p>
            <a:pPr lvl="1"/>
            <a:r>
              <a:rPr lang="en-US" dirty="0" smtClean="0"/>
              <a:t>When setting up a system, all information that is relevant to the same part or component of a system should be localized so that it is all set up at once. Otherwise, it is easy to forget to set up related security features.</a:t>
            </a:r>
          </a:p>
          <a:p>
            <a:r>
              <a:rPr lang="en-US" dirty="0" smtClean="0"/>
              <a:t>Provide easy ways to fix security vulnerabilities</a:t>
            </a:r>
          </a:p>
          <a:p>
            <a:pPr lvl="1"/>
            <a:r>
              <a:rPr lang="en-US" dirty="0" smtClean="0"/>
              <a:t>When problems are detected, provide easy ways, such as auto-updating, to repair security vulnerabilities in the deployed systems.</a:t>
            </a:r>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System survivability</a:t>
            </a:r>
          </a:p>
        </p:txBody>
      </p:sp>
      <p:sp>
        <p:nvSpPr>
          <p:cNvPr id="151555" name="Rectangle 3"/>
          <p:cNvSpPr>
            <a:spLocks noGrp="1" noChangeArrowheads="1"/>
          </p:cNvSpPr>
          <p:nvPr>
            <p:ph idx="1"/>
          </p:nvPr>
        </p:nvSpPr>
        <p:spPr/>
        <p:txBody>
          <a:bodyPr/>
          <a:lstStyle/>
          <a:p>
            <a:r>
              <a:rPr lang="en-US"/>
              <a:t>Survivability is an emergent system property that reflects the systems ability to deliver essential services whilst it is under attack or after part of the system has been damaged</a:t>
            </a:r>
          </a:p>
          <a:p>
            <a:r>
              <a:rPr lang="en-US"/>
              <a:t>Survivability analysis and design should be part of the security engineering process</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survivability</a:t>
            </a:r>
            <a:endParaRPr lang="en-US" dirty="0"/>
          </a:p>
        </p:txBody>
      </p:sp>
      <p:sp>
        <p:nvSpPr>
          <p:cNvPr id="3" name="Content Placeholder 2"/>
          <p:cNvSpPr>
            <a:spLocks noGrp="1"/>
          </p:cNvSpPr>
          <p:nvPr>
            <p:ph idx="1"/>
          </p:nvPr>
        </p:nvSpPr>
        <p:spPr/>
        <p:txBody>
          <a:bodyPr/>
          <a:lstStyle/>
          <a:p>
            <a:r>
              <a:rPr lang="en-US" dirty="0" smtClean="0"/>
              <a:t>Our economic and social lives are dependent on computer systems</a:t>
            </a:r>
          </a:p>
          <a:p>
            <a:pPr lvl="1"/>
            <a:r>
              <a:rPr lang="en-US" dirty="0" smtClean="0"/>
              <a:t>Critical infrastructure – electricity, gas, telecommunications, transport  </a:t>
            </a:r>
          </a:p>
          <a:p>
            <a:pPr lvl="1"/>
            <a:r>
              <a:rPr lang="en-US" dirty="0" smtClean="0"/>
              <a:t>Healthcare</a:t>
            </a:r>
          </a:p>
          <a:p>
            <a:pPr lvl="1"/>
            <a:r>
              <a:rPr lang="en-US" dirty="0" smtClean="0"/>
              <a:t>Government</a:t>
            </a:r>
          </a:p>
          <a:p>
            <a:r>
              <a:rPr lang="en-US" dirty="0" smtClean="0"/>
              <a:t>Loss of business systems for even a short time can have very severe economic effects</a:t>
            </a:r>
          </a:p>
          <a:p>
            <a:pPr lvl="1"/>
            <a:r>
              <a:rPr lang="en-US" dirty="0" smtClean="0"/>
              <a:t>Airline reservation systems</a:t>
            </a:r>
          </a:p>
          <a:p>
            <a:pPr lvl="1"/>
            <a:r>
              <a:rPr lang="en-US" dirty="0" smtClean="0"/>
              <a:t>E-commerce systems</a:t>
            </a:r>
          </a:p>
          <a:p>
            <a:pPr lvl="1"/>
            <a:r>
              <a:rPr lang="en-US" dirty="0" smtClean="0"/>
              <a:t>Payment systems</a:t>
            </a:r>
          </a:p>
          <a:p>
            <a:pPr lvl="1"/>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Application/infrastructure security</a:t>
            </a:r>
          </a:p>
        </p:txBody>
      </p:sp>
      <p:sp>
        <p:nvSpPr>
          <p:cNvPr id="104451" name="Rectangle 3"/>
          <p:cNvSpPr>
            <a:spLocks noGrp="1" noChangeArrowheads="1"/>
          </p:cNvSpPr>
          <p:nvPr>
            <p:ph idx="1"/>
          </p:nvPr>
        </p:nvSpPr>
        <p:spPr/>
        <p:txBody>
          <a:bodyPr/>
          <a:lstStyle/>
          <a:p>
            <a:r>
              <a:rPr lang="en-US" dirty="0"/>
              <a:t>Application security is a software engineering problem where the system is </a:t>
            </a:r>
            <a:r>
              <a:rPr lang="en-US" dirty="0">
                <a:solidFill>
                  <a:srgbClr val="FF0000"/>
                </a:solidFill>
              </a:rPr>
              <a:t>designed </a:t>
            </a:r>
            <a:r>
              <a:rPr lang="en-US" dirty="0"/>
              <a:t>to resist attacks.</a:t>
            </a:r>
          </a:p>
          <a:p>
            <a:r>
              <a:rPr lang="en-US" dirty="0"/>
              <a:t>Infrastructure security is a systems management problem where the infrastructure is </a:t>
            </a:r>
            <a:r>
              <a:rPr lang="en-US" dirty="0">
                <a:solidFill>
                  <a:srgbClr val="FF0000"/>
                </a:solidFill>
              </a:rPr>
              <a:t>configured </a:t>
            </a:r>
            <a:r>
              <a:rPr lang="en-US" dirty="0"/>
              <a:t>to resist attacks.</a:t>
            </a:r>
          </a:p>
          <a:p>
            <a:r>
              <a:rPr lang="en-US" dirty="0"/>
              <a:t>The focus of this </a:t>
            </a:r>
            <a:r>
              <a:rPr lang="en-US" dirty="0" smtClean="0"/>
              <a:t>Lecture </a:t>
            </a:r>
            <a:r>
              <a:rPr lang="en-US" dirty="0"/>
              <a:t>is application security.</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Service availability</a:t>
            </a:r>
          </a:p>
        </p:txBody>
      </p:sp>
      <p:sp>
        <p:nvSpPr>
          <p:cNvPr id="162819" name="Rectangle 3"/>
          <p:cNvSpPr>
            <a:spLocks noGrp="1" noChangeArrowheads="1"/>
          </p:cNvSpPr>
          <p:nvPr>
            <p:ph idx="1"/>
          </p:nvPr>
        </p:nvSpPr>
        <p:spPr/>
        <p:txBody>
          <a:bodyPr/>
          <a:lstStyle/>
          <a:p>
            <a:pPr>
              <a:lnSpc>
                <a:spcPct val="90000"/>
              </a:lnSpc>
            </a:pPr>
            <a:r>
              <a:rPr lang="en-US"/>
              <a:t>Which system services are the most critical for a business?</a:t>
            </a:r>
          </a:p>
          <a:p>
            <a:pPr>
              <a:lnSpc>
                <a:spcPct val="90000"/>
              </a:lnSpc>
            </a:pPr>
            <a:r>
              <a:rPr lang="en-US"/>
              <a:t>How might these services be compromised?</a:t>
            </a:r>
          </a:p>
          <a:p>
            <a:pPr>
              <a:lnSpc>
                <a:spcPct val="90000"/>
              </a:lnSpc>
            </a:pPr>
            <a:r>
              <a:rPr lang="en-US"/>
              <a:t>What is the minimal quality of service that must be maintained?</a:t>
            </a:r>
          </a:p>
          <a:p>
            <a:pPr>
              <a:lnSpc>
                <a:spcPct val="90000"/>
              </a:lnSpc>
            </a:pPr>
            <a:r>
              <a:rPr lang="en-US"/>
              <a:t>How can these services be protected?</a:t>
            </a:r>
          </a:p>
          <a:p>
            <a:pPr>
              <a:lnSpc>
                <a:spcPct val="90000"/>
              </a:lnSpc>
            </a:pPr>
            <a:r>
              <a:rPr lang="en-US"/>
              <a:t>If a service becomes unavailable, how quickly can it be recovered?</a:t>
            </a:r>
            <a:br>
              <a:rPr lang="en-US"/>
            </a:br>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Survivability strategies</a:t>
            </a:r>
          </a:p>
        </p:txBody>
      </p:sp>
      <p:sp>
        <p:nvSpPr>
          <p:cNvPr id="164867" name="Rectangle 3"/>
          <p:cNvSpPr>
            <a:spLocks noGrp="1" noChangeArrowheads="1"/>
          </p:cNvSpPr>
          <p:nvPr>
            <p:ph idx="1"/>
          </p:nvPr>
        </p:nvSpPr>
        <p:spPr/>
        <p:txBody>
          <a:bodyPr/>
          <a:lstStyle/>
          <a:p>
            <a:pPr>
              <a:lnSpc>
                <a:spcPct val="90000"/>
              </a:lnSpc>
            </a:pPr>
            <a:r>
              <a:rPr lang="en-US"/>
              <a:t>Resistance </a:t>
            </a:r>
          </a:p>
          <a:p>
            <a:pPr lvl="1">
              <a:lnSpc>
                <a:spcPct val="90000"/>
              </a:lnSpc>
            </a:pPr>
            <a:r>
              <a:rPr lang="en-US"/>
              <a:t>Avoiding problems by building capabilities into the system to resist attacks</a:t>
            </a:r>
          </a:p>
          <a:p>
            <a:pPr>
              <a:lnSpc>
                <a:spcPct val="90000"/>
              </a:lnSpc>
            </a:pPr>
            <a:r>
              <a:rPr lang="en-US"/>
              <a:t>Recognition</a:t>
            </a:r>
          </a:p>
          <a:p>
            <a:pPr lvl="1">
              <a:lnSpc>
                <a:spcPct val="90000"/>
              </a:lnSpc>
            </a:pPr>
            <a:r>
              <a:rPr lang="en-US"/>
              <a:t>Detecting problems by building capabilities into the system to detect attacks and failures and assess the resultant damage</a:t>
            </a:r>
          </a:p>
          <a:p>
            <a:pPr>
              <a:lnSpc>
                <a:spcPct val="90000"/>
              </a:lnSpc>
            </a:pPr>
            <a:r>
              <a:rPr lang="en-US"/>
              <a:t>Recovery</a:t>
            </a:r>
          </a:p>
          <a:p>
            <a:pPr lvl="1">
              <a:lnSpc>
                <a:spcPct val="90000"/>
              </a:lnSpc>
            </a:pPr>
            <a:r>
              <a:rPr lang="en-US"/>
              <a:t>Tolerating problems by building capabilities into the system to deliver services whilst under attack</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in survivability analysis</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42</a:t>
            </a:fld>
            <a:endParaRPr lang="en-US"/>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438150" y="1177032"/>
            <a:ext cx="7430822" cy="5179317"/>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Key activities</a:t>
            </a:r>
          </a:p>
        </p:txBody>
      </p:sp>
      <p:sp>
        <p:nvSpPr>
          <p:cNvPr id="165891" name="Rectangle 3"/>
          <p:cNvSpPr>
            <a:spLocks noGrp="1" noChangeArrowheads="1"/>
          </p:cNvSpPr>
          <p:nvPr>
            <p:ph idx="1"/>
          </p:nvPr>
        </p:nvSpPr>
        <p:spPr/>
        <p:txBody>
          <a:bodyPr/>
          <a:lstStyle/>
          <a:p>
            <a:pPr>
              <a:lnSpc>
                <a:spcPct val="90000"/>
              </a:lnSpc>
            </a:pPr>
            <a:r>
              <a:rPr lang="en-US"/>
              <a:t>System understanding</a:t>
            </a:r>
          </a:p>
          <a:p>
            <a:pPr lvl="1">
              <a:lnSpc>
                <a:spcPct val="90000"/>
              </a:lnSpc>
            </a:pPr>
            <a:r>
              <a:rPr lang="en-US"/>
              <a:t>Review golas, requirements and architecture</a:t>
            </a:r>
          </a:p>
          <a:p>
            <a:pPr>
              <a:lnSpc>
                <a:spcPct val="90000"/>
              </a:lnSpc>
            </a:pPr>
            <a:r>
              <a:rPr lang="en-US"/>
              <a:t>Critical service identification</a:t>
            </a:r>
          </a:p>
          <a:p>
            <a:pPr lvl="1">
              <a:lnSpc>
                <a:spcPct val="90000"/>
              </a:lnSpc>
            </a:pPr>
            <a:r>
              <a:rPr lang="en-US"/>
              <a:t>Identify services that must be maintained</a:t>
            </a:r>
          </a:p>
          <a:p>
            <a:pPr>
              <a:lnSpc>
                <a:spcPct val="90000"/>
              </a:lnSpc>
            </a:pPr>
            <a:r>
              <a:rPr lang="en-US"/>
              <a:t>Attack simulation</a:t>
            </a:r>
          </a:p>
          <a:p>
            <a:pPr lvl="1">
              <a:lnSpc>
                <a:spcPct val="90000"/>
              </a:lnSpc>
            </a:pPr>
            <a:r>
              <a:rPr lang="en-US"/>
              <a:t>Devise attack scenarios and identify components affected</a:t>
            </a:r>
          </a:p>
          <a:p>
            <a:pPr>
              <a:lnSpc>
                <a:spcPct val="90000"/>
              </a:lnSpc>
            </a:pPr>
            <a:r>
              <a:rPr lang="en-US"/>
              <a:t>Survivability analysis</a:t>
            </a:r>
          </a:p>
          <a:p>
            <a:pPr lvl="1">
              <a:lnSpc>
                <a:spcPct val="90000"/>
              </a:lnSpc>
            </a:pPr>
            <a:r>
              <a:rPr lang="en-US"/>
              <a:t>Identify survivability strategies to be applied</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Trading system survivability</a:t>
            </a:r>
          </a:p>
        </p:txBody>
      </p:sp>
      <p:sp>
        <p:nvSpPr>
          <p:cNvPr id="166915" name="Rectangle 3"/>
          <p:cNvSpPr>
            <a:spLocks noGrp="1" noChangeArrowheads="1"/>
          </p:cNvSpPr>
          <p:nvPr>
            <p:ph idx="1"/>
          </p:nvPr>
        </p:nvSpPr>
        <p:spPr/>
        <p:txBody>
          <a:bodyPr/>
          <a:lstStyle/>
          <a:p>
            <a:r>
              <a:rPr lang="en-US"/>
              <a:t>User accounts and equity prices replicated across servers so some provision for survivability made</a:t>
            </a:r>
          </a:p>
          <a:p>
            <a:r>
              <a:rPr lang="en-US"/>
              <a:t>Key capability to be maintained is the ability to place orders for stock</a:t>
            </a:r>
          </a:p>
          <a:p>
            <a:r>
              <a:rPr lang="en-US"/>
              <a:t>Orders must be accurate and reflect the actual sales/purchases made by a trader</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ordering service</a:t>
            </a:r>
            <a:endParaRPr lang="en-US" dirty="0"/>
          </a:p>
        </p:txBody>
      </p:sp>
      <p:sp>
        <p:nvSpPr>
          <p:cNvPr id="3" name="Content Placeholder 2"/>
          <p:cNvSpPr>
            <a:spLocks noGrp="1"/>
          </p:cNvSpPr>
          <p:nvPr>
            <p:ph idx="1"/>
          </p:nvPr>
        </p:nvSpPr>
        <p:spPr/>
        <p:txBody>
          <a:bodyPr/>
          <a:lstStyle/>
          <a:p>
            <a:r>
              <a:rPr lang="en-US" dirty="0" smtClean="0"/>
              <a:t>The critical service that must survive is the ability for authorized users to place orders for stock</a:t>
            </a:r>
          </a:p>
          <a:p>
            <a:r>
              <a:rPr lang="en-US" dirty="0" smtClean="0"/>
              <a:t>This requires 3 components of the system to be available and operating reliability:</a:t>
            </a:r>
          </a:p>
          <a:p>
            <a:pPr lvl="1"/>
            <a:r>
              <a:rPr lang="en-US" dirty="0" smtClean="0"/>
              <a:t>User authentication, allowing authorized users to log on to the system</a:t>
            </a:r>
          </a:p>
          <a:p>
            <a:pPr lvl="1"/>
            <a:r>
              <a:rPr lang="en-US" dirty="0" smtClean="0"/>
              <a:t>Price quotation, allowing buying and selling prices to be quoted</a:t>
            </a:r>
          </a:p>
          <a:p>
            <a:pPr lvl="1"/>
            <a:r>
              <a:rPr lang="en-US" dirty="0" smtClean="0"/>
              <a:t>Order placement, allowing buy and sell orders to be made</a:t>
            </a:r>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attacks</a:t>
            </a:r>
            <a:endParaRPr lang="en-US" dirty="0"/>
          </a:p>
        </p:txBody>
      </p:sp>
      <p:sp>
        <p:nvSpPr>
          <p:cNvPr id="3" name="Content Placeholder 2"/>
          <p:cNvSpPr>
            <a:spLocks noGrp="1"/>
          </p:cNvSpPr>
          <p:nvPr>
            <p:ph idx="1"/>
          </p:nvPr>
        </p:nvSpPr>
        <p:spPr/>
        <p:txBody>
          <a:bodyPr/>
          <a:lstStyle/>
          <a:p>
            <a:r>
              <a:rPr lang="en-US" dirty="0" smtClean="0"/>
              <a:t>Malicious user masquerades as a legitimate user and places malicious orders for stock, with the aim of causing problems for the legitimate user</a:t>
            </a:r>
          </a:p>
          <a:p>
            <a:r>
              <a:rPr lang="en-US" dirty="0" smtClean="0"/>
              <a:t>An unauthorized user corrupts the database of transactions thus making reconciliation of sales and purchases impossible</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Survivability </a:t>
            </a:r>
            <a:r>
              <a:rPr lang="en-US" dirty="0"/>
              <a:t>analysis in an equity trading system</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0189235"/>
              </p:ext>
            </p:extLst>
          </p:nvPr>
        </p:nvGraphicFramePr>
        <p:xfrm>
          <a:off x="91440" y="1484337"/>
          <a:ext cx="8981440" cy="5366449"/>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gridCol w="2245360">
                  <a:extLst>
                    <a:ext uri="{9D8B030D-6E8A-4147-A177-3AD203B41FA5}">
                      <a16:colId xmlns:a16="http://schemas.microsoft.com/office/drawing/2014/main" val="20003"/>
                    </a:ext>
                  </a:extLst>
                </a:gridCol>
              </a:tblGrid>
              <a:tr h="402019">
                <a:tc>
                  <a:txBody>
                    <a:bodyPr/>
                    <a:lstStyle/>
                    <a:p>
                      <a:pPr algn="l">
                        <a:spcAft>
                          <a:spcPts val="0"/>
                        </a:spcAft>
                        <a:tabLst>
                          <a:tab pos="342900" algn="l"/>
                          <a:tab pos="685800" algn="l"/>
                          <a:tab pos="1028700" algn="l"/>
                        </a:tabLst>
                      </a:pPr>
                      <a:r>
                        <a:rPr lang="en-GB" sz="1800" b="1" dirty="0" smtClean="0">
                          <a:solidFill>
                            <a:srgbClr val="000000"/>
                          </a:solidFill>
                          <a:latin typeface="Times New Roman" panose="02020603050405020304" pitchFamily="18" charset="0"/>
                          <a:ea typeface="Times New Roman"/>
                          <a:cs typeface="Times New Roman" panose="02020603050405020304" pitchFamily="18" charset="0"/>
                        </a:rPr>
                        <a:t>Attack</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36195" marB="36195"/>
                </a:tc>
                <a:tc>
                  <a:txBody>
                    <a:bodyPr/>
                    <a:lstStyle/>
                    <a:p>
                      <a:pPr algn="l">
                        <a:spcAft>
                          <a:spcPts val="0"/>
                        </a:spcAft>
                        <a:tabLst>
                          <a:tab pos="342900" algn="l"/>
                          <a:tab pos="685800" algn="l"/>
                          <a:tab pos="1028700" algn="l"/>
                        </a:tabLst>
                      </a:pPr>
                      <a:r>
                        <a:rPr lang="en-GB" sz="1800" b="1" dirty="0">
                          <a:solidFill>
                            <a:srgbClr val="000000"/>
                          </a:solidFill>
                          <a:latin typeface="Times New Roman" panose="02020603050405020304" pitchFamily="18" charset="0"/>
                          <a:ea typeface="Times New Roman"/>
                          <a:cs typeface="Times New Roman" panose="02020603050405020304" pitchFamily="18" charset="0"/>
                        </a:rPr>
                        <a:t>Resistance</a:t>
                      </a:r>
                    </a:p>
                  </a:txBody>
                  <a:tcPr marL="68580" marR="68580" marT="36195" marB="36195"/>
                </a:tc>
                <a:tc>
                  <a:txBody>
                    <a:bodyPr/>
                    <a:lstStyle/>
                    <a:p>
                      <a:pPr algn="l">
                        <a:spcAft>
                          <a:spcPts val="0"/>
                        </a:spcAft>
                        <a:tabLst>
                          <a:tab pos="342900" algn="l"/>
                          <a:tab pos="685800" algn="l"/>
                          <a:tab pos="1028700" algn="l"/>
                        </a:tabLst>
                      </a:pPr>
                      <a:r>
                        <a:rPr lang="en-GB" sz="1800" b="1">
                          <a:solidFill>
                            <a:srgbClr val="000000"/>
                          </a:solidFill>
                          <a:latin typeface="Times New Roman" panose="02020603050405020304" pitchFamily="18" charset="0"/>
                          <a:ea typeface="Times New Roman"/>
                          <a:cs typeface="Times New Roman" panose="02020603050405020304" pitchFamily="18" charset="0"/>
                        </a:rPr>
                        <a:t>Recognition</a:t>
                      </a:r>
                    </a:p>
                  </a:txBody>
                  <a:tcPr marL="68580" marR="68580" marT="36195" marB="36195"/>
                </a:tc>
                <a:tc>
                  <a:txBody>
                    <a:bodyPr/>
                    <a:lstStyle/>
                    <a:p>
                      <a:pPr algn="l">
                        <a:spcAft>
                          <a:spcPts val="0"/>
                        </a:spcAft>
                        <a:tabLst>
                          <a:tab pos="342900" algn="l"/>
                          <a:tab pos="685800" algn="l"/>
                          <a:tab pos="1028700" algn="l"/>
                        </a:tabLst>
                      </a:pPr>
                      <a:r>
                        <a:rPr lang="en-GB" sz="1800" b="1" dirty="0" smtClean="0">
                          <a:solidFill>
                            <a:srgbClr val="000000"/>
                          </a:solidFill>
                          <a:latin typeface="Times New Roman" panose="02020603050405020304" pitchFamily="18" charset="0"/>
                          <a:ea typeface="Times New Roman"/>
                          <a:cs typeface="Times New Roman" panose="02020603050405020304" pitchFamily="18" charset="0"/>
                        </a:rPr>
                        <a:t>Recovery</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36195" marB="36195"/>
                </a:tc>
                <a:extLst>
                  <a:ext uri="{0D108BD9-81ED-4DB2-BD59-A6C34878D82A}">
                    <a16:rowId xmlns:a16="http://schemas.microsoft.com/office/drawing/2014/main" val="10000"/>
                  </a:ext>
                </a:extLst>
              </a:tr>
              <a:tr h="2098209">
                <a:tc>
                  <a:txBody>
                    <a:bodyPr/>
                    <a:lstStyle/>
                    <a:p>
                      <a:pPr algn="l">
                        <a:spcBef>
                          <a:spcPts val="600"/>
                        </a:spcBef>
                        <a:spcAft>
                          <a:spcPts val="0"/>
                        </a:spcAft>
                        <a:tabLst>
                          <a:tab pos="342900" algn="l"/>
                          <a:tab pos="685800" algn="l"/>
                          <a:tab pos="1028700" algn="l"/>
                        </a:tabLst>
                      </a:pPr>
                      <a:r>
                        <a:rPr lang="en-GB" sz="1800" b="0" dirty="0" smtClean="0">
                          <a:solidFill>
                            <a:srgbClr val="000000"/>
                          </a:solidFill>
                          <a:latin typeface="Times New Roman" panose="02020603050405020304" pitchFamily="18" charset="0"/>
                          <a:ea typeface="Times New Roman"/>
                          <a:cs typeface="Times New Roman" panose="02020603050405020304" pitchFamily="18" charset="0"/>
                        </a:rPr>
                        <a:t>Unauthorized </a:t>
                      </a:r>
                      <a:r>
                        <a:rPr lang="en-GB" sz="1800" b="0" dirty="0">
                          <a:solidFill>
                            <a:srgbClr val="000000"/>
                          </a:solidFill>
                          <a:latin typeface="Times New Roman" panose="02020603050405020304" pitchFamily="18" charset="0"/>
                          <a:ea typeface="Times New Roman"/>
                          <a:cs typeface="Times New Roman" panose="02020603050405020304" pitchFamily="18" charset="0"/>
                        </a:rPr>
                        <a:t>user places malicious orders</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gn="l">
                        <a:spcBef>
                          <a:spcPts val="600"/>
                        </a:spcBef>
                        <a:spcAft>
                          <a:spcPts val="0"/>
                        </a:spcAft>
                        <a:tabLst>
                          <a:tab pos="342900" algn="l"/>
                          <a:tab pos="685800" algn="l"/>
                          <a:tab pos="1028700" algn="l"/>
                        </a:tabLst>
                      </a:pPr>
                      <a:r>
                        <a:rPr lang="en-GB" sz="1800" b="0">
                          <a:solidFill>
                            <a:srgbClr val="000000"/>
                          </a:solidFill>
                          <a:latin typeface="Times New Roman" panose="02020603050405020304" pitchFamily="18" charset="0"/>
                          <a:ea typeface="Times New Roman"/>
                          <a:cs typeface="Times New Roman" panose="02020603050405020304" pitchFamily="18" charset="0"/>
                        </a:rPr>
                        <a:t>Require a dealing password that is different from the login password to place orders.</a:t>
                      </a:r>
                      <a:endParaRPr lang="en-GB" sz="1800" b="1">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gn="l">
                        <a:spcBef>
                          <a:spcPts val="600"/>
                        </a:spcBef>
                        <a:spcAft>
                          <a:spcPts val="0"/>
                        </a:spcAft>
                        <a:tabLst>
                          <a:tab pos="342900" algn="l"/>
                          <a:tab pos="685800" algn="l"/>
                          <a:tab pos="1028700" algn="l"/>
                        </a:tabLst>
                      </a:pPr>
                      <a:r>
                        <a:rPr lang="en-GB" sz="1800" b="0">
                          <a:solidFill>
                            <a:srgbClr val="000000"/>
                          </a:solidFill>
                          <a:latin typeface="Times New Roman" panose="02020603050405020304" pitchFamily="18" charset="0"/>
                          <a:ea typeface="Times New Roman"/>
                          <a:cs typeface="Times New Roman" panose="02020603050405020304" pitchFamily="18" charset="0"/>
                        </a:rPr>
                        <a:t>Send copy of order by e-mail to authorized user with contact phone number (so that they can detect malicious orders).</a:t>
                      </a:r>
                      <a:endParaRPr lang="en-GB" sz="1800" b="1">
                        <a:solidFill>
                          <a:srgbClr val="000000"/>
                        </a:solidFill>
                        <a:latin typeface="Times New Roman" panose="02020603050405020304" pitchFamily="18" charset="0"/>
                        <a:ea typeface="Times New Roman"/>
                        <a:cs typeface="Times New Roman" panose="02020603050405020304" pitchFamily="18" charset="0"/>
                      </a:endParaRPr>
                    </a:p>
                    <a:p>
                      <a:pPr algn="l">
                        <a:spcBef>
                          <a:spcPts val="600"/>
                        </a:spcBef>
                        <a:spcAft>
                          <a:spcPts val="0"/>
                        </a:spcAft>
                        <a:tabLst>
                          <a:tab pos="342900" algn="l"/>
                          <a:tab pos="685800" algn="l"/>
                          <a:tab pos="1028700" algn="l"/>
                        </a:tabLst>
                      </a:pPr>
                      <a:r>
                        <a:rPr lang="en-GB" sz="1800" b="0">
                          <a:solidFill>
                            <a:srgbClr val="000000"/>
                          </a:solidFill>
                          <a:latin typeface="Times New Roman" panose="02020603050405020304" pitchFamily="18" charset="0"/>
                          <a:ea typeface="Times New Roman"/>
                          <a:cs typeface="Times New Roman" panose="02020603050405020304" pitchFamily="18" charset="0"/>
                        </a:rPr>
                        <a:t>Maintain user’s order history and check for unusual trading patterns.</a:t>
                      </a:r>
                      <a:endParaRPr lang="en-GB" sz="1800" b="1">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gn="l">
                        <a:spcBef>
                          <a:spcPts val="600"/>
                        </a:spcBef>
                        <a:spcAft>
                          <a:spcPts val="0"/>
                        </a:spcAft>
                        <a:tabLst>
                          <a:tab pos="342900" algn="l"/>
                          <a:tab pos="685800" algn="l"/>
                          <a:tab pos="1028700" algn="l"/>
                        </a:tabLst>
                      </a:pPr>
                      <a:r>
                        <a:rPr lang="en-GB" sz="1800" b="0">
                          <a:solidFill>
                            <a:srgbClr val="000000"/>
                          </a:solidFill>
                          <a:latin typeface="Times New Roman" panose="02020603050405020304" pitchFamily="18" charset="0"/>
                          <a:ea typeface="Times New Roman"/>
                          <a:cs typeface="Times New Roman" panose="02020603050405020304" pitchFamily="18" charset="0"/>
                        </a:rPr>
                        <a:t>Provide mechanism to automatically ‘undo’ trades and restore user accounts.</a:t>
                      </a:r>
                      <a:endParaRPr lang="en-GB" sz="1800" b="1">
                        <a:solidFill>
                          <a:srgbClr val="000000"/>
                        </a:solidFill>
                        <a:latin typeface="Times New Roman" panose="02020603050405020304" pitchFamily="18" charset="0"/>
                        <a:ea typeface="Times New Roman"/>
                        <a:cs typeface="Times New Roman" panose="02020603050405020304" pitchFamily="18" charset="0"/>
                      </a:endParaRPr>
                    </a:p>
                    <a:p>
                      <a:pPr algn="l">
                        <a:spcBef>
                          <a:spcPts val="600"/>
                        </a:spcBef>
                        <a:spcAft>
                          <a:spcPts val="0"/>
                        </a:spcAft>
                        <a:tabLst>
                          <a:tab pos="342900" algn="l"/>
                          <a:tab pos="685800" algn="l"/>
                          <a:tab pos="1028700" algn="l"/>
                        </a:tabLst>
                      </a:pPr>
                      <a:r>
                        <a:rPr lang="en-GB" sz="1800" b="0">
                          <a:solidFill>
                            <a:srgbClr val="000000"/>
                          </a:solidFill>
                          <a:latin typeface="Times New Roman" panose="02020603050405020304" pitchFamily="18" charset="0"/>
                          <a:ea typeface="Times New Roman"/>
                          <a:cs typeface="Times New Roman" panose="02020603050405020304" pitchFamily="18" charset="0"/>
                        </a:rPr>
                        <a:t>Refund users for losses that are due to malicious trading. </a:t>
                      </a:r>
                      <a:endParaRPr lang="en-GB" sz="1800" b="1">
                        <a:solidFill>
                          <a:srgbClr val="000000"/>
                        </a:solidFill>
                        <a:latin typeface="Times New Roman" panose="02020603050405020304" pitchFamily="18" charset="0"/>
                        <a:ea typeface="Times New Roman"/>
                        <a:cs typeface="Times New Roman" panose="02020603050405020304" pitchFamily="18" charset="0"/>
                      </a:endParaRPr>
                    </a:p>
                    <a:p>
                      <a:pPr algn="l">
                        <a:spcBef>
                          <a:spcPts val="600"/>
                        </a:spcBef>
                        <a:spcAft>
                          <a:spcPts val="0"/>
                        </a:spcAft>
                        <a:tabLst>
                          <a:tab pos="342900" algn="l"/>
                          <a:tab pos="685800" algn="l"/>
                          <a:tab pos="1028700" algn="l"/>
                        </a:tabLst>
                      </a:pPr>
                      <a:r>
                        <a:rPr lang="en-GB" sz="1800" b="0">
                          <a:solidFill>
                            <a:srgbClr val="000000"/>
                          </a:solidFill>
                          <a:latin typeface="Times New Roman" panose="02020603050405020304" pitchFamily="18" charset="0"/>
                          <a:ea typeface="Times New Roman"/>
                          <a:cs typeface="Times New Roman" panose="02020603050405020304" pitchFamily="18" charset="0"/>
                        </a:rPr>
                        <a:t>Insure against consequential losses. </a:t>
                      </a:r>
                      <a:endParaRPr lang="en-GB" sz="1800" b="1">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08856">
                <a:tc>
                  <a:txBody>
                    <a:bodyPr/>
                    <a:lstStyle/>
                    <a:p>
                      <a:pPr algn="l">
                        <a:spcBef>
                          <a:spcPts val="600"/>
                        </a:spcBef>
                        <a:spcAft>
                          <a:spcPts val="0"/>
                        </a:spcAft>
                        <a:tabLst>
                          <a:tab pos="342900" algn="l"/>
                          <a:tab pos="685800" algn="l"/>
                          <a:tab pos="1028700" algn="l"/>
                        </a:tabLst>
                      </a:pPr>
                      <a:r>
                        <a:rPr lang="en-GB" sz="1800" b="0" dirty="0">
                          <a:solidFill>
                            <a:srgbClr val="000000"/>
                          </a:solidFill>
                          <a:latin typeface="Times New Roman" panose="02020603050405020304" pitchFamily="18" charset="0"/>
                          <a:ea typeface="Times New Roman"/>
                          <a:cs typeface="Times New Roman" panose="02020603050405020304" pitchFamily="18" charset="0"/>
                        </a:rPr>
                        <a:t>Corruption of transactions database</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800" b="0" dirty="0">
                          <a:solidFill>
                            <a:srgbClr val="000000"/>
                          </a:solidFill>
                          <a:latin typeface="Times New Roman" panose="02020603050405020304" pitchFamily="18" charset="0"/>
                          <a:ea typeface="Times New Roman"/>
                          <a:cs typeface="Times New Roman" panose="02020603050405020304" pitchFamily="18" charset="0"/>
                        </a:rPr>
                        <a:t>Require privileged users to be authorized using a stronger authentication mechanism, such as digital certificates.</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800" b="0">
                          <a:solidFill>
                            <a:srgbClr val="000000"/>
                          </a:solidFill>
                          <a:latin typeface="Times New Roman" panose="02020603050405020304" pitchFamily="18" charset="0"/>
                          <a:ea typeface="Times New Roman"/>
                          <a:cs typeface="Times New Roman" panose="02020603050405020304" pitchFamily="18" charset="0"/>
                        </a:rPr>
                        <a:t>Maintain read-only copies of transactions for an office on an international server. Periodically compare transactions to check for corruption.</a:t>
                      </a:r>
                      <a:endParaRPr lang="en-GB" sz="1800" b="1">
                        <a:solidFill>
                          <a:srgbClr val="000000"/>
                        </a:solidFill>
                        <a:latin typeface="Times New Roman" panose="02020603050405020304" pitchFamily="18" charset="0"/>
                        <a:ea typeface="Times New Roman"/>
                        <a:cs typeface="Times New Roman" panose="02020603050405020304" pitchFamily="18" charset="0"/>
                      </a:endParaRPr>
                    </a:p>
                    <a:p>
                      <a:pPr algn="l">
                        <a:spcBef>
                          <a:spcPts val="600"/>
                        </a:spcBef>
                        <a:spcAft>
                          <a:spcPts val="0"/>
                        </a:spcAft>
                        <a:tabLst>
                          <a:tab pos="342900" algn="l"/>
                          <a:tab pos="685800" algn="l"/>
                          <a:tab pos="1028700" algn="l"/>
                        </a:tabLst>
                      </a:pPr>
                      <a:r>
                        <a:rPr lang="en-GB" sz="1800" b="0">
                          <a:solidFill>
                            <a:srgbClr val="000000"/>
                          </a:solidFill>
                          <a:latin typeface="Times New Roman" panose="02020603050405020304" pitchFamily="18" charset="0"/>
                          <a:ea typeface="Times New Roman"/>
                          <a:cs typeface="Times New Roman" panose="02020603050405020304" pitchFamily="18" charset="0"/>
                        </a:rPr>
                        <a:t>Maintain cryptographic checksum with all transaction records to detect corruption.</a:t>
                      </a:r>
                      <a:endParaRPr lang="en-GB" sz="1800" b="1">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800" b="0" dirty="0">
                          <a:solidFill>
                            <a:srgbClr val="000000"/>
                          </a:solidFill>
                          <a:latin typeface="Times New Roman" panose="02020603050405020304" pitchFamily="18" charset="0"/>
                          <a:ea typeface="Times New Roman"/>
                          <a:cs typeface="Times New Roman" panose="02020603050405020304" pitchFamily="18" charset="0"/>
                        </a:rPr>
                        <a:t>Recover database from backup copies.</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p>
                      <a:pPr algn="l">
                        <a:spcBef>
                          <a:spcPts val="600"/>
                        </a:spcBef>
                        <a:spcAft>
                          <a:spcPts val="0"/>
                        </a:spcAft>
                        <a:tabLst>
                          <a:tab pos="342900" algn="l"/>
                          <a:tab pos="685800" algn="l"/>
                          <a:tab pos="1028700" algn="l"/>
                        </a:tabLst>
                      </a:pPr>
                      <a:r>
                        <a:rPr lang="en-GB" sz="1800" b="0" dirty="0">
                          <a:solidFill>
                            <a:srgbClr val="000000"/>
                          </a:solidFill>
                          <a:latin typeface="Times New Roman" panose="02020603050405020304" pitchFamily="18" charset="0"/>
                          <a:ea typeface="Times New Roman"/>
                          <a:cs typeface="Times New Roman" panose="02020603050405020304" pitchFamily="18" charset="0"/>
                        </a:rPr>
                        <a:t>Provide a mechanism to replay trades from a specified time to re-create the transactions database</a:t>
                      </a:r>
                      <a:r>
                        <a:rPr lang="en-GB" sz="1800" b="0" dirty="0" smtClean="0">
                          <a:solidFill>
                            <a:srgbClr val="000000"/>
                          </a:solidFill>
                          <a:latin typeface="Times New Roman" panose="02020603050405020304" pitchFamily="18" charset="0"/>
                          <a:ea typeface="Times New Roman"/>
                          <a:cs typeface="Times New Roman" panose="02020603050405020304" pitchFamily="18" charset="0"/>
                        </a:rPr>
                        <a:t>.</a:t>
                      </a:r>
                      <a:endParaRPr lang="en-GB" sz="1800" b="1"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36195" marB="36195"/>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C0AF272E-47EF-6349-88BF-E15B24383BFC}"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pPr>
              <a:lnSpc>
                <a:spcPct val="90000"/>
              </a:lnSpc>
            </a:pPr>
            <a:r>
              <a:rPr lang="en-US" sz="2400" dirty="0" smtClean="0"/>
              <a:t>General </a:t>
            </a:r>
            <a:r>
              <a:rPr lang="en-US" sz="2400" dirty="0"/>
              <a:t>security guidelines </a:t>
            </a:r>
            <a:r>
              <a:rPr lang="en-US" sz="2400" dirty="0" smtClean="0"/>
              <a:t>sensitize </a:t>
            </a:r>
            <a:r>
              <a:rPr lang="en-US" sz="2400" dirty="0"/>
              <a:t>designers to security issues and serve as review checklists</a:t>
            </a:r>
          </a:p>
          <a:p>
            <a:pPr>
              <a:lnSpc>
                <a:spcPct val="90000"/>
              </a:lnSpc>
            </a:pPr>
            <a:r>
              <a:rPr lang="en-US" sz="2400" dirty="0"/>
              <a:t>Configuration </a:t>
            </a:r>
            <a:r>
              <a:rPr lang="en-US" sz="2400" dirty="0" smtClean="0"/>
              <a:t>visualization</a:t>
            </a:r>
            <a:r>
              <a:rPr lang="en-US" sz="2400" dirty="0"/>
              <a:t>, setting </a:t>
            </a:r>
            <a:r>
              <a:rPr lang="en-US" sz="2400" dirty="0" smtClean="0"/>
              <a:t>localization</a:t>
            </a:r>
            <a:r>
              <a:rPr lang="en-US" sz="2400" dirty="0"/>
              <a:t>, and </a:t>
            </a:r>
            <a:r>
              <a:rPr lang="en-US" sz="2400" dirty="0" smtClean="0"/>
              <a:t>minimization </a:t>
            </a:r>
            <a:r>
              <a:rPr lang="en-US" sz="2400" dirty="0"/>
              <a:t>of default privileges help reduce deployment errors</a:t>
            </a:r>
          </a:p>
          <a:p>
            <a:pPr>
              <a:lnSpc>
                <a:spcPct val="90000"/>
              </a:lnSpc>
            </a:pPr>
            <a:r>
              <a:rPr lang="en-US" sz="2400" dirty="0"/>
              <a:t>System survivability reflects the ability of a system to deliver services whilst under attack or after part of the system has been damaged.</a:t>
            </a:r>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48</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layers where security may be compromised</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5</a:t>
            </a:fld>
            <a:endParaRPr lang="en-US"/>
          </a:p>
        </p:txBody>
      </p:sp>
      <p:sp>
        <p:nvSpPr>
          <p:cNvPr id="3" name="İçerik Yer Tutucusu 2"/>
          <p:cNvSpPr>
            <a:spLocks noGrp="1"/>
          </p:cNvSpPr>
          <p:nvPr>
            <p:ph idx="1"/>
          </p:nvPr>
        </p:nvSpPr>
        <p:spPr/>
        <p:txBody>
          <a:bodyPr/>
          <a:lstStyle/>
          <a:p>
            <a:endParaRPr lang="tr-TR"/>
          </a:p>
        </p:txBody>
      </p:sp>
      <p:pic>
        <p:nvPicPr>
          <p:cNvPr id="8" name="Resim 7"/>
          <p:cNvPicPr>
            <a:picLocks noChangeAspect="1"/>
          </p:cNvPicPr>
          <p:nvPr/>
        </p:nvPicPr>
        <p:blipFill>
          <a:blip r:embed="rId2"/>
          <a:stretch>
            <a:fillRect/>
          </a:stretch>
        </p:blipFill>
        <p:spPr>
          <a:xfrm>
            <a:off x="198334" y="1514167"/>
            <a:ext cx="8654851" cy="461199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security management</a:t>
            </a:r>
            <a:endParaRPr lang="en-US" dirty="0"/>
          </a:p>
        </p:txBody>
      </p:sp>
      <p:sp>
        <p:nvSpPr>
          <p:cNvPr id="3" name="Content Placeholder 2"/>
          <p:cNvSpPr>
            <a:spLocks noGrp="1"/>
          </p:cNvSpPr>
          <p:nvPr>
            <p:ph idx="1"/>
          </p:nvPr>
        </p:nvSpPr>
        <p:spPr/>
        <p:txBody>
          <a:bodyPr/>
          <a:lstStyle/>
          <a:p>
            <a:r>
              <a:rPr lang="en-US" dirty="0" smtClean="0"/>
              <a:t>User and permission management</a:t>
            </a:r>
          </a:p>
          <a:p>
            <a:pPr lvl="1"/>
            <a:r>
              <a:rPr lang="en-US" dirty="0" smtClean="0"/>
              <a:t>Adding and removing users from the system and setting up appropriate permissions for users</a:t>
            </a:r>
          </a:p>
          <a:p>
            <a:r>
              <a:rPr lang="en-US" dirty="0" smtClean="0"/>
              <a:t>Software deployment and maintenance</a:t>
            </a:r>
          </a:p>
          <a:p>
            <a:pPr lvl="1"/>
            <a:r>
              <a:rPr lang="en-US" dirty="0" smtClean="0"/>
              <a:t>Installing application software and middleware and configuring these systems so that vulnerabilities are avoided.</a:t>
            </a:r>
          </a:p>
          <a:p>
            <a:r>
              <a:rPr lang="en-US" dirty="0" smtClean="0"/>
              <a:t>Attack monitoring, detection and recovery</a:t>
            </a:r>
          </a:p>
          <a:p>
            <a:pPr lvl="1"/>
            <a:r>
              <a:rPr lang="en-US" dirty="0" smtClean="0"/>
              <a:t>Monitoring the system for unauthorized access, design strategies for resisting attacks and develop backup and recovery strategies.</a:t>
            </a:r>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Security risk management</a:t>
            </a:r>
          </a:p>
        </p:txBody>
      </p:sp>
      <p:sp>
        <p:nvSpPr>
          <p:cNvPr id="112643" name="Rectangle 3"/>
          <p:cNvSpPr>
            <a:spLocks noGrp="1" noChangeArrowheads="1"/>
          </p:cNvSpPr>
          <p:nvPr>
            <p:ph idx="1"/>
          </p:nvPr>
        </p:nvSpPr>
        <p:spPr/>
        <p:txBody>
          <a:bodyPr/>
          <a:lstStyle/>
          <a:p>
            <a:r>
              <a:rPr lang="en-US" sz="2400" dirty="0"/>
              <a:t>Risk management is concerned with assessing the possible losses that might ensue from attacks on the system and balancing these losses against the costs of security procedures that may reduce these losses.</a:t>
            </a:r>
          </a:p>
          <a:p>
            <a:r>
              <a:rPr lang="en-US" sz="2400" dirty="0"/>
              <a:t>Risk management should be driven by an </a:t>
            </a:r>
            <a:r>
              <a:rPr lang="en-US" sz="2400" dirty="0" err="1"/>
              <a:t>organisational</a:t>
            </a:r>
            <a:r>
              <a:rPr lang="en-US" sz="2400" dirty="0"/>
              <a:t> security policy.</a:t>
            </a:r>
          </a:p>
          <a:p>
            <a:r>
              <a:rPr lang="en-US" sz="2400" dirty="0"/>
              <a:t>Risk management involves</a:t>
            </a:r>
          </a:p>
          <a:p>
            <a:pPr lvl="1"/>
            <a:r>
              <a:rPr lang="en-US" sz="2000" dirty="0"/>
              <a:t>Preliminary risk assessment</a:t>
            </a:r>
          </a:p>
          <a:p>
            <a:pPr lvl="1"/>
            <a:r>
              <a:rPr lang="en-US" sz="2000" dirty="0"/>
              <a:t>Life cycle risk </a:t>
            </a:r>
            <a:r>
              <a:rPr lang="en-US" sz="2000" dirty="0" smtClean="0"/>
              <a:t>assessment</a:t>
            </a:r>
          </a:p>
          <a:p>
            <a:pPr lvl="1"/>
            <a:r>
              <a:rPr lang="en-US" dirty="0" smtClean="0"/>
              <a:t>Operational risk assessment</a:t>
            </a:r>
            <a:endParaRPr lang="en-US" sz="2000" dirty="0"/>
          </a:p>
        </p:txBody>
      </p:sp>
      <p:sp>
        <p:nvSpPr>
          <p:cNvPr id="5" name="Footer Placeholder 4"/>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74638"/>
            <a:ext cx="7293232" cy="694326"/>
          </a:xfrm>
        </p:spPr>
        <p:txBody>
          <a:bodyPr/>
          <a:lstStyle/>
          <a:p>
            <a:r>
              <a:rPr lang="en-US"/>
              <a:t>Preliminary risk assessment</a:t>
            </a:r>
          </a:p>
        </p:txBody>
      </p:sp>
      <p:sp>
        <p:nvSpPr>
          <p:cNvPr id="6" name="Footer Placeholder 5"/>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8</a:t>
            </a:fld>
            <a:endParaRPr lang="en-US"/>
          </a:p>
        </p:txBody>
      </p:sp>
      <p:pic>
        <p:nvPicPr>
          <p:cNvPr id="2" name="Resim 1"/>
          <p:cNvPicPr>
            <a:picLocks noChangeAspect="1"/>
          </p:cNvPicPr>
          <p:nvPr/>
        </p:nvPicPr>
        <p:blipFill>
          <a:blip r:embed="rId3"/>
          <a:stretch>
            <a:fillRect/>
          </a:stretch>
        </p:blipFill>
        <p:spPr>
          <a:xfrm>
            <a:off x="129454" y="968964"/>
            <a:ext cx="8614129" cy="575251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3" name="Content Placeholder 2"/>
          <p:cNvSpPr>
            <a:spLocks noGrp="1"/>
          </p:cNvSpPr>
          <p:nvPr>
            <p:ph idx="1"/>
          </p:nvPr>
        </p:nvSpPr>
        <p:spPr/>
        <p:txBody>
          <a:bodyPr/>
          <a:lstStyle/>
          <a:p>
            <a:r>
              <a:rPr lang="en-US" dirty="0" smtClean="0"/>
              <a:t>Misuse cases are instances of threats to a system</a:t>
            </a:r>
          </a:p>
          <a:p>
            <a:r>
              <a:rPr lang="en-US" dirty="0" smtClean="0"/>
              <a:t>Interception threats</a:t>
            </a:r>
          </a:p>
          <a:p>
            <a:pPr lvl="1"/>
            <a:r>
              <a:rPr lang="en-US" dirty="0" smtClean="0"/>
              <a:t>Attacker gains access to an asset</a:t>
            </a:r>
          </a:p>
          <a:p>
            <a:r>
              <a:rPr lang="en-US" dirty="0" smtClean="0"/>
              <a:t>Interruption threats</a:t>
            </a:r>
          </a:p>
          <a:p>
            <a:pPr lvl="1"/>
            <a:r>
              <a:rPr lang="en-US" dirty="0" smtClean="0"/>
              <a:t>Attacker makes part of a system unavailable</a:t>
            </a:r>
          </a:p>
          <a:p>
            <a:r>
              <a:rPr lang="en-US" dirty="0" smtClean="0"/>
              <a:t>Modification threats</a:t>
            </a:r>
          </a:p>
          <a:p>
            <a:pPr lvl="1"/>
            <a:r>
              <a:rPr lang="en-US" dirty="0" smtClean="0"/>
              <a:t>A system asset if tampered with</a:t>
            </a:r>
          </a:p>
          <a:p>
            <a:r>
              <a:rPr lang="en-US" dirty="0" smtClean="0"/>
              <a:t>Fabrication threats</a:t>
            </a:r>
          </a:p>
          <a:p>
            <a:pPr lvl="1"/>
            <a:r>
              <a:rPr lang="en-US" dirty="0" smtClean="0"/>
              <a:t>False information is added to a system</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14 Security Engineering</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335</TotalTime>
  <Words>2727</Words>
  <Application>Microsoft Office PowerPoint</Application>
  <PresentationFormat>Ekran Gösterisi (4:3)</PresentationFormat>
  <Paragraphs>371</Paragraphs>
  <Slides>48</Slides>
  <Notes>23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48</vt:i4>
      </vt:variant>
    </vt:vector>
  </HeadingPairs>
  <TitlesOfParts>
    <vt:vector size="54" baseType="lpstr">
      <vt:lpstr>ＭＳ Ｐゴシック</vt:lpstr>
      <vt:lpstr>Arial</vt:lpstr>
      <vt:lpstr>Calibri</vt:lpstr>
      <vt:lpstr>Times New Roman</vt:lpstr>
      <vt:lpstr>Wingdings</vt:lpstr>
      <vt:lpstr>SE9</vt:lpstr>
      <vt:lpstr>Lecture 14 – Security Engineering</vt:lpstr>
      <vt:lpstr>Topics covered</vt:lpstr>
      <vt:lpstr>Security engineering</vt:lpstr>
      <vt:lpstr>Application/infrastructure security</vt:lpstr>
      <vt:lpstr>System layers where security may be compromised </vt:lpstr>
      <vt:lpstr>System security management</vt:lpstr>
      <vt:lpstr>Security risk management</vt:lpstr>
      <vt:lpstr>Preliminary risk assessment</vt:lpstr>
      <vt:lpstr>Misuse cases</vt:lpstr>
      <vt:lpstr>Asset analysis</vt:lpstr>
      <vt:lpstr>Threat and control analysis</vt:lpstr>
      <vt:lpstr>Security requirements</vt:lpstr>
      <vt:lpstr>Life cycle risk assessment</vt:lpstr>
      <vt:lpstr>Life-cycle risk analysis </vt:lpstr>
      <vt:lpstr>Design decisions from use of COTS</vt:lpstr>
      <vt:lpstr>Vulnerabilities associated with technology choices </vt:lpstr>
      <vt:lpstr>Security requirements</vt:lpstr>
      <vt:lpstr>Operational risk assessment</vt:lpstr>
      <vt:lpstr>Design for security</vt:lpstr>
      <vt:lpstr>Architectural design</vt:lpstr>
      <vt:lpstr>Protection</vt:lpstr>
      <vt:lpstr>A layered protection architecture </vt:lpstr>
      <vt:lpstr>Distribution</vt:lpstr>
      <vt:lpstr>Distributed assets in an equity trading system </vt:lpstr>
      <vt:lpstr>Key points</vt:lpstr>
      <vt:lpstr>Lecture 14 – Security Engineering</vt:lpstr>
      <vt:lpstr>Topics covered</vt:lpstr>
      <vt:lpstr>Design guidelines for security engineering</vt:lpstr>
      <vt:lpstr>Design guidelines for secure systems engineering </vt:lpstr>
      <vt:lpstr>Design guidelines 1-3</vt:lpstr>
      <vt:lpstr>Design guidelines 4-6</vt:lpstr>
      <vt:lpstr>Design guidelines 7-10</vt:lpstr>
      <vt:lpstr>Design for deployment</vt:lpstr>
      <vt:lpstr>Software deployment </vt:lpstr>
      <vt:lpstr>Configuration vulnerabilities</vt:lpstr>
      <vt:lpstr>Deployment support 1</vt:lpstr>
      <vt:lpstr>Deployment support 2</vt:lpstr>
      <vt:lpstr>System survivability</vt:lpstr>
      <vt:lpstr>Importance of survivability</vt:lpstr>
      <vt:lpstr>Service availability</vt:lpstr>
      <vt:lpstr>Survivability strategies</vt:lpstr>
      <vt:lpstr>Stages in survivability analysis </vt:lpstr>
      <vt:lpstr>Key activities</vt:lpstr>
      <vt:lpstr>Trading system survivability</vt:lpstr>
      <vt:lpstr>Survivable ordering service</vt:lpstr>
      <vt:lpstr>Possible attacks</vt:lpstr>
      <vt:lpstr>Survivability analysis in an equity trading system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14</dc:title>
  <dc:creator>Ian Sommerville</dc:creator>
  <cp:lastModifiedBy>Furkan Gözükara</cp:lastModifiedBy>
  <cp:revision>11</cp:revision>
  <dcterms:created xsi:type="dcterms:W3CDTF">2009-12-09T17:06:05Z</dcterms:created>
  <dcterms:modified xsi:type="dcterms:W3CDTF">2021-01-14T17:46:05Z</dcterms:modified>
</cp:coreProperties>
</file>