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6"/>
  </p:notesMasterIdLst>
  <p:handoutMasterIdLst>
    <p:handoutMasterId r:id="rId57"/>
  </p:handoutMasterIdLst>
  <p:sldIdLst>
    <p:sldId id="256" r:id="rId2"/>
    <p:sldId id="277" r:id="rId3"/>
    <p:sldId id="278" r:id="rId4"/>
    <p:sldId id="279" r:id="rId5"/>
    <p:sldId id="257" r:id="rId6"/>
    <p:sldId id="308" r:id="rId7"/>
    <p:sldId id="280" r:id="rId8"/>
    <p:sldId id="309" r:id="rId9"/>
    <p:sldId id="284" r:id="rId10"/>
    <p:sldId id="310" r:id="rId11"/>
    <p:sldId id="285" r:id="rId12"/>
    <p:sldId id="286" r:id="rId13"/>
    <p:sldId id="287" r:id="rId14"/>
    <p:sldId id="311" r:id="rId15"/>
    <p:sldId id="298" r:id="rId16"/>
    <p:sldId id="312" r:id="rId17"/>
    <p:sldId id="299" r:id="rId18"/>
    <p:sldId id="258" r:id="rId19"/>
    <p:sldId id="259" r:id="rId20"/>
    <p:sldId id="260" r:id="rId21"/>
    <p:sldId id="288" r:id="rId22"/>
    <p:sldId id="261" r:id="rId23"/>
    <p:sldId id="262" r:id="rId24"/>
    <p:sldId id="263" r:id="rId25"/>
    <p:sldId id="317" r:id="rId26"/>
    <p:sldId id="318" r:id="rId27"/>
    <p:sldId id="292" r:id="rId28"/>
    <p:sldId id="264" r:id="rId29"/>
    <p:sldId id="265" r:id="rId30"/>
    <p:sldId id="295" r:id="rId31"/>
    <p:sldId id="266" r:id="rId32"/>
    <p:sldId id="267" r:id="rId33"/>
    <p:sldId id="289" r:id="rId34"/>
    <p:sldId id="268" r:id="rId35"/>
    <p:sldId id="269" r:id="rId36"/>
    <p:sldId id="300" r:id="rId37"/>
    <p:sldId id="301" r:id="rId38"/>
    <p:sldId id="302" r:id="rId39"/>
    <p:sldId id="303" r:id="rId40"/>
    <p:sldId id="304" r:id="rId41"/>
    <p:sldId id="270" r:id="rId42"/>
    <p:sldId id="271" r:id="rId43"/>
    <p:sldId id="305" r:id="rId44"/>
    <p:sldId id="272" r:id="rId45"/>
    <p:sldId id="273" r:id="rId46"/>
    <p:sldId id="313" r:id="rId47"/>
    <p:sldId id="314" r:id="rId48"/>
    <p:sldId id="306" r:id="rId49"/>
    <p:sldId id="274" r:id="rId50"/>
    <p:sldId id="315" r:id="rId51"/>
    <p:sldId id="316" r:id="rId52"/>
    <p:sldId id="275" r:id="rId53"/>
    <p:sldId id="276" r:id="rId54"/>
    <p:sldId id="30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11/13/2020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11/13/2020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9217A13-8541-BA4E-9FC7-62BA6FA2AB68}" type="datetime1">
              <a:rPr lang="en-US" smtClean="0"/>
              <a:pPr/>
              <a:t>11/13/2020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6 Architectural design</a:t>
            </a:r>
            <a:endParaRPr lang="en-US" dirty="0"/>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27CFDB78-C1D5-3D42-B90E-0A3CE7B29FF7}" type="datetime1">
              <a:rPr lang="en-US" smtClean="0"/>
              <a:pPr/>
              <a:t>11/13/2020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6 Architectural design</a:t>
            </a:r>
            <a:endParaRPr lang="en-US" dirty="0"/>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8FAFCA8-D331-5045-8DFF-65F34F24F754}" type="datetime1">
              <a:rPr lang="en-US" smtClean="0"/>
              <a:pPr/>
              <a:t>11/13/2020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6 Architectural design</a:t>
            </a:r>
            <a:endParaRPr lang="en-US" dirty="0"/>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5D312FD5-DDAA-944B-BEB2-DEE80D21E975}" type="datetime1">
              <a:rPr lang="en-US" smtClean="0"/>
              <a:pPr/>
              <a:t>11/13/2020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6 Architectural design</a:t>
            </a:r>
            <a:endParaRPr lang="en-US" dirty="0"/>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D8B89362-A6FE-B648-87DF-A4175DAA694E}" type="datetime1">
              <a:rPr lang="en-US" smtClean="0"/>
              <a:pPr/>
              <a:t>11/13/2020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6 Architectural design</a:t>
            </a:r>
            <a:endParaRPr lang="en-US" dirty="0"/>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D663B98-6F6E-1747-A617-94472A9A1C1A}" type="datetime1">
              <a:rPr lang="en-US" smtClean="0"/>
              <a:pPr/>
              <a:t>11/13/2020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6 Architectural design</a:t>
            </a:r>
            <a:endParaRPr lang="en-US" dirty="0"/>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976E1879-43D4-E643-953F-9B2E0A41F5FE}" type="datetime1">
              <a:rPr lang="en-US" smtClean="0"/>
              <a:pPr/>
              <a:t>11/13/2020</a:t>
            </a:fld>
            <a:endParaRPr lang="en-US"/>
          </a:p>
        </p:txBody>
      </p:sp>
      <p:sp>
        <p:nvSpPr>
          <p:cNvPr id="8" name="Footer Placeholder 4"/>
          <p:cNvSpPr>
            <a:spLocks noGrp="1"/>
          </p:cNvSpPr>
          <p:nvPr>
            <p:ph type="ftr" sz="quarter" idx="11"/>
          </p:nvPr>
        </p:nvSpPr>
        <p:spPr/>
        <p:txBody>
          <a:bodyPr/>
          <a:lstStyle>
            <a:lvl1pPr>
              <a:defRPr/>
            </a:lvl1pPr>
          </a:lstStyle>
          <a:p>
            <a:r>
              <a:rPr lang="en-US" dirty="0" smtClean="0"/>
              <a:t>Lecture </a:t>
            </a:r>
            <a:r>
              <a:rPr lang="en-US" dirty="0" smtClean="0"/>
              <a:t>6 Architectural design</a:t>
            </a:r>
            <a:endParaRPr lang="en-US" dirty="0"/>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8F607FF-2096-B149-8341-73A9536A7A09}" type="datetime1">
              <a:rPr lang="en-US" smtClean="0"/>
              <a:pPr/>
              <a:t>11/13/2020</a:t>
            </a:fld>
            <a:endParaRPr lang="en-US"/>
          </a:p>
        </p:txBody>
      </p:sp>
      <p:sp>
        <p:nvSpPr>
          <p:cNvPr id="4" name="Footer Placeholder 4"/>
          <p:cNvSpPr>
            <a:spLocks noGrp="1"/>
          </p:cNvSpPr>
          <p:nvPr>
            <p:ph type="ftr" sz="quarter" idx="11"/>
          </p:nvPr>
        </p:nvSpPr>
        <p:spPr/>
        <p:txBody>
          <a:bodyPr/>
          <a:lstStyle>
            <a:lvl1pPr>
              <a:defRPr/>
            </a:lvl1pPr>
          </a:lstStyle>
          <a:p>
            <a:r>
              <a:rPr lang="en-US" dirty="0" smtClean="0"/>
              <a:t>Lecture </a:t>
            </a:r>
            <a:r>
              <a:rPr lang="en-US" dirty="0" smtClean="0"/>
              <a:t>6 Architectural design</a:t>
            </a:r>
            <a:endParaRPr lang="en-US" dirty="0"/>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C4FD6-2458-FF46-8DA3-167153C6C762}" type="datetime1">
              <a:rPr lang="en-US" smtClean="0"/>
              <a:pPr/>
              <a:t>11/13/2020</a:t>
            </a:fld>
            <a:endParaRPr lang="en-US"/>
          </a:p>
        </p:txBody>
      </p:sp>
      <p:sp>
        <p:nvSpPr>
          <p:cNvPr id="3" name="Footer Placeholder 4"/>
          <p:cNvSpPr>
            <a:spLocks noGrp="1"/>
          </p:cNvSpPr>
          <p:nvPr>
            <p:ph type="ftr" sz="quarter" idx="11"/>
          </p:nvPr>
        </p:nvSpPr>
        <p:spPr/>
        <p:txBody>
          <a:bodyPr/>
          <a:lstStyle>
            <a:lvl1pPr>
              <a:defRPr/>
            </a:lvl1pPr>
          </a:lstStyle>
          <a:p>
            <a:r>
              <a:rPr lang="en-US" dirty="0" smtClean="0"/>
              <a:t>Lecture </a:t>
            </a:r>
            <a:r>
              <a:rPr lang="en-US" dirty="0" smtClean="0"/>
              <a:t>6 Architectural design</a:t>
            </a:r>
            <a:endParaRPr lang="en-US" dirty="0"/>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E17D1C2D-0785-1E4D-909A-8C797CA18639}" type="datetime1">
              <a:rPr lang="en-US" smtClean="0"/>
              <a:pPr/>
              <a:t>11/13/2020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6 Architectural design</a:t>
            </a:r>
            <a:endParaRPr lang="en-US" dirty="0"/>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D494BBA1-4CF6-384D-A728-BECE54AB728D}" type="datetime1">
              <a:rPr lang="en-US" smtClean="0"/>
              <a:pPr/>
              <a:t>11/13/2020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6 Architectural design</a:t>
            </a:r>
            <a:endParaRPr lang="en-US" dirty="0"/>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2FDD6090-0B40-3E4E-9459-5F58D30273C3}" type="datetime1">
              <a:rPr lang="en-US" smtClean="0"/>
              <a:pPr/>
              <a:t>11/13/2020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Lecture </a:t>
            </a:r>
            <a:r>
              <a:rPr lang="en-US" dirty="0" smtClean="0"/>
              <a:t>6 Architectural design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fs.host.cs.st-andrews.ac.uk/Books/SE9/Presentations/index.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pd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4.pd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6.pd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8.pd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0.pd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2.pd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4.pd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6.pdf"/><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8.pdf"/><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0.pdf"/><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6 – Architectural Design</a:t>
            </a:r>
            <a:endParaRPr lang="en-US" dirty="0"/>
          </a:p>
        </p:txBody>
      </p:sp>
      <p:sp>
        <p:nvSpPr>
          <p:cNvPr id="3" name="Subtitle 2"/>
          <p:cNvSpPr>
            <a:spLocks noGrp="1"/>
          </p:cNvSpPr>
          <p:nvPr>
            <p:ph type="subTitle" idx="1"/>
          </p:nvPr>
        </p:nvSpPr>
        <p:spPr/>
        <p:txBody>
          <a:bodyPr/>
          <a:lstStyle/>
          <a:p>
            <a:r>
              <a:rPr lang="en-US" dirty="0" smtClean="0"/>
              <a:t>Part </a:t>
            </a:r>
            <a:r>
              <a:rPr lang="en-US" dirty="0" smtClean="0"/>
              <a:t>1</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
        <p:nvSpPr>
          <p:cNvPr id="6" name="Metin kutusu 5"/>
          <p:cNvSpPr txBox="1"/>
          <p:nvPr/>
        </p:nvSpPr>
        <p:spPr>
          <a:xfrm>
            <a:off x="251520" y="5987018"/>
            <a:ext cx="9129617" cy="369332"/>
          </a:xfrm>
          <a:prstGeom prst="rect">
            <a:avLst/>
          </a:prstGeom>
          <a:noFill/>
        </p:spPr>
        <p:txBody>
          <a:bodyPr wrap="square" rtlCol="0">
            <a:spAutoFit/>
          </a:bodyPr>
          <a:lstStyle/>
          <a:p>
            <a:r>
              <a:rPr lang="en-US" sz="1800" dirty="0"/>
              <a:t>Source : </a:t>
            </a:r>
            <a:r>
              <a:rPr lang="en-US" sz="1800" dirty="0">
                <a:hlinkClick r:id="rId2"/>
              </a:rPr>
              <a:t>https://ifs.host.cs.st-andrews.ac.uk/Books/SE9/Presentations/index.html </a:t>
            </a:r>
            <a:endParaRPr lang="tr-TR"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of architectural models</a:t>
            </a:r>
            <a:endParaRPr lang="en-US" dirty="0"/>
          </a:p>
        </p:txBody>
      </p:sp>
      <p:sp>
        <p:nvSpPr>
          <p:cNvPr id="3" name="Content Placeholder 2"/>
          <p:cNvSpPr>
            <a:spLocks noGrp="1"/>
          </p:cNvSpPr>
          <p:nvPr>
            <p:ph idx="1"/>
          </p:nvPr>
        </p:nvSpPr>
        <p:spPr/>
        <p:txBody>
          <a:bodyPr/>
          <a:lstStyle/>
          <a:p>
            <a:r>
              <a:rPr lang="en-US" dirty="0" smtClean="0"/>
              <a:t>As a way of facilitating discussion about the system design </a:t>
            </a:r>
          </a:p>
          <a:p>
            <a:pPr lvl="1"/>
            <a:r>
              <a:rPr lang="en-US" dirty="0" smtClean="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smtClean="0"/>
          </a:p>
          <a:p>
            <a:r>
              <a:rPr lang="en-US" dirty="0" smtClean="0"/>
              <a:t>As a way of documenting an architecture that has been designed </a:t>
            </a:r>
          </a:p>
          <a:p>
            <a:pPr lvl="1"/>
            <a:r>
              <a:rPr lang="en-US" dirty="0" smtClean="0"/>
              <a:t>The aim here is to produce a complete system model that shows the different components in a system, their interfaces and their connections. </a:t>
            </a:r>
            <a:endParaRPr lang="en-US" dirty="0"/>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a:t>
            </a:r>
            <a:r>
              <a:rPr lang="en-US" dirty="0" smtClean="0"/>
              <a:t>processes and these decisions affect the non-functional characteristics of the system.</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Architectural design decisions</a:t>
            </a:r>
          </a:p>
        </p:txBody>
      </p:sp>
      <p:sp>
        <p:nvSpPr>
          <p:cNvPr id="59395" name="Rectangle 3"/>
          <p:cNvSpPr>
            <a:spLocks noGrp="1" noChangeArrowheads="1"/>
          </p:cNvSpPr>
          <p:nvPr>
            <p:ph idx="1"/>
          </p:nvPr>
        </p:nvSpPr>
        <p:spPr/>
        <p:txBody>
          <a:bodyPr/>
          <a:lstStyle/>
          <a:p>
            <a:r>
              <a:rPr lang="en-US" sz="2400"/>
              <a:t>Is there a generic application architecture that can be used?</a:t>
            </a:r>
          </a:p>
          <a:p>
            <a:r>
              <a:rPr lang="en-US" sz="2400"/>
              <a:t>How will the system be distributed?</a:t>
            </a:r>
          </a:p>
          <a:p>
            <a:r>
              <a:rPr lang="en-US" sz="2400"/>
              <a:t>What architectural styles are appropriate?</a:t>
            </a:r>
          </a:p>
          <a:p>
            <a:r>
              <a:rPr lang="en-US" sz="2400"/>
              <a:t>What approach will be used to structure the system?</a:t>
            </a:r>
          </a:p>
          <a:p>
            <a:r>
              <a:rPr lang="en-US" sz="2400"/>
              <a:t>How will the system be decomposed into modules?</a:t>
            </a:r>
          </a:p>
          <a:p>
            <a:r>
              <a:rPr lang="en-US" sz="2400"/>
              <a:t>What control strategy should be used?</a:t>
            </a:r>
          </a:p>
          <a:p>
            <a:r>
              <a:rPr lang="en-US" sz="2400"/>
              <a:t>How will the architectural design be evaluated?</a:t>
            </a:r>
          </a:p>
          <a:p>
            <a:r>
              <a:rPr lang="en-US" sz="2400"/>
              <a:t>How should the architecture be documented?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r>
              <a:rPr lang="en-US" dirty="0" smtClean="0"/>
              <a:t>.</a:t>
            </a:r>
          </a:p>
          <a:p>
            <a:r>
              <a:rPr lang="en-US" dirty="0" smtClean="0"/>
              <a:t>The architecture of a system may be designed around one of more architectural patterns or ‘styles’. </a:t>
            </a:r>
          </a:p>
          <a:p>
            <a:pPr lvl="1"/>
            <a:r>
              <a:rPr lang="en-US" dirty="0" smtClean="0"/>
              <a:t>These capture the essence of an architecture and can be instantiated in different ways.</a:t>
            </a:r>
          </a:p>
          <a:p>
            <a:pPr lvl="1"/>
            <a:r>
              <a:rPr lang="en-US" dirty="0" smtClean="0"/>
              <a:t>Discussed later in this </a:t>
            </a:r>
            <a:r>
              <a:rPr lang="en-US" dirty="0" smtClean="0"/>
              <a:t>Part.</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smtClean="0"/>
              <a:t>Localize </a:t>
            </a:r>
            <a:r>
              <a:rPr lang="en-US" sz="2000" dirty="0"/>
              <a:t>critical operations and </a:t>
            </a:r>
            <a:r>
              <a:rPr lang="en-US" sz="2000" dirty="0" smtClean="0"/>
              <a:t>minimize </a:t>
            </a:r>
            <a:r>
              <a:rPr lang="en-US" sz="2000" dirty="0"/>
              <a:t>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smtClean="0"/>
              <a:t>Localize </a:t>
            </a:r>
            <a:r>
              <a:rPr lang="en-US" sz="2000" dirty="0"/>
              <a:t>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3" name="Content Placeholder 2"/>
          <p:cNvSpPr>
            <a:spLocks noGrp="1"/>
          </p:cNvSpPr>
          <p:nvPr>
            <p:ph idx="1"/>
          </p:nvPr>
        </p:nvSpPr>
        <p:spPr/>
        <p:txBody>
          <a:bodyPr/>
          <a:lstStyle/>
          <a:p>
            <a:r>
              <a:rPr lang="en-US" dirty="0" smtClean="0"/>
              <a:t>What views or perspectives are useful when designing and documenting a system’s architecture?</a:t>
            </a:r>
            <a:endParaRPr lang="en-GB" dirty="0" smtClean="0"/>
          </a:p>
          <a:p>
            <a:r>
              <a:rPr lang="en-US" dirty="0" smtClean="0"/>
              <a:t>What notations should be used for describing architectural models?</a:t>
            </a:r>
          </a:p>
          <a:p>
            <a:r>
              <a:rPr lang="en-US" dirty="0" smtClean="0"/>
              <a:t>Each architectural model only shows one view or perspective of the system. </a:t>
            </a:r>
          </a:p>
          <a:p>
            <a:pPr lvl="1"/>
            <a:r>
              <a:rPr lang="en-US" dirty="0" smtClean="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smtClean="0"/>
              <a:t> </a:t>
            </a: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+ 1 view model of software architecture</a:t>
            </a:r>
            <a:endParaRPr lang="en-US" dirty="0"/>
          </a:p>
        </p:txBody>
      </p:sp>
      <p:sp>
        <p:nvSpPr>
          <p:cNvPr id="3" name="Content Placeholder 2"/>
          <p:cNvSpPr>
            <a:spLocks noGrp="1"/>
          </p:cNvSpPr>
          <p:nvPr>
            <p:ph idx="1"/>
          </p:nvPr>
        </p:nvSpPr>
        <p:spPr/>
        <p:txBody>
          <a:bodyPr/>
          <a:lstStyle/>
          <a:p>
            <a:r>
              <a:rPr lang="en-US" dirty="0" smtClean="0"/>
              <a:t>A logical view, which shows the key abstractions in the system as objects or object classes. </a:t>
            </a:r>
            <a:endParaRPr lang="en-GB" dirty="0" smtClean="0"/>
          </a:p>
          <a:p>
            <a:r>
              <a:rPr lang="en-US" dirty="0" smtClean="0"/>
              <a:t>A process view, which shows how, at run-time, the system is composed of interacting processes. </a:t>
            </a:r>
            <a:endParaRPr lang="en-GB" dirty="0" smtClean="0"/>
          </a:p>
          <a:p>
            <a:r>
              <a:rPr lang="en-US" dirty="0" smtClean="0"/>
              <a:t>A development view, which shows how the software is decomposed for development.</a:t>
            </a:r>
            <a:endParaRPr lang="en-GB" dirty="0" smtClean="0"/>
          </a:p>
          <a:p>
            <a:r>
              <a:rPr lang="en-US" dirty="0" smtClean="0"/>
              <a:t>A physical view, which shows the system hardware and how software components are distributed across the processors in the system.</a:t>
            </a:r>
          </a:p>
          <a:p>
            <a:r>
              <a:rPr lang="en-US" dirty="0" smtClean="0"/>
              <a:t>Related using use cases or scenarios (+1) </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US" dirty="0" smtClean="0"/>
              <a:t>Patterns are a means of representing, sharing and reusing knowledge.</a:t>
            </a:r>
          </a:p>
          <a:p>
            <a:r>
              <a:rPr lang="en-US" dirty="0" smtClean="0"/>
              <a:t>An architectural pattern is a stylized description of good design practice, which has been tried and tested in different environments.</a:t>
            </a:r>
          </a:p>
          <a:p>
            <a:r>
              <a:rPr lang="en-US" dirty="0" smtClean="0"/>
              <a:t>Patterns should include information about when they are and when the are not useful.</a:t>
            </a:r>
          </a:p>
          <a:p>
            <a:r>
              <a:rPr lang="en-US" dirty="0" smtClean="0"/>
              <a:t>Patterns may be represented using tabular and graphical descriptions.</a:t>
            </a:r>
          </a:p>
          <a:p>
            <a:pPr>
              <a:buNone/>
            </a:pP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Model-View-Controller (MVC)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8894055"/>
              </p:ext>
            </p:extLst>
          </p:nvPr>
        </p:nvGraphicFramePr>
        <p:xfrm>
          <a:off x="0" y="1602659"/>
          <a:ext cx="9144000" cy="4827639"/>
        </p:xfrm>
        <a:graphic>
          <a:graphicData uri="http://schemas.openxmlformats.org/drawingml/2006/table">
            <a:tbl>
              <a:tblPr firstRow="1" bandRow="1">
                <a:tableStyleId>{5C22544A-7EE6-4342-B048-85BDC9FD1C3A}</a:tableStyleId>
              </a:tblPr>
              <a:tblGrid>
                <a:gridCol w="2224353">
                  <a:extLst>
                    <a:ext uri="{9D8B030D-6E8A-4147-A177-3AD203B41FA5}">
                      <a16:colId xmlns:a16="http://schemas.microsoft.com/office/drawing/2014/main" val="20000"/>
                    </a:ext>
                  </a:extLst>
                </a:gridCol>
                <a:gridCol w="6919647">
                  <a:extLst>
                    <a:ext uri="{9D8B030D-6E8A-4147-A177-3AD203B41FA5}">
                      <a16:colId xmlns:a16="http://schemas.microsoft.com/office/drawing/2014/main" val="20001"/>
                    </a:ext>
                  </a:extLst>
                </a:gridCol>
              </a:tblGrid>
              <a:tr h="491996">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Name</a:t>
                      </a:r>
                      <a:endParaRPr lang="en-GB" sz="16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MVC (Model-View-Controller</a:t>
                      </a:r>
                      <a:r>
                        <a:rPr lang="en-GB" sz="1600" b="1" dirty="0" smtClean="0">
                          <a:solidFill>
                            <a:srgbClr val="000000"/>
                          </a:solidFill>
                          <a:latin typeface="Helvetica"/>
                          <a:ea typeface="Times New Roman"/>
                          <a:cs typeface="Helvetica"/>
                        </a:rPr>
                        <a:t>)</a:t>
                      </a:r>
                      <a:endParaRPr lang="en-GB" sz="16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1779449">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Description</a:t>
                      </a:r>
                      <a:endParaRPr lang="en-GB" sz="16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515476">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762621">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762621">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515476">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Can involve additional code and code complexity when the data model and interactions are simple</a:t>
                      </a:r>
                      <a:r>
                        <a:rPr lang="en-GB" sz="1600" dirty="0" smtClean="0">
                          <a:solidFill>
                            <a:srgbClr val="000000"/>
                          </a:solidFill>
                          <a:latin typeface="Helvetica"/>
                          <a:ea typeface="Times New Roman"/>
                          <a:cs typeface="Helvetica"/>
                        </a:rPr>
                        <a:t>.</a:t>
                      </a:r>
                      <a:endParaRPr lang="en-GB" sz="16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organization of the Model-View-Controller</a:t>
            </a:r>
            <a:r>
              <a:rPr lang="en-GB" dirty="0" smtClean="0"/>
              <a:t> </a:t>
            </a:r>
            <a:endParaRPr lang="en-US" dirty="0"/>
          </a:p>
        </p:txBody>
      </p:sp>
      <p:pic>
        <p:nvPicPr>
          <p:cNvPr id="16386"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t="-10443" b="-8620"/>
              <a:stretch>
                <a:fillRect/>
              </a:stretch>
            </p:blipFill>
          </mc:Choice>
          <mc:Fallback>
            <p:blipFill>
              <a:blip r:embed="rId3"/>
              <a:srcRect t="-10443" b="-8620"/>
              <a:stretch>
                <a:fillRect/>
              </a:stretch>
            </p:blipFill>
          </mc:Fallback>
        </mc:AlternateContent>
        <p:spPr bwMode="auto">
          <a:xfrm>
            <a:off x="2063367" y="1952625"/>
            <a:ext cx="4819650" cy="3759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pic>
        <p:nvPicPr>
          <p:cNvPr id="3" name="Picture 2"/>
          <p:cNvPicPr>
            <a:picLocks noChangeAspect="1"/>
          </p:cNvPicPr>
          <p:nvPr/>
        </p:nvPicPr>
        <p:blipFill>
          <a:blip r:embed="rId4"/>
          <a:stretch>
            <a:fillRect/>
          </a:stretch>
        </p:blipFill>
        <p:spPr>
          <a:xfrm>
            <a:off x="1082049" y="1526661"/>
            <a:ext cx="6782285" cy="461112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Architectural design decisions</a:t>
            </a:r>
            <a:endParaRPr lang="en-GB" dirty="0" smtClean="0"/>
          </a:p>
          <a:p>
            <a:r>
              <a:rPr lang="en-US" dirty="0" smtClean="0"/>
              <a:t>Architectural views</a:t>
            </a:r>
            <a:endParaRPr lang="en-GB" dirty="0" smtClean="0"/>
          </a:p>
          <a:p>
            <a:r>
              <a:rPr lang="en-US" dirty="0" smtClean="0"/>
              <a:t>Architectural patterns</a:t>
            </a:r>
            <a:endParaRPr lang="en-GB" dirty="0" smtClean="0"/>
          </a:p>
          <a:p>
            <a:r>
              <a:rPr lang="en-US" dirty="0" smtClean="0"/>
              <a:t>Application architectures</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architecture using the MVC pattern</a:t>
            </a:r>
            <a:r>
              <a:rPr lang="en-GB" dirty="0" smtClean="0"/>
              <a:t> </a:t>
            </a:r>
            <a:endParaRPr lang="en-US" dirty="0"/>
          </a:p>
        </p:txBody>
      </p:sp>
      <p:pic>
        <p:nvPicPr>
          <p:cNvPr id="17410"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b="-8466"/>
              <a:stretch>
                <a:fillRect/>
              </a:stretch>
            </p:blipFill>
          </mc:Choice>
          <mc:Fallback>
            <p:blipFill>
              <a:blip r:embed="rId3"/>
              <a:srcRect b="-8466"/>
              <a:stretch>
                <a:fillRect/>
              </a:stretch>
            </p:blipFill>
          </mc:Fallback>
        </mc:AlternateContent>
        <p:spPr bwMode="auto">
          <a:xfrm>
            <a:off x="2166591" y="1828800"/>
            <a:ext cx="4565650" cy="41941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pic>
        <p:nvPicPr>
          <p:cNvPr id="3" name="Picture 2"/>
          <p:cNvPicPr>
            <a:picLocks noChangeAspect="1"/>
          </p:cNvPicPr>
          <p:nvPr/>
        </p:nvPicPr>
        <p:blipFill>
          <a:blip r:embed="rId4"/>
          <a:stretch>
            <a:fillRect/>
          </a:stretch>
        </p:blipFill>
        <p:spPr>
          <a:xfrm>
            <a:off x="1785547" y="1610964"/>
            <a:ext cx="5327738" cy="474538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smtClean="0"/>
              <a:t>Layered architecture</a:t>
            </a:r>
            <a:endParaRPr lang="en-GB" dirty="0"/>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604717"/>
              </p:ext>
            </p:extLst>
          </p:nvPr>
        </p:nvGraphicFramePr>
        <p:xfrm>
          <a:off x="0" y="1417638"/>
          <a:ext cx="9144000" cy="5037145"/>
        </p:xfrm>
        <a:graphic>
          <a:graphicData uri="http://schemas.openxmlformats.org/drawingml/2006/table">
            <a:tbl>
              <a:tblPr firstRow="1" bandRow="1">
                <a:tableStyleId>{5C22544A-7EE6-4342-B048-85BDC9FD1C3A}</a:tableStyleId>
              </a:tblPr>
              <a:tblGrid>
                <a:gridCol w="2494586">
                  <a:extLst>
                    <a:ext uri="{9D8B030D-6E8A-4147-A177-3AD203B41FA5}">
                      <a16:colId xmlns:a16="http://schemas.microsoft.com/office/drawing/2014/main" val="20000"/>
                    </a:ext>
                  </a:extLst>
                </a:gridCol>
                <a:gridCol w="6649414">
                  <a:extLst>
                    <a:ext uri="{9D8B030D-6E8A-4147-A177-3AD203B41FA5}">
                      <a16:colId xmlns:a16="http://schemas.microsoft.com/office/drawing/2014/main" val="20001"/>
                    </a:ext>
                  </a:extLst>
                </a:gridCol>
              </a:tblGrid>
              <a:tr h="384804">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Name</a:t>
                      </a:r>
                      <a:endParaRPr lang="en-GB" sz="16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Layered </a:t>
                      </a:r>
                      <a:r>
                        <a:rPr lang="en-GB" sz="1600" b="1" dirty="0" smtClean="0">
                          <a:solidFill>
                            <a:srgbClr val="000000"/>
                          </a:solidFill>
                          <a:latin typeface="Helvetica"/>
                          <a:ea typeface="Times New Roman"/>
                          <a:cs typeface="Helvetica"/>
                        </a:rPr>
                        <a:t>architecture</a:t>
                      </a:r>
                      <a:endParaRPr lang="en-GB" sz="16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885577">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Description</a:t>
                      </a:r>
                      <a:endParaRPr lang="en-GB" sz="16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442788">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885577">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885577">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1328364">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6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600" dirty="0" smtClean="0">
                          <a:solidFill>
                            <a:srgbClr val="000000"/>
                          </a:solidFill>
                          <a:latin typeface="Helvetica"/>
                          <a:ea typeface="Times New Roman"/>
                          <a:cs typeface="Helvetica"/>
                        </a:rPr>
                        <a:t>.</a:t>
                      </a:r>
                      <a:endParaRPr lang="en-GB" sz="16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r>
              <a:rPr lang="en-GB" dirty="0" smtClean="0"/>
              <a:t> </a:t>
            </a:r>
            <a:endParaRPr lang="en-US" dirty="0"/>
          </a:p>
        </p:txBody>
      </p:sp>
      <p:pic>
        <p:nvPicPr>
          <p:cNvPr id="4" name="Content Placeholder 3" descr="6.6 Layered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6082" r="-16082"/>
              <a:stretch>
                <a:fillRect/>
              </a:stretch>
            </p:blipFill>
          </mc:Choice>
          <mc:Fallback>
            <p:blipFill>
              <a:blip r:embed="rId3"/>
              <a:srcRect l="-16082" r="-16082"/>
              <a:stretch>
                <a:fillRect/>
              </a:stretch>
            </p:blipFill>
          </mc:Fallback>
        </mc:AlternateContent>
        <p:spPr>
          <a:xfrm>
            <a:off x="740945" y="1600200"/>
            <a:ext cx="7271456" cy="3999021"/>
          </a:xfrm>
        </p:spPr>
      </p:pic>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6 Architectural design</a:t>
            </a:r>
            <a:endParaRPr lang="en-US" dirty="0"/>
          </a:p>
        </p:txBody>
      </p:sp>
      <p:pic>
        <p:nvPicPr>
          <p:cNvPr id="3" name="Picture 2"/>
          <p:cNvPicPr>
            <a:picLocks noChangeAspect="1"/>
          </p:cNvPicPr>
          <p:nvPr/>
        </p:nvPicPr>
        <p:blipFill>
          <a:blip r:embed="rId4"/>
          <a:stretch>
            <a:fillRect/>
          </a:stretch>
        </p:blipFill>
        <p:spPr>
          <a:xfrm>
            <a:off x="933421" y="1521542"/>
            <a:ext cx="6886503" cy="493871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LIBSYS system</a:t>
            </a:r>
            <a:r>
              <a:rPr lang="en-GB" dirty="0" smtClean="0"/>
              <a:t> </a:t>
            </a:r>
            <a:endParaRPr lang="en-US" dirty="0"/>
          </a:p>
        </p:txBody>
      </p:sp>
      <p:pic>
        <p:nvPicPr>
          <p:cNvPr id="4" name="Content Placeholder 3" descr="6.7 LIBSY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4079" r="-24079"/>
              <a:stretch>
                <a:fillRect/>
              </a:stretch>
            </p:blipFill>
          </mc:Choice>
          <mc:Fallback>
            <p:blipFill>
              <a:blip r:embed="rId3"/>
              <a:srcRect l="-24079" r="-24079"/>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6 Architectural design</a:t>
            </a:r>
            <a:endParaRPr lang="en-US" dirty="0"/>
          </a:p>
        </p:txBody>
      </p:sp>
      <p:pic>
        <p:nvPicPr>
          <p:cNvPr id="3" name="Picture 2"/>
          <p:cNvPicPr>
            <a:picLocks noChangeAspect="1"/>
          </p:cNvPicPr>
          <p:nvPr/>
        </p:nvPicPr>
        <p:blipFill>
          <a:blip r:embed="rId4"/>
          <a:stretch>
            <a:fillRect/>
          </a:stretch>
        </p:blipFill>
        <p:spPr>
          <a:xfrm>
            <a:off x="1647441" y="1417638"/>
            <a:ext cx="5849118" cy="5043401"/>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546160"/>
            <a:ext cx="8229600" cy="4525963"/>
          </a:xfrm>
        </p:spPr>
        <p:txBody>
          <a:bodyPr/>
          <a:lstStyle/>
          <a:p>
            <a:r>
              <a:rPr lang="en-US" dirty="0" smtClean="0"/>
              <a:t>A software architecture is a description of how a software system is organized. </a:t>
            </a:r>
            <a:endParaRPr lang="en-GB" dirty="0" smtClean="0"/>
          </a:p>
          <a:p>
            <a:r>
              <a:rPr lang="en-US" dirty="0" smtClean="0"/>
              <a:t>Architectural design decisions include decisions on the type of application, the distribution of the system, the architectural styles to be used.</a:t>
            </a:r>
            <a:endParaRPr lang="en-GB" dirty="0" smtClean="0"/>
          </a:p>
          <a:p>
            <a:r>
              <a:rPr lang="en-US" dirty="0" smtClean="0"/>
              <a:t>Architectures may be documented from several different perspectives or </a:t>
            </a:r>
            <a:r>
              <a:rPr lang="en-US" dirty="0" err="1" smtClean="0"/>
              <a:t>viewssuch</a:t>
            </a:r>
            <a:r>
              <a:rPr lang="en-US" dirty="0" smtClean="0"/>
              <a:t> as a conceptual view, a logical view, a process view, and a development view.</a:t>
            </a:r>
            <a:endParaRPr lang="en-GB" dirty="0" smtClean="0"/>
          </a:p>
          <a:p>
            <a:r>
              <a:rPr lang="en-US" dirty="0" smtClean="0"/>
              <a:t>Architectural patterns are a means of reusing knowledge about generic system architectures. They describe the architecture, explain when it may be used and describe its advantages and disadvantages.</a:t>
            </a:r>
            <a:endParaRPr lang="en-GB" dirty="0" smtClean="0"/>
          </a:p>
        </p:txBody>
      </p:sp>
      <p:sp>
        <p:nvSpPr>
          <p:cNvPr id="4" name="Footer Placeholder 3"/>
          <p:cNvSpPr>
            <a:spLocks noGrp="1"/>
          </p:cNvSpPr>
          <p:nvPr>
            <p:ph type="ftr" sz="quarter" idx="11"/>
          </p:nvPr>
        </p:nvSpPr>
        <p:spPr/>
        <p:txBody>
          <a:bodyPr/>
          <a:lstStyle/>
          <a:p>
            <a:r>
              <a:rPr lang="en-US" dirty="0" smtClean="0"/>
              <a:t>Lecture </a:t>
            </a:r>
            <a:r>
              <a:rPr lang="en-US" dirty="0" smtClean="0"/>
              <a:t>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6 – Architectural Design</a:t>
            </a:r>
            <a:endParaRPr lang="en-US" dirty="0"/>
          </a:p>
        </p:txBody>
      </p:sp>
      <p:sp>
        <p:nvSpPr>
          <p:cNvPr id="3" name="Subtitle 2"/>
          <p:cNvSpPr>
            <a:spLocks noGrp="1"/>
          </p:cNvSpPr>
          <p:nvPr>
            <p:ph type="subTitle" idx="1"/>
          </p:nvPr>
        </p:nvSpPr>
        <p:spPr/>
        <p:txBody>
          <a:bodyPr/>
          <a:lstStyle/>
          <a:p>
            <a:r>
              <a:rPr lang="en-US" dirty="0" smtClean="0"/>
              <a:t>Part </a:t>
            </a:r>
            <a:r>
              <a:rPr lang="en-US" dirty="0" smtClean="0"/>
              <a:t>2</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Repository architecture</a:t>
            </a:r>
            <a:endParaRPr lang="en-GB" dirty="0"/>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a:t>
            </a:r>
            <a:r>
              <a:rPr lang="en-GB" dirty="0" smtClean="0"/>
              <a:t>used a this is an efficient data sharing mechanism.</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2125551"/>
              </p:ext>
            </p:extLst>
          </p:nvPr>
        </p:nvGraphicFramePr>
        <p:xfrm>
          <a:off x="0" y="1417638"/>
          <a:ext cx="9144000" cy="4825846"/>
        </p:xfrm>
        <a:graphic>
          <a:graphicData uri="http://schemas.openxmlformats.org/drawingml/2006/table">
            <a:tbl>
              <a:tblPr firstRow="1" bandRow="1">
                <a:tableStyleId>{5C22544A-7EE6-4342-B048-85BDC9FD1C3A}</a:tableStyleId>
              </a:tblPr>
              <a:tblGrid>
                <a:gridCol w="2149289">
                  <a:extLst>
                    <a:ext uri="{9D8B030D-6E8A-4147-A177-3AD203B41FA5}">
                      <a16:colId xmlns:a16="http://schemas.microsoft.com/office/drawing/2014/main" val="20000"/>
                    </a:ext>
                  </a:extLst>
                </a:gridCol>
                <a:gridCol w="6994711">
                  <a:extLst>
                    <a:ext uri="{9D8B030D-6E8A-4147-A177-3AD203B41FA5}">
                      <a16:colId xmlns:a16="http://schemas.microsoft.com/office/drawing/2014/main" val="20001"/>
                    </a:ext>
                  </a:extLst>
                </a:gridCol>
              </a:tblGrid>
              <a:tr h="424954">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Name</a:t>
                      </a:r>
                      <a:endParaRPr lang="en-GB" sz="16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Repository</a:t>
                      </a:r>
                      <a:r>
                        <a:rPr lang="en-GB" sz="1600" b="1" dirty="0" smtClean="0">
                          <a:solidFill>
                            <a:srgbClr val="000000"/>
                          </a:solidFill>
                          <a:latin typeface="Helvetica"/>
                          <a:ea typeface="Times New Roman"/>
                          <a:cs typeface="Helvetica"/>
                        </a:rPr>
                        <a:t> </a:t>
                      </a:r>
                      <a:endParaRPr lang="en-GB" sz="16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733482">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Description</a:t>
                      </a:r>
                      <a:endParaRPr lang="en-GB" sz="16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733482">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Example</a:t>
                      </a:r>
                      <a:endParaRPr lang="en-GB" sz="16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977976">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When used</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977976">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Advantages</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977976">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Disadvantages</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600" dirty="0" smtClean="0">
                          <a:solidFill>
                            <a:srgbClr val="000000"/>
                          </a:solidFill>
                          <a:latin typeface="Helvetica"/>
                          <a:ea typeface="Times New Roman"/>
                          <a:cs typeface="Helvetica"/>
                        </a:rPr>
                        <a:t>.</a:t>
                      </a:r>
                      <a:endParaRPr lang="en-GB" sz="16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an IDE</a:t>
            </a:r>
            <a:r>
              <a:rPr lang="en-GB" dirty="0" smtClean="0"/>
              <a:t> </a:t>
            </a:r>
            <a:endParaRPr lang="en-US" dirty="0"/>
          </a:p>
        </p:txBody>
      </p:sp>
      <p:pic>
        <p:nvPicPr>
          <p:cNvPr id="4" name="Content Placeholder 3" descr="6.9 RepositoryID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287" b="-12287"/>
              <a:stretch>
                <a:fillRect/>
              </a:stretch>
            </p:blipFill>
          </mc:Choice>
          <mc:Fallback>
            <p:blipFill>
              <a:blip r:embed="rId3"/>
              <a:srcRect t="-12287" b="-12287"/>
              <a:stretch>
                <a:fillRect/>
              </a:stretch>
            </p:blipFill>
          </mc:Fallback>
        </mc:AlternateContent>
        <p:spPr>
          <a:xfrm>
            <a:off x="754456" y="1600200"/>
            <a:ext cx="7244433" cy="3984159"/>
          </a:xfrm>
        </p:spPr>
      </p:pic>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6 Architectural design</a:t>
            </a:r>
            <a:endParaRPr lang="en-US" dirty="0"/>
          </a:p>
        </p:txBody>
      </p:sp>
      <p:pic>
        <p:nvPicPr>
          <p:cNvPr id="3" name="Picture 2"/>
          <p:cNvPicPr>
            <a:picLocks noChangeAspect="1"/>
          </p:cNvPicPr>
          <p:nvPr/>
        </p:nvPicPr>
        <p:blipFill>
          <a:blip r:embed="rId4"/>
          <a:stretch>
            <a:fillRect/>
          </a:stretch>
        </p:blipFill>
        <p:spPr>
          <a:xfrm>
            <a:off x="175092" y="1600200"/>
            <a:ext cx="8793816" cy="40957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Software architecture</a:t>
            </a:r>
          </a:p>
        </p:txBody>
      </p:sp>
      <p:sp>
        <p:nvSpPr>
          <p:cNvPr id="44035" name="Rectangle 3"/>
          <p:cNvSpPr>
            <a:spLocks noGrp="1" noChangeArrowheads="1"/>
          </p:cNvSpPr>
          <p:nvPr>
            <p:ph idx="1"/>
          </p:nvPr>
        </p:nvSpPr>
        <p:spPr/>
        <p:txBody>
          <a:bodyPr/>
          <a:lstStyle/>
          <a:p>
            <a:r>
              <a:rPr lang="en-GB" dirty="0"/>
              <a:t>The design process for identifying the sub-systems making up a system and the framework for sub-system control and communication is </a:t>
            </a:r>
            <a:r>
              <a:rPr lang="en-GB" dirty="0">
                <a:solidFill>
                  <a:schemeClr val="accent1"/>
                </a:solidFill>
              </a:rPr>
              <a:t>architectural design</a:t>
            </a:r>
            <a:r>
              <a:rPr lang="en-GB" i="1" dirty="0"/>
              <a:t>.</a:t>
            </a:r>
          </a:p>
          <a:p>
            <a:r>
              <a:rPr lang="en-GB" dirty="0"/>
              <a:t>The output of this design process is a description of the</a:t>
            </a:r>
            <a:r>
              <a:rPr lang="en-GB" i="1" dirty="0"/>
              <a:t> </a:t>
            </a:r>
            <a:r>
              <a:rPr lang="en-GB" dirty="0">
                <a:solidFill>
                  <a:schemeClr val="accent1"/>
                </a:solidFill>
              </a:rPr>
              <a:t>software architecture</a:t>
            </a:r>
            <a:r>
              <a:rPr lang="en-GB" dirty="0" smtClean="0">
                <a:solidFill>
                  <a:schemeClr val="accent1"/>
                </a:solidFill>
              </a:rPr>
              <a:t>.</a:t>
            </a:r>
          </a:p>
          <a:p>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a:t>
            </a:r>
            <a:r>
              <a:rPr lang="en-GB" dirty="0" smtClean="0"/>
              <a:t> architecture</a:t>
            </a:r>
            <a:endParaRPr lang="en-GB" dirty="0"/>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r>
              <a:rPr lang="en-GB" dirty="0" smtClean="0"/>
              <a:t>.</a:t>
            </a:r>
          </a:p>
          <a:p>
            <a:pPr lvl="1">
              <a:lnSpc>
                <a:spcPct val="90000"/>
              </a:lnSpc>
            </a:pPr>
            <a:r>
              <a:rPr lang="en-GB" dirty="0" smtClean="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1101056"/>
              </p:ext>
            </p:extLst>
          </p:nvPr>
        </p:nvGraphicFramePr>
        <p:xfrm>
          <a:off x="0" y="1600200"/>
          <a:ext cx="9143999" cy="4778349"/>
        </p:xfrm>
        <a:graphic>
          <a:graphicData uri="http://schemas.openxmlformats.org/drawingml/2006/table">
            <a:tbl>
              <a:tblPr firstRow="1" bandRow="1">
                <a:tableStyleId>{5C22544A-7EE6-4342-B048-85BDC9FD1C3A}</a:tableStyleId>
              </a:tblPr>
              <a:tblGrid>
                <a:gridCol w="2314432">
                  <a:extLst>
                    <a:ext uri="{9D8B030D-6E8A-4147-A177-3AD203B41FA5}">
                      <a16:colId xmlns:a16="http://schemas.microsoft.com/office/drawing/2014/main" val="20000"/>
                    </a:ext>
                  </a:extLst>
                </a:gridCol>
                <a:gridCol w="6829567">
                  <a:extLst>
                    <a:ext uri="{9D8B030D-6E8A-4147-A177-3AD203B41FA5}">
                      <a16:colId xmlns:a16="http://schemas.microsoft.com/office/drawing/2014/main" val="20001"/>
                    </a:ext>
                  </a:extLst>
                </a:gridCol>
              </a:tblGrid>
              <a:tr h="481141">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Name</a:t>
                      </a:r>
                      <a:endParaRPr lang="en-GB" sz="16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Client-</a:t>
                      </a:r>
                      <a:r>
                        <a:rPr lang="en-GB" sz="1600" b="1" dirty="0" smtClean="0">
                          <a:solidFill>
                            <a:srgbClr val="000000"/>
                          </a:solidFill>
                          <a:latin typeface="Helvetica"/>
                          <a:ea typeface="Times New Roman"/>
                          <a:cs typeface="Helvetica"/>
                        </a:rPr>
                        <a:t>server</a:t>
                      </a:r>
                      <a:endParaRPr lang="en-GB" sz="16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830462">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Description</a:t>
                      </a:r>
                      <a:endParaRPr lang="en-GB" sz="16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553641">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Example</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830462">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When used</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830462">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Advantages</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1107283">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Disadvantages</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600" dirty="0" smtClean="0">
                          <a:solidFill>
                            <a:srgbClr val="000000"/>
                          </a:solidFill>
                          <a:latin typeface="Helvetica"/>
                          <a:ea typeface="Times New Roman"/>
                          <a:cs typeface="Helvetica"/>
                        </a:rPr>
                        <a:t>.</a:t>
                      </a:r>
                      <a:endParaRPr lang="en-GB" sz="16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client–server architecture for a film library</a:t>
            </a:r>
            <a:r>
              <a:rPr lang="en-GB" dirty="0" smtClean="0"/>
              <a:t> </a:t>
            </a:r>
            <a:endParaRPr lang="en-US" dirty="0"/>
          </a:p>
        </p:txBody>
      </p:sp>
      <p:pic>
        <p:nvPicPr>
          <p:cNvPr id="4" name="Content Placeholder 3" descr="6.11 ClientServerFilmPhoto.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62" r="-1062"/>
              <a:stretch>
                <a:fillRect/>
              </a:stretch>
            </p:blipFill>
          </mc:Choice>
          <mc:Fallback>
            <p:blipFill>
              <a:blip r:embed="rId3"/>
              <a:srcRect l="-1062" r="-1062"/>
              <a:stretch>
                <a:fillRect/>
              </a:stretch>
            </p:blipFill>
          </mc:Fallback>
        </mc:AlternateContent>
        <p:spPr>
          <a:xfrm>
            <a:off x="822014" y="1775831"/>
            <a:ext cx="7203898" cy="3961866"/>
          </a:xfrm>
        </p:spPr>
      </p:pic>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6 Architectural design</a:t>
            </a:r>
            <a:endParaRPr lang="en-US" dirty="0"/>
          </a:p>
        </p:txBody>
      </p:sp>
      <p:pic>
        <p:nvPicPr>
          <p:cNvPr id="3" name="Picture 2"/>
          <p:cNvPicPr>
            <a:picLocks noChangeAspect="1"/>
          </p:cNvPicPr>
          <p:nvPr/>
        </p:nvPicPr>
        <p:blipFill>
          <a:blip r:embed="rId4"/>
          <a:stretch>
            <a:fillRect/>
          </a:stretch>
        </p:blipFill>
        <p:spPr>
          <a:xfrm>
            <a:off x="58287" y="1529331"/>
            <a:ext cx="8731352" cy="4827019"/>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smtClean="0"/>
              <a:t>Pipe and filter architecture</a:t>
            </a:r>
            <a:endParaRPr lang="en-GB" dirty="0"/>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6524068"/>
              </p:ext>
            </p:extLst>
          </p:nvPr>
        </p:nvGraphicFramePr>
        <p:xfrm>
          <a:off x="0" y="1600200"/>
          <a:ext cx="9232490" cy="4756149"/>
        </p:xfrm>
        <a:graphic>
          <a:graphicData uri="http://schemas.openxmlformats.org/drawingml/2006/table">
            <a:tbl>
              <a:tblPr firstRow="1" bandRow="1">
                <a:tableStyleId>{5C22544A-7EE6-4342-B048-85BDC9FD1C3A}</a:tableStyleId>
              </a:tblPr>
              <a:tblGrid>
                <a:gridCol w="1897241">
                  <a:extLst>
                    <a:ext uri="{9D8B030D-6E8A-4147-A177-3AD203B41FA5}">
                      <a16:colId xmlns:a16="http://schemas.microsoft.com/office/drawing/2014/main" val="20000"/>
                    </a:ext>
                  </a:extLst>
                </a:gridCol>
                <a:gridCol w="7335249">
                  <a:extLst>
                    <a:ext uri="{9D8B030D-6E8A-4147-A177-3AD203B41FA5}">
                      <a16:colId xmlns:a16="http://schemas.microsoft.com/office/drawing/2014/main" val="20001"/>
                    </a:ext>
                  </a:extLst>
                </a:gridCol>
              </a:tblGrid>
              <a:tr h="441168">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Name</a:t>
                      </a:r>
                      <a:endParaRPr lang="en-GB" sz="16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Pipe and </a:t>
                      </a:r>
                      <a:r>
                        <a:rPr lang="en-GB" sz="1600" b="1" dirty="0" smtClean="0">
                          <a:solidFill>
                            <a:srgbClr val="000000"/>
                          </a:solidFill>
                          <a:latin typeface="Helvetica"/>
                          <a:ea typeface="Times New Roman"/>
                          <a:cs typeface="Helvetica"/>
                        </a:rPr>
                        <a:t>filter</a:t>
                      </a:r>
                      <a:endParaRPr lang="en-GB" sz="16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761467">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Description</a:t>
                      </a:r>
                      <a:endParaRPr lang="en-GB" sz="16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507645">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Example</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761467">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When used</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1015290">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Advantages</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1269112">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Disadvantages</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600" dirty="0" err="1">
                          <a:solidFill>
                            <a:srgbClr val="000000"/>
                          </a:solidFill>
                          <a:latin typeface="Helvetica"/>
                          <a:ea typeface="Times New Roman"/>
                          <a:cs typeface="Helvetica"/>
                        </a:rPr>
                        <a:t>unparse</a:t>
                      </a:r>
                      <a:r>
                        <a:rPr lang="en-GB" sz="16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600" dirty="0" smtClean="0">
                          <a:solidFill>
                            <a:srgbClr val="000000"/>
                          </a:solidFill>
                          <a:latin typeface="Helvetica"/>
                          <a:ea typeface="Times New Roman"/>
                          <a:cs typeface="Helvetica"/>
                        </a:rPr>
                        <a:t>.</a:t>
                      </a:r>
                      <a:endParaRPr lang="en-GB" sz="16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the pipe and filter architecture</a:t>
            </a:r>
            <a:r>
              <a:rPr lang="en-GB" dirty="0" smtClean="0"/>
              <a:t> </a:t>
            </a:r>
            <a:endParaRPr lang="en-US" dirty="0"/>
          </a:p>
        </p:txBody>
      </p:sp>
      <p:pic>
        <p:nvPicPr>
          <p:cNvPr id="4" name="Content Placeholder 3" descr="6.13 Invoice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6243" b="-46243"/>
              <a:stretch>
                <a:fillRect/>
              </a:stretch>
            </p:blipFill>
          </mc:Choice>
          <mc:Fallback>
            <p:blipFill>
              <a:blip r:embed="rId3"/>
              <a:srcRect t="-46243" b="-46243"/>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6 Architectural design</a:t>
            </a:r>
            <a:endParaRPr lang="en-US" dirty="0"/>
          </a:p>
        </p:txBody>
      </p:sp>
      <p:pic>
        <p:nvPicPr>
          <p:cNvPr id="3" name="Picture 2"/>
          <p:cNvPicPr>
            <a:picLocks noChangeAspect="1"/>
          </p:cNvPicPr>
          <p:nvPr/>
        </p:nvPicPr>
        <p:blipFill>
          <a:blip r:embed="rId4"/>
          <a:stretch>
            <a:fillRect/>
          </a:stretch>
        </p:blipFill>
        <p:spPr>
          <a:xfrm>
            <a:off x="21278" y="2554805"/>
            <a:ext cx="9101444" cy="2742811"/>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smtClean="0"/>
              <a:t>Application architectures</a:t>
            </a:r>
            <a:endParaRPr lang="en-US" dirty="0"/>
          </a:p>
        </p:txBody>
      </p:sp>
      <p:sp>
        <p:nvSpPr>
          <p:cNvPr id="137219" name="Rectangle 3"/>
          <p:cNvSpPr>
            <a:spLocks noGrp="1" noChangeArrowheads="1"/>
          </p:cNvSpPr>
          <p:nvPr>
            <p:ph type="body" idx="1"/>
          </p:nvPr>
        </p:nvSpPr>
        <p:spPr/>
        <p:txBody>
          <a:bodyPr lIns="91797" tIns="45898" rIns="91797" bIns="45898"/>
          <a:lstStyle/>
          <a:p>
            <a:r>
              <a:rPr lang="en-US" dirty="0"/>
              <a:t>Application systems are designed to meet an </a:t>
            </a:r>
            <a:r>
              <a:rPr lang="en-US" dirty="0" smtClean="0"/>
              <a:t>organizational </a:t>
            </a:r>
            <a:r>
              <a:rPr lang="en-US" dirty="0"/>
              <a:t>need.</a:t>
            </a:r>
          </a:p>
          <a:p>
            <a:r>
              <a:rPr lang="en-US" dirty="0"/>
              <a:t>As businesses have much in common, their application systems also tend to have a common architecture that reflects the application requirements.</a:t>
            </a:r>
          </a:p>
          <a:p>
            <a:r>
              <a:rPr lang="en-US" dirty="0"/>
              <a:t>A generic</a:t>
            </a:r>
            <a:r>
              <a:rPr lang="en-US" dirty="0" smtClean="0"/>
              <a:t> application architecture is an architecture for a type of software system that may be configured </a:t>
            </a:r>
            <a:r>
              <a:rPr lang="en-US" dirty="0"/>
              <a:t>and adapted to create a system that meets specific requirements.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type="body"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mtClean="0"/>
              <a:t>Examples of application types</a:t>
            </a:r>
            <a:endParaRPr lang="en-US" dirty="0"/>
          </a:p>
        </p:txBody>
      </p:sp>
      <p:sp>
        <p:nvSpPr>
          <p:cNvPr id="139267" name="Rectangle 3"/>
          <p:cNvSpPr>
            <a:spLocks noGrp="1" noChangeArrowheads="1"/>
          </p:cNvSpPr>
          <p:nvPr>
            <p:ph type="body" idx="1"/>
          </p:nvPr>
        </p:nvSpPr>
        <p:spPr/>
        <p:txBody>
          <a:bodyPr/>
          <a:lstStyle/>
          <a:p>
            <a:r>
              <a:rPr lang="en-US" smtClean="0"/>
              <a:t>Data processing applications</a:t>
            </a:r>
          </a:p>
          <a:p>
            <a:pPr lvl="1"/>
            <a:r>
              <a:rPr lang="en-US" smtClean="0"/>
              <a:t>Data driven applications that process data in batches without explicit user intervention during the processing.</a:t>
            </a:r>
          </a:p>
          <a:p>
            <a:r>
              <a:rPr lang="en-US" smtClean="0"/>
              <a:t>Transaction processing applications</a:t>
            </a:r>
          </a:p>
          <a:p>
            <a:pPr lvl="1"/>
            <a:r>
              <a:rPr lang="en-US" smtClean="0"/>
              <a:t>Data-centred applications that process user requests and update information in a system database.</a:t>
            </a:r>
          </a:p>
          <a:p>
            <a:r>
              <a:rPr lang="en-US" smtClean="0"/>
              <a:t>Event processing systems</a:t>
            </a:r>
          </a:p>
          <a:p>
            <a:pPr lvl="1"/>
            <a:r>
              <a:rPr lang="en-US" smtClean="0"/>
              <a:t>Applications where system actions depend on interpreting events from the system’s environment.</a:t>
            </a:r>
          </a:p>
          <a:p>
            <a:r>
              <a:rPr lang="en-US" smtClean="0"/>
              <a:t>Language processing systems</a:t>
            </a:r>
          </a:p>
          <a:p>
            <a:pPr lvl="1"/>
            <a:r>
              <a:rPr lang="en-US" smtClean="0"/>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type="body" idx="1"/>
          </p:nvPr>
        </p:nvSpPr>
        <p:spPr/>
        <p:txBody>
          <a:bodyPr lIns="91797" tIns="45898" rIns="91797" bIns="45898"/>
          <a:lstStyle/>
          <a:p>
            <a:pPr>
              <a:lnSpc>
                <a:spcPct val="90000"/>
              </a:lnSpc>
            </a:pPr>
            <a:r>
              <a:rPr lang="en-US" sz="2300" dirty="0" smtClean="0"/>
              <a:t>Focus here is on transaction processing and language </a:t>
            </a:r>
            <a:r>
              <a:rPr lang="en-US" sz="2300" smtClean="0"/>
              <a:t>processing systems.</a:t>
            </a:r>
          </a:p>
          <a:p>
            <a:pPr>
              <a:lnSpc>
                <a:spcPct val="90000"/>
              </a:lnSpc>
            </a:pPr>
            <a:r>
              <a:rPr lang="en-US" sz="2300" dirty="0" smtClean="0"/>
              <a:t>Transaction </a:t>
            </a:r>
            <a:r>
              <a:rPr lang="en-US" sz="2300" dirty="0"/>
              <a:t>processing systems</a:t>
            </a:r>
          </a:p>
          <a:p>
            <a:pPr lvl="1">
              <a:lnSpc>
                <a:spcPct val="90000"/>
              </a:lnSpc>
            </a:pPr>
            <a:r>
              <a:rPr lang="en-US" sz="2100" dirty="0"/>
              <a:t>E-commerce systems;</a:t>
            </a:r>
          </a:p>
          <a:p>
            <a:pPr lvl="1">
              <a:lnSpc>
                <a:spcPct val="90000"/>
              </a:lnSpc>
            </a:pPr>
            <a:r>
              <a:rPr lang="en-US" sz="2100" dirty="0"/>
              <a:t>Reservation systems.</a:t>
            </a:r>
            <a:endParaRPr lang="en-US" sz="2100" dirty="0" smtClean="0"/>
          </a:p>
          <a:p>
            <a:pPr>
              <a:lnSpc>
                <a:spcPct val="90000"/>
              </a:lnSpc>
            </a:pPr>
            <a:r>
              <a:rPr lang="en-US" sz="2300" dirty="0" smtClean="0"/>
              <a:t>Language </a:t>
            </a:r>
            <a:r>
              <a:rPr lang="en-US" sz="2300" dirty="0"/>
              <a:t>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Architectural design</a:t>
            </a:r>
          </a:p>
        </p:txBody>
      </p:sp>
      <p:sp>
        <p:nvSpPr>
          <p:cNvPr id="7171" name="Rectangle 3"/>
          <p:cNvSpPr>
            <a:spLocks noGrp="1" noChangeArrowheads="1"/>
          </p:cNvSpPr>
          <p:nvPr>
            <p:ph idx="1"/>
          </p:nvPr>
        </p:nvSpPr>
        <p:spPr>
          <a:noFill/>
          <a:ln/>
        </p:spPr>
        <p:txBody>
          <a:bodyPr lIns="90487" tIns="44450" rIns="90487" bIns="44450"/>
          <a:lstStyle/>
          <a:p>
            <a:r>
              <a:rPr lang="en-GB"/>
              <a:t>An early stage of the system design process.</a:t>
            </a:r>
          </a:p>
          <a:p>
            <a:r>
              <a:rPr lang="en-GB"/>
              <a:t>Represents the link between specification and design processes.</a:t>
            </a:r>
          </a:p>
          <a:p>
            <a:r>
              <a:rPr lang="en-GB"/>
              <a:t>Often carried out in parallel with some specification activities.</a:t>
            </a:r>
          </a:p>
          <a:p>
            <a:r>
              <a:rPr lang="en-GB"/>
              <a:t>It involves identifying major system components and their communications.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type="body"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transaction processing applications</a:t>
            </a:r>
            <a:r>
              <a:rPr lang="en-GB" dirty="0" smtClean="0"/>
              <a:t> </a:t>
            </a:r>
            <a:endParaRPr lang="en-US" dirty="0"/>
          </a:p>
        </p:txBody>
      </p:sp>
      <p:pic>
        <p:nvPicPr>
          <p:cNvPr id="4" name="Content Placeholder 3" descr="6.14 TransactionProcS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53395" b="-253395"/>
              <a:stretch>
                <a:fillRect/>
              </a:stretch>
            </p:blipFill>
          </mc:Choice>
          <mc:Fallback>
            <p:blipFill>
              <a:blip r:embed="rId3"/>
              <a:srcRect t="-253395" b="-253395"/>
              <a:stretch>
                <a:fillRect/>
              </a:stretch>
            </p:blipFill>
          </mc:Fallback>
        </mc:AlternateContent>
        <p:spPr>
          <a:xfrm>
            <a:off x="659875" y="1600200"/>
            <a:ext cx="7649782" cy="4207085"/>
          </a:xfrm>
        </p:spPr>
      </p:pic>
      <p:sp>
        <p:nvSpPr>
          <p:cNvPr id="5" name="Slide Number Placeholder 4"/>
          <p:cNvSpPr>
            <a:spLocks noGrp="1"/>
          </p:cNvSpPr>
          <p:nvPr>
            <p:ph type="sldNum" sz="quarter" idx="12"/>
          </p:nvPr>
        </p:nvSpPr>
        <p:spPr/>
        <p:txBody>
          <a:bodyPr/>
          <a:lstStyle/>
          <a:p>
            <a:fld id="{EC33B370-F672-B743-B3AF-248A63C17270}" type="slidenum">
              <a:rPr lang="en-US" smtClean="0"/>
              <a:pPr/>
              <a:t>41</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6 Architectural design</a:t>
            </a:r>
            <a:endParaRPr lang="en-US" dirty="0"/>
          </a:p>
        </p:txBody>
      </p:sp>
      <p:pic>
        <p:nvPicPr>
          <p:cNvPr id="3" name="Picture 2"/>
          <p:cNvPicPr>
            <a:picLocks noChangeAspect="1"/>
          </p:cNvPicPr>
          <p:nvPr/>
        </p:nvPicPr>
        <p:blipFill>
          <a:blip r:embed="rId4"/>
          <a:stretch>
            <a:fillRect/>
          </a:stretch>
        </p:blipFill>
        <p:spPr>
          <a:xfrm>
            <a:off x="113915" y="3171610"/>
            <a:ext cx="8916169" cy="1064264"/>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software architecture of an ATM system</a:t>
            </a:r>
            <a:r>
              <a:rPr lang="en-GB" dirty="0" smtClean="0"/>
              <a:t> </a:t>
            </a:r>
            <a:endParaRPr lang="en-US" dirty="0"/>
          </a:p>
        </p:txBody>
      </p:sp>
      <p:pic>
        <p:nvPicPr>
          <p:cNvPr id="4" name="Content Placeholder 3" descr="6.15 ATMSystem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3074" b="-13074"/>
              <a:stretch>
                <a:fillRect/>
              </a:stretch>
            </p:blipFill>
          </mc:Choice>
          <mc:Fallback>
            <p:blipFill>
              <a:blip r:embed="rId3"/>
              <a:srcRect t="-13074" b="-13074"/>
              <a:stretch>
                <a:fillRect/>
              </a:stretch>
            </p:blipFill>
          </mc:Fallback>
        </mc:AlternateContent>
        <p:spPr>
          <a:xfrm>
            <a:off x="1011177" y="1600201"/>
            <a:ext cx="7082293" cy="3894988"/>
          </a:xfrm>
        </p:spPr>
      </p:pic>
      <p:sp>
        <p:nvSpPr>
          <p:cNvPr id="5" name="Slide Number Placeholder 4"/>
          <p:cNvSpPr>
            <a:spLocks noGrp="1"/>
          </p:cNvSpPr>
          <p:nvPr>
            <p:ph type="sldNum" sz="quarter" idx="12"/>
          </p:nvPr>
        </p:nvSpPr>
        <p:spPr/>
        <p:txBody>
          <a:bodyPr/>
          <a:lstStyle/>
          <a:p>
            <a:fld id="{EC33B370-F672-B743-B3AF-248A63C17270}" type="slidenum">
              <a:rPr lang="en-US" smtClean="0"/>
              <a:pPr/>
              <a:t>42</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6 Architectural design</a:t>
            </a:r>
            <a:endParaRPr lang="en-US" dirty="0"/>
          </a:p>
        </p:txBody>
      </p:sp>
      <p:pic>
        <p:nvPicPr>
          <p:cNvPr id="3" name="Picture 2"/>
          <p:cNvPicPr>
            <a:picLocks noChangeAspect="1"/>
          </p:cNvPicPr>
          <p:nvPr/>
        </p:nvPicPr>
        <p:blipFill>
          <a:blip r:embed="rId4"/>
          <a:stretch>
            <a:fillRect/>
          </a:stretch>
        </p:blipFill>
        <p:spPr>
          <a:xfrm>
            <a:off x="273843" y="1877312"/>
            <a:ext cx="8596313" cy="3969799"/>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type="body" idx="1"/>
          </p:nvPr>
        </p:nvSpPr>
        <p:spPr/>
        <p:txBody>
          <a:bodyPr lIns="91797" tIns="45898" rIns="91797" bIns="45898"/>
          <a:lstStyle/>
          <a:p>
            <a:r>
              <a:rPr lang="en-US" dirty="0"/>
              <a:t>Information systems have a generic architecture that can be </a:t>
            </a:r>
            <a:r>
              <a:rPr lang="en-US" dirty="0" smtClean="0"/>
              <a:t>organized </a:t>
            </a:r>
            <a:r>
              <a:rPr lang="en-US" dirty="0"/>
              <a:t>as a layered architecture</a:t>
            </a:r>
            <a:r>
              <a:rPr lang="en-US" dirty="0" smtClean="0"/>
              <a:t>.</a:t>
            </a:r>
          </a:p>
          <a:p>
            <a:r>
              <a:rPr lang="en-US" dirty="0" smtClean="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information system architecture</a:t>
            </a:r>
            <a:r>
              <a:rPr lang="en-GB" dirty="0" smtClean="0"/>
              <a:t> </a:t>
            </a:r>
            <a:endParaRPr lang="en-US" dirty="0"/>
          </a:p>
        </p:txBody>
      </p:sp>
      <p:pic>
        <p:nvPicPr>
          <p:cNvPr id="4" name="Content Placeholder 3" descr="6.16 InfoSy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5661" r="-15661"/>
              <a:stretch>
                <a:fillRect/>
              </a:stretch>
            </p:blipFill>
          </mc:Choice>
          <mc:Fallback>
            <p:blipFill>
              <a:blip r:embed="rId3"/>
              <a:srcRect l="-15661" r="-15661"/>
              <a:stretch>
                <a:fillRect/>
              </a:stretch>
            </p:blipFill>
          </mc:Fallback>
        </mc:AlternateContent>
        <p:spPr>
          <a:xfrm>
            <a:off x="727433" y="1600201"/>
            <a:ext cx="7325503" cy="4028744"/>
          </a:xfrm>
        </p:spPr>
      </p:pic>
      <p:sp>
        <p:nvSpPr>
          <p:cNvPr id="5" name="Slide Number Placeholder 4"/>
          <p:cNvSpPr>
            <a:spLocks noGrp="1"/>
          </p:cNvSpPr>
          <p:nvPr>
            <p:ph type="sldNum" sz="quarter" idx="12"/>
          </p:nvPr>
        </p:nvSpPr>
        <p:spPr/>
        <p:txBody>
          <a:bodyPr/>
          <a:lstStyle/>
          <a:p>
            <a:fld id="{EC33B370-F672-B743-B3AF-248A63C17270}" type="slidenum">
              <a:rPr lang="en-US" smtClean="0"/>
              <a:pPr/>
              <a:t>44</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6 Architectural design</a:t>
            </a:r>
            <a:endParaRPr lang="en-US" dirty="0"/>
          </a:p>
        </p:txBody>
      </p:sp>
      <p:pic>
        <p:nvPicPr>
          <p:cNvPr id="3" name="Picture 2"/>
          <p:cNvPicPr>
            <a:picLocks noChangeAspect="1"/>
          </p:cNvPicPr>
          <p:nvPr/>
        </p:nvPicPr>
        <p:blipFill>
          <a:blip r:embed="rId4"/>
          <a:stretch>
            <a:fillRect/>
          </a:stretch>
        </p:blipFill>
        <p:spPr>
          <a:xfrm>
            <a:off x="1248785" y="1600201"/>
            <a:ext cx="6282798" cy="4409563"/>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MHC-PMS</a:t>
            </a:r>
            <a:r>
              <a:rPr lang="en-GB" dirty="0" smtClean="0"/>
              <a:t> </a:t>
            </a:r>
            <a:endParaRPr lang="en-US" dirty="0"/>
          </a:p>
        </p:txBody>
      </p:sp>
      <p:pic>
        <p:nvPicPr>
          <p:cNvPr id="5" name="Content Placeholder 4" descr="6.17 MHC-PM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4940" r="-14940"/>
              <a:stretch>
                <a:fillRect/>
              </a:stretch>
            </p:blipFill>
          </mc:Choice>
          <mc:Fallback>
            <p:blipFill>
              <a:blip r:embed="rId3"/>
              <a:srcRect l="-14940" r="-14940"/>
              <a:stretch>
                <a:fillRect/>
              </a:stretch>
            </p:blipFill>
          </mc:Fallback>
        </mc:AlternateContent>
        <p:spPr>
          <a:xfrm>
            <a:off x="794991" y="1600200"/>
            <a:ext cx="7137553" cy="3925379"/>
          </a:xfrm>
        </p:spPr>
      </p:pic>
      <p:sp>
        <p:nvSpPr>
          <p:cNvPr id="4" name="Slide Number Placeholder 3"/>
          <p:cNvSpPr>
            <a:spLocks noGrp="1"/>
          </p:cNvSpPr>
          <p:nvPr>
            <p:ph type="sldNum" sz="quarter" idx="12"/>
          </p:nvPr>
        </p:nvSpPr>
        <p:spPr/>
        <p:txBody>
          <a:bodyPr/>
          <a:lstStyle/>
          <a:p>
            <a:fld id="{EC33B370-F672-B743-B3AF-248A63C17270}" type="slidenum">
              <a:rPr lang="en-US" smtClean="0"/>
              <a:pPr/>
              <a:t>45</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6 Architectural design</a:t>
            </a:r>
            <a:endParaRPr lang="en-US" dirty="0"/>
          </a:p>
        </p:txBody>
      </p:sp>
      <p:pic>
        <p:nvPicPr>
          <p:cNvPr id="3" name="Picture 2"/>
          <p:cNvPicPr>
            <a:picLocks noChangeAspect="1"/>
          </p:cNvPicPr>
          <p:nvPr/>
        </p:nvPicPr>
        <p:blipFill>
          <a:blip r:embed="rId4"/>
          <a:stretch>
            <a:fillRect/>
          </a:stretch>
        </p:blipFill>
        <p:spPr>
          <a:xfrm>
            <a:off x="907350" y="1600200"/>
            <a:ext cx="6912834" cy="4542964"/>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information systems</a:t>
            </a:r>
            <a:endParaRPr lang="en-US" dirty="0"/>
          </a:p>
        </p:txBody>
      </p:sp>
      <p:sp>
        <p:nvSpPr>
          <p:cNvPr id="3" name="Content Placeholder 2"/>
          <p:cNvSpPr>
            <a:spLocks noGrp="1"/>
          </p:cNvSpPr>
          <p:nvPr>
            <p:ph idx="1"/>
          </p:nvPr>
        </p:nvSpPr>
        <p:spPr/>
        <p:txBody>
          <a:bodyPr/>
          <a:lstStyle/>
          <a:p>
            <a:r>
              <a:rPr lang="en-US" dirty="0" smtClean="0"/>
              <a:t>Information and resource management systems are now usually web-based systems where the user interfaces are implemented using a web browser. </a:t>
            </a:r>
          </a:p>
          <a:p>
            <a:r>
              <a:rPr lang="en-US" dirty="0" smtClean="0"/>
              <a:t>For example, </a:t>
            </a:r>
            <a:r>
              <a:rPr lang="en-US" dirty="0" err="1" smtClean="0"/>
              <a:t>e</a:t>
            </a:r>
            <a:r>
              <a:rPr lang="en-US" dirty="0" smtClean="0"/>
              <a:t>-commerce systems are Internet-based resource management systems that accept electronic orders for goods or services and then arrange delivery of these goods or services to the customer</a:t>
            </a:r>
            <a:r>
              <a:rPr lang="en-US" i="1" dirty="0" smtClean="0"/>
              <a:t>. </a:t>
            </a:r>
          </a:p>
          <a:p>
            <a:r>
              <a:rPr lang="en-US" dirty="0" smtClean="0"/>
              <a:t>In an </a:t>
            </a:r>
            <a:r>
              <a:rPr lang="en-US" dirty="0" err="1" smtClean="0"/>
              <a:t>e</a:t>
            </a:r>
            <a:r>
              <a:rPr lang="en-US" dirty="0" smtClean="0"/>
              <a:t>-commerce system, the application-specific layer includes additional functionality supporting a ‘shopping cart’ in which users can place a number of items in separate transactions, then pay for them all together in a single transaction.</a:t>
            </a:r>
            <a:endParaRPr lang="en-GB" dirty="0" smtClean="0"/>
          </a:p>
          <a:p>
            <a:pPr>
              <a:buNone/>
            </a:pP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implementation</a:t>
            </a:r>
            <a:endParaRPr lang="en-US" dirty="0"/>
          </a:p>
        </p:txBody>
      </p:sp>
      <p:sp>
        <p:nvSpPr>
          <p:cNvPr id="3" name="Content Placeholder 2"/>
          <p:cNvSpPr>
            <a:spLocks noGrp="1"/>
          </p:cNvSpPr>
          <p:nvPr>
            <p:ph idx="1"/>
          </p:nvPr>
        </p:nvSpPr>
        <p:spPr/>
        <p:txBody>
          <a:bodyPr/>
          <a:lstStyle/>
          <a:p>
            <a:r>
              <a:rPr lang="en-US" dirty="0" smtClean="0"/>
              <a:t>These systems are often implemented as multi-tier client server/architectures (discussed in </a:t>
            </a:r>
            <a:r>
              <a:rPr lang="en-US" dirty="0" smtClean="0"/>
              <a:t>Lecture </a:t>
            </a:r>
            <a:r>
              <a:rPr lang="en-US" dirty="0" smtClean="0"/>
              <a:t>18)</a:t>
            </a:r>
            <a:endParaRPr lang="en-GB" dirty="0" smtClean="0"/>
          </a:p>
          <a:p>
            <a:pPr lvl="1"/>
            <a:r>
              <a:rPr lang="en-US" dirty="0" smtClean="0"/>
              <a:t>The web server is responsible for all user communications, with the user interface implemented using a web browser;</a:t>
            </a:r>
            <a:endParaRPr lang="en-GB" dirty="0" smtClean="0"/>
          </a:p>
          <a:p>
            <a:pPr lvl="1"/>
            <a:r>
              <a:rPr lang="en-US" dirty="0" smtClean="0"/>
              <a:t>The application server is responsible for implementing application-specific logic as well as information storage and retrieval requests; </a:t>
            </a:r>
            <a:endParaRPr lang="en-GB" dirty="0" smtClean="0"/>
          </a:p>
          <a:p>
            <a:pPr lvl="1"/>
            <a:r>
              <a:rPr lang="en-US" dirty="0" smtClean="0"/>
              <a:t>The database server moves information to and from the database and handles transaction management. </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type="body"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48</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language processing system </a:t>
            </a:r>
            <a:endParaRPr lang="en-US" dirty="0"/>
          </a:p>
        </p:txBody>
      </p:sp>
      <p:pic>
        <p:nvPicPr>
          <p:cNvPr id="4" name="Content Placeholder 3" descr="6.18 LangProcS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387" r="-10387"/>
              <a:stretch>
                <a:fillRect/>
              </a:stretch>
            </p:blipFill>
          </mc:Choice>
          <mc:Fallback>
            <p:blipFill>
              <a:blip r:embed="rId3"/>
              <a:srcRect l="-10387" r="-10387"/>
              <a:stretch>
                <a:fillRect/>
              </a:stretch>
            </p:blipFill>
          </mc:Fallback>
        </mc:AlternateContent>
        <p:spPr>
          <a:xfrm>
            <a:off x="916596" y="1600201"/>
            <a:ext cx="7014735" cy="3857834"/>
          </a:xfrm>
        </p:spPr>
      </p:pic>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6 Architectural design</a:t>
            </a:r>
            <a:endParaRPr lang="en-US" dirty="0"/>
          </a:p>
        </p:txBody>
      </p:sp>
      <p:pic>
        <p:nvPicPr>
          <p:cNvPr id="3" name="Picture 2"/>
          <p:cNvPicPr>
            <a:picLocks noChangeAspect="1"/>
          </p:cNvPicPr>
          <p:nvPr/>
        </p:nvPicPr>
        <p:blipFill>
          <a:blip r:embed="rId4"/>
          <a:stretch>
            <a:fillRect/>
          </a:stretch>
        </p:blipFill>
        <p:spPr>
          <a:xfrm>
            <a:off x="1085258" y="1600201"/>
            <a:ext cx="6973483" cy="482497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packing robot control system</a:t>
            </a:r>
            <a:endParaRPr lang="en-US" dirty="0"/>
          </a:p>
        </p:txBody>
      </p:sp>
      <p:pic>
        <p:nvPicPr>
          <p:cNvPr id="26626"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b="-8765"/>
              <a:stretch>
                <a:fillRect/>
              </a:stretch>
            </p:blipFill>
          </mc:Choice>
          <mc:Fallback>
            <p:blipFill>
              <a:blip r:embed="rId3"/>
              <a:srcRect b="-8765"/>
              <a:stretch>
                <a:fillRect/>
              </a:stretch>
            </p:blipFill>
          </mc:Fallback>
        </mc:AlternateContent>
        <p:spPr bwMode="auto">
          <a:xfrm>
            <a:off x="2197959" y="1667101"/>
            <a:ext cx="4397375" cy="42624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pic>
        <p:nvPicPr>
          <p:cNvPr id="3" name="Picture 2"/>
          <p:cNvPicPr>
            <a:picLocks noChangeAspect="1"/>
          </p:cNvPicPr>
          <p:nvPr/>
        </p:nvPicPr>
        <p:blipFill>
          <a:blip r:embed="rId4"/>
          <a:stretch>
            <a:fillRect/>
          </a:stretch>
        </p:blipFill>
        <p:spPr>
          <a:xfrm>
            <a:off x="1659130" y="1555169"/>
            <a:ext cx="5475031" cy="4801181"/>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a:xfrm>
            <a:off x="405360" y="1600200"/>
            <a:ext cx="8229600" cy="4525963"/>
          </a:xfrm>
        </p:spPr>
        <p:txBody>
          <a:bodyPr/>
          <a:lstStyle/>
          <a:p>
            <a:r>
              <a:rPr lang="en-US" dirty="0" smtClean="0"/>
              <a:t>A lexical analyzer, which takes input language tokens and converts them to an internal form.</a:t>
            </a:r>
            <a:endParaRPr lang="en-GB" dirty="0" smtClean="0"/>
          </a:p>
          <a:p>
            <a:r>
              <a:rPr lang="en-US" dirty="0" smtClean="0"/>
              <a:t>A symbol table, which holds information about the names of entities (variables, class names, object names, etc.) used in the text that is being translated.</a:t>
            </a:r>
            <a:endParaRPr lang="en-GB" dirty="0" smtClean="0"/>
          </a:p>
          <a:p>
            <a:r>
              <a:rPr lang="en-US" dirty="0" smtClean="0"/>
              <a:t>A syntax analyzer, which checks the syntax of the language being translated. </a:t>
            </a:r>
            <a:endParaRPr lang="en-GB" dirty="0" smtClean="0"/>
          </a:p>
          <a:p>
            <a:r>
              <a:rPr lang="en-US" dirty="0" smtClean="0"/>
              <a:t>A syntax tree, which is an internal structure representing the program being compiled.</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p:txBody>
          <a:bodyPr/>
          <a:lstStyle/>
          <a:p>
            <a:r>
              <a:rPr lang="en-US" dirty="0" smtClean="0"/>
              <a:t>A semantic analyzer that uses information from the syntax tree and the symbol table to check the semantic correctness of the input language text.</a:t>
            </a:r>
            <a:r>
              <a:rPr lang="en-GB" dirty="0" smtClean="0"/>
              <a:t> </a:t>
            </a:r>
            <a:endParaRPr lang="en-US" dirty="0" smtClean="0"/>
          </a:p>
          <a:p>
            <a:r>
              <a:rPr lang="en-US" dirty="0" smtClean="0"/>
              <a:t>A code generator that ‘walks’ the syntax tree and generates abstract machine code.</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pipe and filter compiler architecture</a:t>
            </a:r>
            <a:r>
              <a:rPr lang="en-GB" dirty="0" smtClean="0"/>
              <a:t> </a:t>
            </a:r>
            <a:endParaRPr lang="en-US" dirty="0"/>
          </a:p>
        </p:txBody>
      </p:sp>
      <p:pic>
        <p:nvPicPr>
          <p:cNvPr id="4" name="Content Placeholder 3" descr="6.19 PipeFilterCompModel.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2181" b="-42181"/>
              <a:stretch>
                <a:fillRect/>
              </a:stretch>
            </p:blipFill>
          </mc:Choice>
          <mc:Fallback>
            <p:blipFill>
              <a:blip r:embed="rId3"/>
              <a:srcRect t="-42181" b="-42181"/>
              <a:stretch>
                <a:fillRect/>
              </a:stretch>
            </p:blipFill>
          </mc:Fallback>
        </mc:AlternateContent>
        <p:spPr>
          <a:xfrm>
            <a:off x="1105758" y="1600201"/>
            <a:ext cx="6366176" cy="3501152"/>
          </a:xfrm>
        </p:spPr>
      </p:pic>
      <p:sp>
        <p:nvSpPr>
          <p:cNvPr id="5" name="Slide Number Placeholder 4"/>
          <p:cNvSpPr>
            <a:spLocks noGrp="1"/>
          </p:cNvSpPr>
          <p:nvPr>
            <p:ph type="sldNum" sz="quarter" idx="12"/>
          </p:nvPr>
        </p:nvSpPr>
        <p:spPr/>
        <p:txBody>
          <a:bodyPr/>
          <a:lstStyle/>
          <a:p>
            <a:fld id="{EC33B370-F672-B743-B3AF-248A63C17270}" type="slidenum">
              <a:rPr lang="en-US" smtClean="0"/>
              <a:pPr/>
              <a:t>52</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6 Architectural design</a:t>
            </a:r>
            <a:endParaRPr lang="en-US" dirty="0"/>
          </a:p>
        </p:txBody>
      </p:sp>
      <p:pic>
        <p:nvPicPr>
          <p:cNvPr id="3" name="Picture 2"/>
          <p:cNvPicPr>
            <a:picLocks noChangeAspect="1"/>
          </p:cNvPicPr>
          <p:nvPr/>
        </p:nvPicPr>
        <p:blipFill>
          <a:blip r:embed="rId4"/>
          <a:stretch>
            <a:fillRect/>
          </a:stretch>
        </p:blipFill>
        <p:spPr>
          <a:xfrm>
            <a:off x="110460" y="1926432"/>
            <a:ext cx="8910638" cy="284928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 language processing system</a:t>
            </a:r>
            <a:endParaRPr lang="en-US" dirty="0"/>
          </a:p>
        </p:txBody>
      </p:sp>
      <p:pic>
        <p:nvPicPr>
          <p:cNvPr id="4" name="Content Placeholder 3" descr="6.20 RepositoryLP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471" b="-1471"/>
              <a:stretch>
                <a:fillRect/>
              </a:stretch>
            </p:blipFill>
          </mc:Choice>
          <mc:Fallback>
            <p:blipFill>
              <a:blip r:embed="rId3"/>
              <a:srcRect t="-1471" b="-1471"/>
              <a:stretch>
                <a:fillRect/>
              </a:stretch>
            </p:blipFill>
          </mc:Fallback>
        </mc:AlternateContent>
        <p:spPr>
          <a:xfrm>
            <a:off x="1038200" y="1937951"/>
            <a:ext cx="6676944" cy="3672062"/>
          </a:xfrm>
        </p:spPr>
      </p:pic>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6 Architectural design</a:t>
            </a:r>
            <a:endParaRPr lang="en-US" dirty="0"/>
          </a:p>
        </p:txBody>
      </p:sp>
      <p:pic>
        <p:nvPicPr>
          <p:cNvPr id="3" name="Picture 2"/>
          <p:cNvPicPr>
            <a:picLocks noChangeAspect="1"/>
          </p:cNvPicPr>
          <p:nvPr/>
        </p:nvPicPr>
        <p:blipFill>
          <a:blip r:embed="rId4"/>
          <a:stretch>
            <a:fillRect/>
          </a:stretch>
        </p:blipFill>
        <p:spPr>
          <a:xfrm>
            <a:off x="284762" y="1687062"/>
            <a:ext cx="8183820" cy="4485138"/>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Models of application systems architectures help us understand and compare applications, validate application system designs and assess large-scale components for reuse.</a:t>
            </a:r>
            <a:endParaRPr lang="en-GB" dirty="0" smtClean="0"/>
          </a:p>
          <a:p>
            <a:r>
              <a:rPr lang="en-US" dirty="0" smtClean="0"/>
              <a:t>Transaction processing systems are interactive systems that allow information in a database to be remotely accessed and modified by a number of users. </a:t>
            </a:r>
          </a:p>
          <a:p>
            <a:r>
              <a:rPr lang="en-US" dirty="0" smtClean="0"/>
              <a:t>Language processing systems are used to translate texts from one language into another and to carry out the instructions specified in the input language. They include a translator and an abstract machine that executes the generated language.</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54</a:t>
            </a:fld>
            <a:endParaRPr lang="en-US" dirty="0"/>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abstraction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Architecture in the small </a:t>
            </a:r>
            <a:r>
              <a:rPr lang="en-US" dirty="0" smtClean="0"/>
              <a:t>is concerned with the architecture of individual programs. At this level, we are concerned with the way that an individual program is decomposed into components.  </a:t>
            </a:r>
            <a:endParaRPr lang="en-GB" dirty="0" smtClean="0"/>
          </a:p>
          <a:p>
            <a:r>
              <a:rPr lang="en-US" dirty="0" smtClean="0">
                <a:solidFill>
                  <a:srgbClr val="FF0000"/>
                </a:solidFill>
              </a:rPr>
              <a:t>Architecture in the large </a:t>
            </a:r>
            <a:r>
              <a:rPr lang="en-US" dirty="0" smtClean="0"/>
              <a:t>is concerned with the architecture of complex enterprise systems that include other systems, programs, and program components. These enterprise systems are distributed over different computers, which may be owned and managed by different companies.  </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a:t>
            </a:r>
            <a:r>
              <a:rPr lang="en-GB" dirty="0" smtClean="0"/>
              <a:t>systems</a:t>
            </a:r>
          </a:p>
          <a:p>
            <a:pPr lvl="1">
              <a:lnSpc>
                <a:spcPct val="90000"/>
              </a:lnSpc>
            </a:pPr>
            <a:r>
              <a:rPr lang="en-GB" dirty="0" smtClean="0"/>
              <a:t>Product-line architectures may be developed.</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representations</a:t>
            </a:r>
            <a:endParaRPr lang="en-US" dirty="0"/>
          </a:p>
        </p:txBody>
      </p:sp>
      <p:sp>
        <p:nvSpPr>
          <p:cNvPr id="3" name="Content Placeholder 2"/>
          <p:cNvSpPr>
            <a:spLocks noGrp="1"/>
          </p:cNvSpPr>
          <p:nvPr>
            <p:ph idx="1"/>
          </p:nvPr>
        </p:nvSpPr>
        <p:spPr/>
        <p:txBody>
          <a:bodyPr/>
          <a:lstStyle/>
          <a:p>
            <a:r>
              <a:rPr lang="en-US" dirty="0" smtClean="0"/>
              <a:t>Simple, informal block diagrams showing entities and relationships are the most frequently used method for documenting software architectures.</a:t>
            </a:r>
          </a:p>
          <a:p>
            <a:r>
              <a:rPr lang="en-US" dirty="0" smtClean="0"/>
              <a:t>But these have been criticized because they lack semantics, do not show the types of relationships between entities nor the visible properties of entities in the architecture.</a:t>
            </a:r>
          </a:p>
          <a:p>
            <a:r>
              <a:rPr lang="en-US" dirty="0" smtClean="0"/>
              <a:t>Depends on the use of architectural models. The  requirements for model semantics depends on how the models are used.</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6 Architectural design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4619</TotalTime>
  <Words>3437</Words>
  <Application>Microsoft Office PowerPoint</Application>
  <PresentationFormat>Ekran Gösterisi (4:3)</PresentationFormat>
  <Paragraphs>367</Paragraphs>
  <Slides>54</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54</vt:i4>
      </vt:variant>
    </vt:vector>
  </HeadingPairs>
  <TitlesOfParts>
    <vt:vector size="62" baseType="lpstr">
      <vt:lpstr>ＭＳ Ｐゴシック</vt:lpstr>
      <vt:lpstr>Arial</vt:lpstr>
      <vt:lpstr>Calibri</vt:lpstr>
      <vt:lpstr>Helvetica</vt:lpstr>
      <vt:lpstr>Times New Roman</vt:lpstr>
      <vt:lpstr>Wingdings</vt:lpstr>
      <vt:lpstr>Zapf Dingbats</vt:lpstr>
      <vt:lpstr>SE9</vt:lpstr>
      <vt:lpstr>Lecture 6 – Architectural Design</vt:lpstr>
      <vt:lpstr>Topics covered</vt:lpstr>
      <vt:lpstr>Software architecture</vt:lpstr>
      <vt:lpstr>Architectural design</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Architecture reuse</vt:lpstr>
      <vt:lpstr>Architecture and system characteristics</vt:lpstr>
      <vt:lpstr>Architectural views</vt:lpstr>
      <vt:lpstr>4 + 1 view model of software architecture</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LIBSYS system </vt:lpstr>
      <vt:lpstr>Key points</vt:lpstr>
      <vt:lpstr>Lecture 6 – Architectural Design</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MHC-PMS </vt:lpstr>
      <vt:lpstr>Web-based information systems</vt:lpstr>
      <vt:lpstr>Server implementation</vt:lpstr>
      <vt:lpstr>Language processing systems</vt:lpstr>
      <vt:lpstr>The architecture of a language processing system </vt:lpstr>
      <vt:lpstr>Compiler components</vt:lpstr>
      <vt:lpstr>Compiler components</vt:lpstr>
      <vt:lpstr>A pipe and filter compiler architecture </vt:lpstr>
      <vt:lpstr>A repository architecture for a language processing system</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Furkan Gözükara</cp:lastModifiedBy>
  <cp:revision>15</cp:revision>
  <dcterms:created xsi:type="dcterms:W3CDTF">2010-01-18T20:35:25Z</dcterms:created>
  <dcterms:modified xsi:type="dcterms:W3CDTF">2020-11-13T13:09:26Z</dcterms:modified>
</cp:coreProperties>
</file>