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0"/>
  </p:notesMasterIdLst>
  <p:handoutMasterIdLst>
    <p:handoutMasterId r:id="rId51"/>
  </p:handoutMasterIdLst>
  <p:sldIdLst>
    <p:sldId id="256" r:id="rId2"/>
    <p:sldId id="295" r:id="rId3"/>
    <p:sldId id="267" r:id="rId4"/>
    <p:sldId id="268" r:id="rId5"/>
    <p:sldId id="297" r:id="rId6"/>
    <p:sldId id="298" r:id="rId7"/>
    <p:sldId id="257" r:id="rId8"/>
    <p:sldId id="296" r:id="rId9"/>
    <p:sldId id="258" r:id="rId10"/>
    <p:sldId id="299" r:id="rId11"/>
    <p:sldId id="303" r:id="rId12"/>
    <p:sldId id="304" r:id="rId13"/>
    <p:sldId id="305" r:id="rId14"/>
    <p:sldId id="300" r:id="rId15"/>
    <p:sldId id="306" r:id="rId16"/>
    <p:sldId id="307" r:id="rId17"/>
    <p:sldId id="308" r:id="rId18"/>
    <p:sldId id="309" r:id="rId19"/>
    <p:sldId id="301" r:id="rId20"/>
    <p:sldId id="310" r:id="rId21"/>
    <p:sldId id="311" r:id="rId22"/>
    <p:sldId id="312" r:id="rId23"/>
    <p:sldId id="313" r:id="rId24"/>
    <p:sldId id="314" r:id="rId25"/>
    <p:sldId id="284" r:id="rId26"/>
    <p:sldId id="285" r:id="rId27"/>
    <p:sldId id="286" r:id="rId28"/>
    <p:sldId id="287" r:id="rId29"/>
    <p:sldId id="315" r:id="rId30"/>
    <p:sldId id="259" r:id="rId31"/>
    <p:sldId id="316" r:id="rId32"/>
    <p:sldId id="292" r:id="rId33"/>
    <p:sldId id="302" r:id="rId34"/>
    <p:sldId id="317" r:id="rId35"/>
    <p:sldId id="260" r:id="rId36"/>
    <p:sldId id="261" r:id="rId37"/>
    <p:sldId id="318" r:id="rId38"/>
    <p:sldId id="319" r:id="rId39"/>
    <p:sldId id="320" r:id="rId40"/>
    <p:sldId id="321" r:id="rId41"/>
    <p:sldId id="262" r:id="rId42"/>
    <p:sldId id="323" r:id="rId43"/>
    <p:sldId id="324" r:id="rId44"/>
    <p:sldId id="322" r:id="rId45"/>
    <p:sldId id="263" r:id="rId46"/>
    <p:sldId id="325" r:id="rId47"/>
    <p:sldId id="326" r:id="rId48"/>
    <p:sldId id="294" r:id="rId4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eslisozluk.net/outside;-beyond;-outside-of-nedir-ne-demek/"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r>
              <a:rPr lang="en-US" dirty="0" smtClean="0"/>
              <a:t>GNP MİLLİ GELİR</a:t>
            </a:r>
            <a:endParaRPr lang="en-US" dirty="0"/>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Intertwined </a:t>
            </a:r>
            <a:r>
              <a:rPr lang="en-GB" dirty="0" err="1" smtClean="0"/>
              <a:t>sarılmış</a:t>
            </a:r>
            <a:r>
              <a:rPr lang="en-GB" baseline="0" dirty="0" smtClean="0"/>
              <a:t> </a:t>
            </a:r>
            <a:r>
              <a:rPr lang="en-GB" baseline="0" dirty="0" err="1" smtClean="0"/>
              <a:t>iç</a:t>
            </a:r>
            <a:r>
              <a:rPr lang="en-GB" baseline="0" dirty="0" smtClean="0"/>
              <a:t> </a:t>
            </a:r>
            <a:r>
              <a:rPr lang="en-GB" baseline="0" dirty="0" err="1" smtClean="0"/>
              <a:t>içe</a:t>
            </a:r>
            <a:r>
              <a:rPr lang="en-GB" baseline="0" dirty="0" smtClean="0"/>
              <a:t> , twine </a:t>
            </a:r>
            <a:r>
              <a:rPr lang="en-GB" baseline="0" dirty="0" err="1" smtClean="0"/>
              <a:t>sicim</a:t>
            </a:r>
            <a:r>
              <a:rPr lang="en-GB" baseline="0" dirty="0" smtClean="0"/>
              <a:t> </a:t>
            </a:r>
            <a:r>
              <a:rPr lang="en-GB" baseline="0" dirty="0" err="1" smtClean="0"/>
              <a:t>dolamak</a:t>
            </a:r>
            <a:r>
              <a:rPr lang="en-GB" baseline="0" dirty="0" smtClean="0"/>
              <a:t>  </a:t>
            </a:r>
            <a:r>
              <a:rPr lang="en-GB" baseline="0" dirty="0" err="1" smtClean="0"/>
              <a:t>sarmak</a:t>
            </a:r>
            <a:r>
              <a:rPr lang="en-GB" baseline="0" dirty="0" smtClean="0"/>
              <a:t> </a:t>
            </a:r>
            <a:r>
              <a:rPr lang="en-GB" baseline="0" dirty="0" err="1" smtClean="0"/>
              <a:t>sarılmak</a:t>
            </a:r>
            <a:r>
              <a:rPr lang="en-GB" baseline="0" dirty="0" smtClean="0"/>
              <a:t> </a:t>
            </a:r>
            <a:r>
              <a:rPr lang="en-GB" baseline="0" dirty="0" err="1" smtClean="0"/>
              <a:t>örmek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3027980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advance</a:t>
            </a:r>
            <a:r>
              <a:rPr lang="en-GB" baseline="0" dirty="0" smtClean="0"/>
              <a:t> </a:t>
            </a:r>
            <a:r>
              <a:rPr lang="en-GB" baseline="0" dirty="0" err="1" smtClean="0"/>
              <a:t>önceden</a:t>
            </a:r>
            <a:r>
              <a:rPr lang="en-GB" baseline="0" dirty="0" smtClean="0"/>
              <a:t> </a:t>
            </a:r>
            <a:r>
              <a:rPr lang="en-GB" baseline="0" dirty="0" err="1" smtClean="0"/>
              <a:t>peşin</a:t>
            </a:r>
            <a:r>
              <a:rPr lang="en-GB" baseline="0" dirty="0" smtClean="0"/>
              <a:t> </a:t>
            </a:r>
            <a:r>
              <a:rPr lang="en-GB" baseline="0" dirty="0" err="1" smtClean="0"/>
              <a:t>peşin</a:t>
            </a:r>
            <a:r>
              <a:rPr lang="en-GB" baseline="0" dirty="0" smtClean="0"/>
              <a:t> </a:t>
            </a:r>
            <a:r>
              <a:rPr lang="en-GB" baseline="0" dirty="0" err="1" smtClean="0"/>
              <a:t>olarak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20</a:t>
            </a:fld>
            <a:endParaRPr lang="en-US"/>
          </a:p>
        </p:txBody>
      </p:sp>
    </p:spTree>
    <p:extLst>
      <p:ext uri="{BB962C8B-B14F-4D97-AF65-F5344CB8AC3E}">
        <p14:creationId xmlns:p14="http://schemas.microsoft.com/office/powerpoint/2010/main" val="1748963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Competence </a:t>
            </a:r>
            <a:r>
              <a:rPr lang="en-US" dirty="0" err="1" smtClean="0"/>
              <a:t>yeterlilik</a:t>
            </a:r>
            <a:r>
              <a:rPr lang="en-US" dirty="0" smtClean="0"/>
              <a:t> </a:t>
            </a:r>
            <a:r>
              <a:rPr lang="en-GB" dirty="0" err="1" smtClean="0"/>
              <a:t>outwith</a:t>
            </a:r>
            <a:r>
              <a:rPr lang="en-GB" dirty="0" smtClean="0"/>
              <a:t> &gt; </a:t>
            </a:r>
            <a:r>
              <a:rPr lang="en-US" sz="1200" b="0" i="0" u="none" strike="noStrike" kern="1200" dirty="0" smtClean="0">
                <a:solidFill>
                  <a:schemeClr val="tx1"/>
                </a:solidFill>
                <a:effectLst/>
                <a:latin typeface="+mn-lt"/>
                <a:ea typeface="+mn-ea"/>
                <a:cs typeface="+mn-cs"/>
                <a:hlinkClick r:id="rId3" tooltip="outwith"/>
              </a:rPr>
              <a:t>Outside; beyond; outside of</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26</a:t>
            </a:fld>
            <a:endParaRPr lang="en-US"/>
          </a:p>
        </p:txBody>
      </p:sp>
    </p:spTree>
    <p:extLst>
      <p:ext uri="{BB962C8B-B14F-4D97-AF65-F5344CB8AC3E}">
        <p14:creationId xmlns:p14="http://schemas.microsoft.com/office/powerpoint/2010/main" val="3706326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28</a:t>
            </a:fld>
            <a:endParaRPr lang="en-US"/>
          </a:p>
        </p:txBody>
      </p:sp>
    </p:spTree>
    <p:extLst>
      <p:ext uri="{BB962C8B-B14F-4D97-AF65-F5344CB8AC3E}">
        <p14:creationId xmlns:p14="http://schemas.microsoft.com/office/powerpoint/2010/main" val="4223919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PREAMBLE </a:t>
            </a:r>
            <a:r>
              <a:rPr lang="en-US" sz="1200" b="1" dirty="0" err="1" smtClean="0"/>
              <a:t>gerekçe</a:t>
            </a:r>
            <a:r>
              <a:rPr lang="en-US" sz="1200" b="1" dirty="0" smtClean="0"/>
              <a:t> </a:t>
            </a:r>
            <a:r>
              <a:rPr lang="en-US" sz="1200" b="1" dirty="0" err="1" smtClean="0"/>
              <a:t>açış</a:t>
            </a:r>
            <a:r>
              <a:rPr lang="en-US" sz="1200" b="1" dirty="0" smtClean="0"/>
              <a:t> </a:t>
            </a:r>
            <a:r>
              <a:rPr lang="en-US" sz="1200" b="1" dirty="0" err="1" smtClean="0"/>
              <a:t>konuşması</a:t>
            </a:r>
            <a:r>
              <a:rPr lang="en-US" sz="1200" b="1" dirty="0" smtClean="0"/>
              <a:t> , </a:t>
            </a:r>
            <a:r>
              <a:rPr lang="en-US" sz="1200" dirty="0" smtClean="0"/>
              <a:t>aspirations </a:t>
            </a:r>
            <a:r>
              <a:rPr lang="en-US" sz="1200" dirty="0" err="1" smtClean="0"/>
              <a:t>istek</a:t>
            </a:r>
            <a:r>
              <a:rPr lang="en-US" sz="1200" baseline="0" dirty="0" smtClean="0"/>
              <a:t> </a:t>
            </a:r>
            <a:r>
              <a:rPr lang="en-US" sz="1200" baseline="0" dirty="0" err="1" smtClean="0"/>
              <a:t>solunum</a:t>
            </a:r>
            <a:r>
              <a:rPr lang="en-US" sz="1200" baseline="0" dirty="0" smtClean="0"/>
              <a:t> can </a:t>
            </a:r>
            <a:r>
              <a:rPr lang="en-US" sz="1200" baseline="0" dirty="0" err="1" smtClean="0"/>
              <a:t>atma</a:t>
            </a:r>
            <a:r>
              <a:rPr lang="en-US" sz="1200" baseline="0" dirty="0" smtClean="0"/>
              <a:t> </a:t>
            </a:r>
            <a:r>
              <a:rPr lang="en-US" sz="1200" baseline="0" dirty="0" err="1" smtClean="0"/>
              <a:t>yüksek</a:t>
            </a:r>
            <a:r>
              <a:rPr lang="en-US" sz="1200" baseline="0" dirty="0" smtClean="0"/>
              <a:t> </a:t>
            </a:r>
            <a:r>
              <a:rPr lang="en-US" sz="1200" baseline="0" dirty="0" err="1" smtClean="0"/>
              <a:t>gaye</a:t>
            </a:r>
            <a:r>
              <a:rPr lang="en-US" sz="1200" baseline="0" dirty="0" smtClean="0"/>
              <a:t> </a:t>
            </a:r>
            <a:r>
              <a:rPr lang="en-US" sz="1200" baseline="0" dirty="0" err="1" smtClean="0"/>
              <a:t>edinme</a:t>
            </a:r>
            <a:r>
              <a:rPr lang="en-US" sz="1200" baseline="0" dirty="0" smtClean="0"/>
              <a:t>, </a:t>
            </a:r>
            <a:r>
              <a:rPr lang="en-US" sz="1200" dirty="0" smtClean="0"/>
              <a:t>clauses </a:t>
            </a:r>
            <a:r>
              <a:rPr lang="en-US" sz="1200" dirty="0" err="1" smtClean="0"/>
              <a:t>antlaşma</a:t>
            </a:r>
            <a:r>
              <a:rPr lang="en-US" sz="1200" baseline="0" dirty="0" smtClean="0"/>
              <a:t> </a:t>
            </a:r>
            <a:r>
              <a:rPr lang="en-US" sz="1200" baseline="0" dirty="0" err="1" smtClean="0"/>
              <a:t>özel</a:t>
            </a:r>
            <a:r>
              <a:rPr lang="en-US" sz="1200" baseline="0" dirty="0" smtClean="0"/>
              <a:t> </a:t>
            </a:r>
            <a:r>
              <a:rPr lang="en-US" sz="1200" baseline="0" dirty="0" err="1" smtClean="0"/>
              <a:t>şart</a:t>
            </a:r>
            <a:r>
              <a:rPr lang="en-US" sz="1200" baseline="0" dirty="0" smtClean="0"/>
              <a:t> </a:t>
            </a:r>
            <a:r>
              <a:rPr lang="en-US" sz="1200" baseline="0" dirty="0" err="1" smtClean="0"/>
              <a:t>koşul</a:t>
            </a:r>
            <a:r>
              <a:rPr lang="en-US" sz="1200" baseline="0" dirty="0" smtClean="0"/>
              <a:t>, </a:t>
            </a:r>
            <a:r>
              <a:rPr lang="en-US" sz="1200" baseline="0" dirty="0" err="1" smtClean="0"/>
              <a:t>madde</a:t>
            </a:r>
            <a:r>
              <a:rPr lang="en-US" sz="1200" baseline="0" dirty="0" smtClean="0"/>
              <a:t>, bent </a:t>
            </a:r>
            <a:r>
              <a:rPr lang="en-US" sz="1200" baseline="0" dirty="0" err="1" smtClean="0"/>
              <a:t>hüküm</a:t>
            </a:r>
            <a:r>
              <a:rPr lang="en-US" sz="1200" baseline="0" dirty="0" smtClean="0"/>
              <a:t> </a:t>
            </a:r>
            <a:r>
              <a:rPr lang="en-US" sz="1200" baseline="0" dirty="0" err="1" smtClean="0"/>
              <a:t>fıkra</a:t>
            </a:r>
            <a:r>
              <a:rPr lang="en-US" sz="1200" baseline="0" dirty="0" smtClean="0"/>
              <a:t> </a:t>
            </a:r>
            <a:r>
              <a:rPr lang="en-US" sz="1200" baseline="0" dirty="0" err="1" smtClean="0"/>
              <a:t>şart</a:t>
            </a:r>
            <a:r>
              <a:rPr lang="en-US" sz="1200" baseline="0" dirty="0" smtClean="0"/>
              <a:t>, </a:t>
            </a:r>
            <a:r>
              <a:rPr lang="en-US" sz="1200" dirty="0" smtClean="0"/>
              <a:t>legalistic </a:t>
            </a:r>
            <a:r>
              <a:rPr lang="en-US" sz="1200" dirty="0" err="1" smtClean="0"/>
              <a:t>kanuncu</a:t>
            </a:r>
            <a:r>
              <a:rPr lang="en-US" sz="1200" dirty="0" smtClean="0"/>
              <a:t>,  tedious </a:t>
            </a:r>
            <a:r>
              <a:rPr lang="en-US" sz="1200" dirty="0" err="1" smtClean="0"/>
              <a:t>sıkıcı</a:t>
            </a:r>
            <a:r>
              <a:rPr lang="en-US" sz="1200" dirty="0" smtClean="0"/>
              <a:t> </a:t>
            </a:r>
            <a:r>
              <a:rPr lang="en-US" sz="1200" dirty="0" err="1" smtClean="0"/>
              <a:t>meşakketli</a:t>
            </a:r>
            <a:r>
              <a:rPr lang="en-US" sz="1200" dirty="0" smtClean="0"/>
              <a:t>,</a:t>
            </a:r>
            <a:r>
              <a:rPr lang="en-US" sz="1200" baseline="0" dirty="0" smtClean="0"/>
              <a:t> </a:t>
            </a:r>
            <a:r>
              <a:rPr lang="en-US" sz="1200" baseline="0" dirty="0" err="1" smtClean="0"/>
              <a:t>usandırıcı</a:t>
            </a:r>
            <a:r>
              <a:rPr lang="en-US" sz="1200" baseline="0" dirty="0" smtClean="0"/>
              <a:t>, cohesive </a:t>
            </a:r>
            <a:r>
              <a:rPr lang="en-US" sz="1200" baseline="0" dirty="0" err="1" smtClean="0"/>
              <a:t>yapışık</a:t>
            </a:r>
            <a:r>
              <a:rPr lang="en-US" sz="1200" baseline="0" dirty="0" smtClean="0"/>
              <a:t> </a:t>
            </a:r>
            <a:r>
              <a:rPr lang="en-US" sz="1200" baseline="0" dirty="0" err="1" smtClean="0"/>
              <a:t>yapışkan</a:t>
            </a:r>
            <a:r>
              <a:rPr lang="en-US" sz="1200" baseline="0" dirty="0" smtClean="0"/>
              <a:t> </a:t>
            </a:r>
            <a:r>
              <a:rPr lang="en-US" sz="1200" baseline="0" dirty="0" err="1" smtClean="0"/>
              <a:t>uyum</a:t>
            </a:r>
            <a:r>
              <a:rPr lang="en-US" sz="1200" baseline="0" dirty="0" smtClean="0"/>
              <a:t> </a:t>
            </a:r>
            <a:r>
              <a:rPr lang="en-US" sz="1200" baseline="0" dirty="0" err="1" smtClean="0"/>
              <a:t>sağlayan</a:t>
            </a:r>
            <a:r>
              <a:rPr lang="en-US" sz="1200" baseline="0" dirty="0" smtClean="0"/>
              <a:t>, adhere </a:t>
            </a:r>
            <a:r>
              <a:rPr lang="en-US" sz="1200" baseline="0" dirty="0" err="1" smtClean="0"/>
              <a:t>bağlı</a:t>
            </a:r>
            <a:r>
              <a:rPr lang="en-US" sz="1200" baseline="0" dirty="0" smtClean="0"/>
              <a:t> </a:t>
            </a:r>
            <a:r>
              <a:rPr lang="en-US" sz="1200" baseline="0" dirty="0" err="1" smtClean="0"/>
              <a:t>kalmak</a:t>
            </a:r>
            <a:r>
              <a:rPr lang="en-US" sz="1200" baseline="0" dirty="0" smtClean="0"/>
              <a:t> </a:t>
            </a:r>
            <a:r>
              <a:rPr lang="en-US" sz="1200" baseline="0" dirty="0" err="1" smtClean="0"/>
              <a:t>yapışmak</a:t>
            </a:r>
            <a:r>
              <a:rPr lang="en-US" sz="1200" baseline="0" dirty="0" smtClean="0"/>
              <a:t> </a:t>
            </a:r>
            <a:r>
              <a:rPr lang="en-US" sz="1200" baseline="0" dirty="0" err="1" smtClean="0"/>
              <a:t>bağlı</a:t>
            </a:r>
            <a:r>
              <a:rPr lang="en-US" sz="1200" baseline="0" dirty="0" smtClean="0"/>
              <a:t> </a:t>
            </a:r>
            <a:r>
              <a:rPr lang="en-US" sz="1200" baseline="0" dirty="0" err="1" smtClean="0"/>
              <a:t>olmak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30</a:t>
            </a:fld>
            <a:endParaRPr lang="en-US"/>
          </a:p>
        </p:txBody>
      </p:sp>
    </p:spTree>
    <p:extLst>
      <p:ext uri="{BB962C8B-B14F-4D97-AF65-F5344CB8AC3E}">
        <p14:creationId xmlns:p14="http://schemas.microsoft.com/office/powerpoint/2010/main" val="120395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Dilemma</a:t>
            </a:r>
            <a:r>
              <a:rPr lang="en-GB" baseline="0" dirty="0" smtClean="0"/>
              <a:t> </a:t>
            </a:r>
            <a:r>
              <a:rPr lang="en-GB" baseline="0" dirty="0" err="1" smtClean="0"/>
              <a:t>ikilem</a:t>
            </a:r>
            <a:r>
              <a:rPr lang="en-GB" baseline="0" dirty="0" smtClean="0"/>
              <a:t> </a:t>
            </a:r>
            <a:r>
              <a:rPr lang="en-GB" baseline="0" dirty="0" err="1" smtClean="0"/>
              <a:t>çıkmaz</a:t>
            </a:r>
            <a:r>
              <a:rPr lang="en-GB" baseline="0" dirty="0" smtClean="0"/>
              <a:t> </a:t>
            </a:r>
            <a:r>
              <a:rPr lang="en-GB" baseline="0" dirty="0" err="1" smtClean="0"/>
              <a:t>güç</a:t>
            </a:r>
            <a:r>
              <a:rPr lang="en-GB" baseline="0" dirty="0" smtClean="0"/>
              <a:t> durum</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32</a:t>
            </a:fld>
            <a:endParaRPr lang="en-US"/>
          </a:p>
        </p:txBody>
      </p:sp>
    </p:spTree>
    <p:extLst>
      <p:ext uri="{BB962C8B-B14F-4D97-AF65-F5344CB8AC3E}">
        <p14:creationId xmlns:p14="http://schemas.microsoft.com/office/powerpoint/2010/main" val="3940960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10/22/2020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10/22/2020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10/22/2020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10/22/2020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10/22/2020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10/22/2020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10/22/2020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10/22/2020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10/22/2020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10/22/2020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10/22/2020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10/22/2020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smtClean="0"/>
              <a:t>Lecture 1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fs.host.cs.st-andrews.ac.uk/Books/SE9/Presentations/index.html"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Lecture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 1</a:t>
            </a:r>
            <a:endParaRPr lang="en-US" dirty="0">
              <a:ea typeface="+mn-ea"/>
              <a:cs typeface="+mn-cs"/>
            </a:endParaRPr>
          </a:p>
        </p:txBody>
      </p:sp>
      <p:pic>
        <p:nvPicPr>
          <p:cNvPr id="2" name="Picture 1"/>
          <p:cNvPicPr>
            <a:picLocks noChangeAspect="1"/>
          </p:cNvPicPr>
          <p:nvPr/>
        </p:nvPicPr>
        <p:blipFill>
          <a:blip r:embed="rId2"/>
          <a:stretch>
            <a:fillRect/>
          </a:stretch>
        </p:blipFill>
        <p:spPr>
          <a:xfrm>
            <a:off x="1597755" y="4408538"/>
            <a:ext cx="5948490" cy="1885314"/>
          </a:xfrm>
          <a:prstGeom prst="rect">
            <a:avLst/>
          </a:prstGeom>
        </p:spPr>
      </p:pic>
      <p:sp>
        <p:nvSpPr>
          <p:cNvPr id="6" name="Metin kutusu 5"/>
          <p:cNvSpPr txBox="1"/>
          <p:nvPr/>
        </p:nvSpPr>
        <p:spPr>
          <a:xfrm>
            <a:off x="0" y="6488668"/>
            <a:ext cx="8563897" cy="369332"/>
          </a:xfrm>
          <a:prstGeom prst="rect">
            <a:avLst/>
          </a:prstGeom>
          <a:noFill/>
        </p:spPr>
        <p:txBody>
          <a:bodyPr wrap="square" rtlCol="0">
            <a:spAutoFit/>
          </a:bodyPr>
          <a:lstStyle/>
          <a:p>
            <a:r>
              <a:rPr lang="en-US" dirty="0"/>
              <a:t>Source : </a:t>
            </a:r>
            <a:r>
              <a:rPr lang="en-US" dirty="0">
                <a:hlinkClick r:id="rId3"/>
              </a:rPr>
              <a:t>https://ifs.host.cs.st-andrews.ac.uk/Books/SE9/Presentations/index.html </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r>
              <a:rPr lang="en-GB" dirty="0" smtClean="0"/>
              <a:t>Security and trust </a:t>
            </a:r>
          </a:p>
          <a:p>
            <a:pPr lvl="1"/>
            <a:r>
              <a:rPr lang="en-GB" dirty="0" smtClean="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modelling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and the web</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(discussed in Lecture 19)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 is the dominant approach for constructing web-based systems. 	</a:t>
            </a:r>
          </a:p>
          <a:p>
            <a:pPr lvl="1"/>
            <a:r>
              <a:rPr lang="en-GB" dirty="0" smtClean="0"/>
              <a:t>When building these systems, you think about how you can assemble them from pre-existing software components and systems.</a:t>
            </a:r>
          </a:p>
          <a:p>
            <a:r>
              <a:rPr lang="en-GB" dirty="0" smtClean="0"/>
              <a:t>Web-based systems should be developed and delivered incrementally.</a:t>
            </a:r>
          </a:p>
          <a:p>
            <a:pPr lvl="1"/>
            <a:r>
              <a:rPr lang="en-GB" dirty="0" smtClean="0"/>
              <a:t>It is now generally recognized that it is impractical to specify all the requirements for such systems in advance. </a:t>
            </a:r>
          </a:p>
          <a:p>
            <a:r>
              <a:rPr lang="en-GB" dirty="0" smtClean="0"/>
              <a:t>User interfaces are constrained by the capabilities of web browsers. </a:t>
            </a:r>
          </a:p>
          <a:p>
            <a:pPr lvl="1"/>
            <a:r>
              <a:rPr lang="en-GB" dirty="0" smtClean="0"/>
              <a:t>Technologies such as AJAX allow rich interfaces to be created within a web browser but are still difficult to use. Web forms with local scripting are more commonly used. </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 discussed in the previous section, apply to web-based software in the same way that they apply to other types of software system.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endParaRPr lang="en-US" dirty="0" smtClean="0"/>
          </a:p>
          <a:p>
            <a:pPr>
              <a:buNone/>
            </a:pP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smtClean="0"/>
              <a:t>Lecture </a:t>
            </a:r>
            <a:r>
              <a:rPr lang="en-US" dirty="0" smtClean="0"/>
              <a:t>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 2</a:t>
            </a:r>
            <a:endParaRPr lang="en-US" dirty="0">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nSpc>
                <a:spcPct val="90000"/>
              </a:lnSpc>
            </a:pPr>
            <a:r>
              <a:rPr lang="en-GB" dirty="0"/>
              <a:t>Engineers should normally respect the confidentiality of their employers or clients irrespective of whether or not a formal confidentiality agreement has been signed.</a:t>
            </a:r>
          </a:p>
          <a:p>
            <a:pPr>
              <a:lnSpc>
                <a:spcPct val="90000"/>
              </a:lnSpc>
            </a:pPr>
            <a:r>
              <a:rPr lang="en-GB" dirty="0"/>
              <a:t>Competence </a:t>
            </a:r>
          </a:p>
          <a:p>
            <a:pPr lvl="1">
              <a:lnSpc>
                <a:spcPct val="90000"/>
              </a:lnSpc>
            </a:pPr>
            <a:r>
              <a:rPr lang="en-GB" dirty="0"/>
              <a:t>Engineers should not misrepresent their level of competence. They should not knowingly accept work which is </a:t>
            </a:r>
            <a:r>
              <a:rPr lang="en-GB" dirty="0" err="1"/>
              <a:t>outwith</a:t>
            </a:r>
            <a:r>
              <a:rPr lang="en-GB" dirty="0"/>
              <a:t> their competence.</a:t>
            </a:r>
          </a:p>
          <a:p>
            <a:pPr>
              <a:lnSpc>
                <a:spcPct val="90000"/>
              </a:lnSpc>
            </a:pP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 (Association for Computing Machinery)</a:t>
            </a:r>
            <a:br>
              <a:rPr lang="en-GB" dirty="0"/>
            </a:br>
            <a:r>
              <a:rPr lang="en-GB" dirty="0"/>
              <a:t>/</a:t>
            </a:r>
            <a:r>
              <a:rPr lang="en-GB" dirty="0" smtClean="0"/>
              <a:t>IEEE (</a:t>
            </a:r>
            <a:r>
              <a:rPr lang="en-US" dirty="0"/>
              <a:t>Institute of Electrical and Electronics Engineers</a:t>
            </a:r>
            <a:r>
              <a:rPr lang="en-GB" dirty="0" smtClean="0"/>
              <a:t>) </a:t>
            </a:r>
            <a:r>
              <a:rPr lang="en-GB" dirty="0"/>
              <a:t>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a:t>
            </a:r>
            <a:r>
              <a:rPr lang="en-GB" dirty="0"/>
              <a:t>Gross National Product (GNP) </a:t>
            </a:r>
            <a:r>
              <a:rPr lang="en-GB" dirty="0" smtClean="0"/>
              <a:t>in all developed countries.</a:t>
            </a:r>
            <a:endParaRPr lang="en-GB"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5" name="Footer Placeholder 4"/>
          <p:cNvSpPr>
            <a:spLocks noGrp="1"/>
          </p:cNvSpPr>
          <p:nvPr>
            <p:ph type="ftr" sz="quarter" idx="11"/>
          </p:nvPr>
        </p:nvSpPr>
        <p:spPr/>
        <p:txBody>
          <a:bodyPr/>
          <a:lstStyle/>
          <a:p>
            <a:pPr>
              <a:defRPr/>
            </a:pPr>
            <a:r>
              <a:rPr lang="en-US" dirty="0" smtClean="0"/>
              <a:t>Lecture 1  Introduction</a:t>
            </a:r>
            <a:endParaRPr lang="en-US" dirty="0"/>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5" name="Footer Placeholder 4"/>
          <p:cNvSpPr>
            <a:spLocks noGrp="1"/>
          </p:cNvSpPr>
          <p:nvPr>
            <p:ph type="ftr" sz="quarter" idx="11"/>
          </p:nvPr>
        </p:nvSpPr>
        <p:spPr/>
        <p:txBody>
          <a:bodyPr/>
          <a:lstStyle/>
          <a:p>
            <a:pPr>
              <a:defRPr/>
            </a:pPr>
            <a:r>
              <a:rPr lang="en-US" dirty="0" smtClean="0"/>
              <a:t>Lecture 1  Introduction</a:t>
            </a:r>
            <a:endParaRPr lang="en-US" dirty="0"/>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dirty="0"/>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a:t>
            </a:r>
          </a:p>
          <a:p>
            <a:pPr lvl="1"/>
            <a:r>
              <a:rPr lang="en-US" dirty="0" smtClean="0"/>
              <a:t>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sp>
        <p:nvSpPr>
          <p:cNvPr id="6" name="Footer Placeholder 5"/>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4" name="Picture 3" descr="1.4 InsulinPumpHW.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pic>
        <p:nvPicPr>
          <p:cNvPr id="2" name="Picture 1"/>
          <p:cNvPicPr>
            <a:picLocks noChangeAspect="1"/>
          </p:cNvPicPr>
          <p:nvPr/>
        </p:nvPicPr>
        <p:blipFill>
          <a:blip r:embed="rId4"/>
          <a:stretch>
            <a:fillRect/>
          </a:stretch>
        </p:blipFill>
        <p:spPr>
          <a:xfrm>
            <a:off x="867885" y="1543661"/>
            <a:ext cx="7408229" cy="468666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sp>
        <p:nvSpPr>
          <p:cNvPr id="6" name="Footer Placeholder 5"/>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pic>
        <p:nvPicPr>
          <p:cNvPr id="4" name="Picture 3" descr="1.5 InsulinPumpAct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pic>
        <p:nvPicPr>
          <p:cNvPr id="2" name="Picture 1"/>
          <p:cNvPicPr>
            <a:picLocks noChangeAspect="1"/>
          </p:cNvPicPr>
          <p:nvPr/>
        </p:nvPicPr>
        <p:blipFill>
          <a:blip r:embed="rId4"/>
          <a:stretch>
            <a:fillRect/>
          </a:stretch>
        </p:blipFill>
        <p:spPr>
          <a:xfrm>
            <a:off x="125484" y="2149065"/>
            <a:ext cx="8893032" cy="293676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a:t>
            </a:r>
            <a:endParaRPr lang="en-US" dirty="0"/>
          </a:p>
        </p:txBody>
      </p:sp>
      <p:sp>
        <p:nvSpPr>
          <p:cNvPr id="3" name="Content Placeholder 2"/>
          <p:cNvSpPr>
            <a:spLocks noGrp="1"/>
          </p:cNvSpPr>
          <p:nvPr>
            <p:ph idx="1"/>
          </p:nvPr>
        </p:nvSpPr>
        <p:spPr/>
        <p:txBody>
          <a:bodyPr/>
          <a:lstStyle/>
          <a:p>
            <a:r>
              <a:rPr lang="en-GB" dirty="0" smtClean="0"/>
              <a:t>The MHC-PMS (Mental Health Care-Patient Management System)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dirty="0"/>
              <a:t>Software costs often dominate computer system costs. The costs of software on a PC are often greater than the hardware cost.</a:t>
            </a:r>
          </a:p>
          <a:p>
            <a:r>
              <a:rPr lang="en-GB" dirty="0"/>
              <a:t>Software costs more to maintain than it does to develop. For systems with a long life, maintenance costs may be several times development costs.</a:t>
            </a:r>
          </a:p>
          <a:p>
            <a:r>
              <a:rPr lang="en-GB" dirty="0">
                <a:solidFill>
                  <a:srgbClr val="C00000"/>
                </a:solidFill>
              </a:rPr>
              <a:t>Software engineering is concerned with cost-effective software development.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MHC-PMS </a:t>
            </a:r>
            <a:endParaRPr lang="en-US" dirty="0" smtClean="0"/>
          </a:p>
        </p:txBody>
      </p:sp>
      <p:sp>
        <p:nvSpPr>
          <p:cNvPr id="6" name="Footer Placeholder 5"/>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pic>
        <p:nvPicPr>
          <p:cNvPr id="4" name="Picture 3" descr="1.6 MHC-P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pic>
        <p:nvPicPr>
          <p:cNvPr id="2" name="Picture 1"/>
          <p:cNvPicPr>
            <a:picLocks noChangeAspect="1"/>
          </p:cNvPicPr>
          <p:nvPr/>
        </p:nvPicPr>
        <p:blipFill>
          <a:blip r:embed="rId4"/>
          <a:stretch>
            <a:fillRect/>
          </a:stretch>
        </p:blipFill>
        <p:spPr>
          <a:xfrm>
            <a:off x="457200" y="1539493"/>
            <a:ext cx="8143875" cy="4695001"/>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key features</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pic>
        <p:nvPicPr>
          <p:cNvPr id="4" name="Picture 3" descr="1.7 WeatherStationEn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pic>
        <p:nvPicPr>
          <p:cNvPr id="2" name="Picture 1"/>
          <p:cNvPicPr>
            <a:picLocks noChangeAspect="1"/>
          </p:cNvPicPr>
          <p:nvPr/>
        </p:nvPicPr>
        <p:blipFill>
          <a:blip r:embed="rId4"/>
          <a:stretch>
            <a:fillRect/>
          </a:stretch>
        </p:blipFill>
        <p:spPr>
          <a:xfrm>
            <a:off x="457199" y="1756814"/>
            <a:ext cx="8330119" cy="3995057"/>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smtClean="0"/>
              <a:t>Software </a:t>
            </a:r>
            <a:r>
              <a:rPr lang="en-GB" sz="2400" dirty="0"/>
              <a:t>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r>
              <a:rPr lang="en-GB" sz="2400" dirty="0" smtClean="0"/>
              <a:t>.</a:t>
            </a:r>
          </a:p>
          <a:p>
            <a:r>
              <a:rPr lang="en-GB" dirty="0" smtClean="0"/>
              <a:t>Three case studies are used in the book:</a:t>
            </a:r>
          </a:p>
          <a:p>
            <a:pPr lvl="1"/>
            <a:r>
              <a:rPr lang="en-GB" sz="2000" dirty="0" smtClean="0"/>
              <a:t>An embedded insulin pump control system</a:t>
            </a:r>
          </a:p>
          <a:p>
            <a:pPr lvl="1"/>
            <a:r>
              <a:rPr lang="en-GB" dirty="0" smtClean="0"/>
              <a:t>A system for mental health care patient management</a:t>
            </a:r>
          </a:p>
          <a:p>
            <a:pPr lvl="1"/>
            <a:r>
              <a:rPr lang="en-GB" sz="2000" dirty="0" smtClean="0"/>
              <a:t>A wilderness weather station</a:t>
            </a:r>
            <a:endParaRPr lang="en-GB"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a:t>
            </a:r>
            <a:r>
              <a:rPr lang="en-US" dirty="0"/>
              <a:t>computer-aided </a:t>
            </a:r>
            <a:r>
              <a:rPr lang="en-US" dirty="0" smtClean="0"/>
              <a:t>design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dirty="0" smtClean="0"/>
              <a:t>Lecture 1  Introduction</a:t>
            </a:r>
            <a:endParaRPr lang="en-US" dirty="0"/>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3349</TotalTime>
  <Words>3931</Words>
  <Application>Microsoft Office PowerPoint</Application>
  <PresentationFormat>Ekran Gösterisi (4:3)</PresentationFormat>
  <Paragraphs>342</Paragraphs>
  <Slides>48</Slides>
  <Notes>8</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48</vt:i4>
      </vt:variant>
    </vt:vector>
  </HeadingPairs>
  <TitlesOfParts>
    <vt:vector size="54" baseType="lpstr">
      <vt:lpstr>ＭＳ Ｐゴシック</vt:lpstr>
      <vt:lpstr>Arial</vt:lpstr>
      <vt:lpstr>Calibri</vt:lpstr>
      <vt:lpstr>Times New Roman</vt:lpstr>
      <vt:lpstr>Wingdings</vt:lpstr>
      <vt:lpstr>SE9</vt:lpstr>
      <vt:lpstr>Lecture 1- Introduction</vt:lpstr>
      <vt:lpstr>Topics covered</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Software engineering</vt:lpstr>
      <vt:lpstr>Importance of software engineering</vt:lpstr>
      <vt:lpstr>Software process activities</vt:lpstr>
      <vt:lpstr>General issues that affect most software</vt:lpstr>
      <vt:lpstr>Software engineering diversity</vt:lpstr>
      <vt:lpstr>Application types</vt:lpstr>
      <vt:lpstr>Application types</vt:lpstr>
      <vt:lpstr>Application types</vt:lpstr>
      <vt:lpstr>Software engineering fundamentals</vt:lpstr>
      <vt:lpstr>Software engineering and the web</vt:lpstr>
      <vt:lpstr>Web software engineering</vt:lpstr>
      <vt:lpstr>Web-based software engineering</vt:lpstr>
      <vt:lpstr>Key points</vt:lpstr>
      <vt:lpstr>Key points</vt:lpstr>
      <vt:lpstr>Lecture 1- Introduction</vt:lpstr>
      <vt:lpstr>Software engineering ethics</vt:lpstr>
      <vt:lpstr>Issues of professional responsibility</vt:lpstr>
      <vt:lpstr>Issues of professional responsibility</vt:lpstr>
      <vt:lpstr>ACM (Association for Computing Machinery) /IEEE (Institute of Electrical and Electronics Engineers) Code of Ethics</vt:lpstr>
      <vt:lpstr>Rationale for the code of ethics</vt:lpstr>
      <vt:lpstr>The ACM/IEEE Code of Ethics </vt:lpstr>
      <vt:lpstr>Ethical principles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Furkan Gözükara</cp:lastModifiedBy>
  <cp:revision>37</cp:revision>
  <dcterms:created xsi:type="dcterms:W3CDTF">2009-12-29T10:39:27Z</dcterms:created>
  <dcterms:modified xsi:type="dcterms:W3CDTF">2020-10-22T11:37:36Z</dcterms:modified>
</cp:coreProperties>
</file>