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kan Gözükara" initials="FG" lastIdx="1" clrIdx="0">
    <p:extLst>
      <p:ext uri="{19B8F6BF-5375-455C-9EA6-DF929625EA0E}">
        <p15:presenceInfo xmlns:p15="http://schemas.microsoft.com/office/powerpoint/2012/main" userId="Furkan Gözük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10/22/2020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10/22/2020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10/22/2020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3 Agile software development</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3 Agile software development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fs.host.cs.st-andrews.ac.uk/Books/SE9/Presentations/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Lecture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Part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a:xfrm>
            <a:off x="3124200" y="6025433"/>
            <a:ext cx="2895600" cy="365125"/>
          </a:xfrm>
        </p:spPr>
        <p:txBody>
          <a:bodyPr/>
          <a:lstStyle/>
          <a:p>
            <a:pPr>
              <a:defRPr/>
            </a:pPr>
            <a:r>
              <a:rPr lang="en-US" dirty="0" smtClean="0"/>
              <a:t>Lecture 3 Agile software development</a:t>
            </a:r>
            <a:endParaRPr lang="en-US" dirty="0"/>
          </a:p>
        </p:txBody>
      </p:sp>
      <p:sp>
        <p:nvSpPr>
          <p:cNvPr id="6" name="Metin kutusu 5"/>
          <p:cNvSpPr txBox="1"/>
          <p:nvPr/>
        </p:nvSpPr>
        <p:spPr>
          <a:xfrm>
            <a:off x="0" y="6488668"/>
            <a:ext cx="8563897" cy="369332"/>
          </a:xfrm>
          <a:prstGeom prst="rect">
            <a:avLst/>
          </a:prstGeom>
          <a:noFill/>
        </p:spPr>
        <p:txBody>
          <a:bodyPr wrap="square" rtlCol="0">
            <a:spAutoFit/>
          </a:bodyPr>
          <a:lstStyle/>
          <a:p>
            <a:r>
              <a:rPr lang="en-US" dirty="0"/>
              <a:t>Source : </a:t>
            </a:r>
            <a:r>
              <a:rPr lang="en-US" dirty="0">
                <a:hlinkClick r:id="rId2"/>
              </a:rPr>
              <a:t>https://ifs.host.cs.st-andrews.ac.uk/Books/SE9/Presentations/index.html </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Plan-driven </a:t>
            </a:r>
            <a:r>
              <a:rPr lang="en-US" dirty="0" smtClean="0"/>
              <a:t>development:</a:t>
            </a:r>
            <a:endParaRPr lang="en-US" dirty="0" smtClean="0"/>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a:t>
            </a:r>
            <a:r>
              <a:rPr lang="en-US" dirty="0" smtClean="0"/>
              <a:t>possible.</a:t>
            </a:r>
            <a:endParaRPr lang="en-US" dirty="0" smtClean="0"/>
          </a:p>
          <a:p>
            <a:pPr lvl="1"/>
            <a:r>
              <a:rPr lang="en-US" dirty="0" smtClean="0"/>
              <a:t>Iteration occurs within activities. </a:t>
            </a:r>
          </a:p>
          <a:p>
            <a:r>
              <a:rPr lang="en-US" dirty="0" smtClean="0"/>
              <a:t>Agile </a:t>
            </a:r>
            <a:r>
              <a:rPr lang="en-US" dirty="0" smtClean="0"/>
              <a:t>development:</a:t>
            </a:r>
            <a:endParaRPr lang="en-US" dirty="0" smtClean="0"/>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pic>
        <p:nvPicPr>
          <p:cNvPr id="2" name="Picture 1"/>
          <p:cNvPicPr>
            <a:picLocks noChangeAspect="1"/>
          </p:cNvPicPr>
          <p:nvPr/>
        </p:nvPicPr>
        <p:blipFill>
          <a:blip r:embed="rId4"/>
          <a:stretch>
            <a:fillRect/>
          </a:stretch>
        </p:blipFill>
        <p:spPr>
          <a:xfrm>
            <a:off x="1302074" y="1417638"/>
            <a:ext cx="6597287" cy="49495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a:t>
            </a:r>
            <a:r>
              <a:rPr lang="en-GB" dirty="0" smtClean="0"/>
              <a:t>design.</a:t>
            </a:r>
            <a:endParaRPr lang="en-GB" dirty="0" smtClean="0"/>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a:t>
            </a:r>
            <a:r>
              <a:rPr lang="en-GB" dirty="0" smtClean="0"/>
              <a:t>code.</a:t>
            </a:r>
            <a:endParaRPr lang="en-GB" dirty="0" smtClean="0"/>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pic>
        <p:nvPicPr>
          <p:cNvPr id="2" name="Picture 1"/>
          <p:cNvPicPr>
            <a:picLocks noChangeAspect="1"/>
          </p:cNvPicPr>
          <p:nvPr/>
        </p:nvPicPr>
        <p:blipFill>
          <a:blip r:embed="rId4"/>
          <a:stretch>
            <a:fillRect/>
          </a:stretch>
        </p:blipFill>
        <p:spPr>
          <a:xfrm>
            <a:off x="174368" y="1916061"/>
            <a:ext cx="8512432" cy="367098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74338025"/>
              </p:ext>
            </p:extLst>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Incremental </a:t>
                      </a:r>
                      <a:r>
                        <a:rPr kumimoji="0" lang="en-GB" sz="1600" b="0" i="0" u="none" strike="noStrike" cap="none" normalizeH="0" baseline="0" dirty="0" smtClean="0">
                          <a:ln>
                            <a:noFill/>
                          </a:ln>
                          <a:solidFill>
                            <a:srgbClr val="000000"/>
                          </a:solidFill>
                          <a:effectLst/>
                          <a:latin typeface="Arial"/>
                          <a:ea typeface="Times New Roman" charset="0"/>
                          <a:cs typeface="Arial"/>
                        </a:rPr>
                        <a:t>planning:</a:t>
                      </a:r>
                      <a:endParaRPr kumimoji="0" lang="en-GB" sz="1600" b="0" i="0" u="none" strike="noStrike" cap="none" normalizeH="0" baseline="0" dirty="0" smtClean="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Small </a:t>
                      </a:r>
                      <a:r>
                        <a:rPr kumimoji="0" lang="en-GB" sz="1600" b="0" i="0" u="none" strike="noStrike" cap="none" normalizeH="0" baseline="0" dirty="0" smtClean="0">
                          <a:ln>
                            <a:noFill/>
                          </a:ln>
                          <a:solidFill>
                            <a:srgbClr val="000000"/>
                          </a:solidFill>
                          <a:effectLst/>
                          <a:latin typeface="Arial"/>
                          <a:ea typeface="Times New Roman" charset="0"/>
                          <a:cs typeface="Arial"/>
                        </a:rPr>
                        <a:t>releases:</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Simple </a:t>
                      </a:r>
                      <a:r>
                        <a:rPr kumimoji="0" lang="en-GB" sz="1600" b="0" i="0" u="none" strike="noStrike" cap="none" normalizeH="0" baseline="0" dirty="0" smtClean="0">
                          <a:ln>
                            <a:noFill/>
                          </a:ln>
                          <a:solidFill>
                            <a:srgbClr val="000000"/>
                          </a:solidFill>
                          <a:effectLst/>
                          <a:latin typeface="Arial"/>
                          <a:ea typeface="Times New Roman" charset="0"/>
                          <a:cs typeface="Arial"/>
                        </a:rPr>
                        <a:t>design:</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Test-first </a:t>
                      </a:r>
                      <a:r>
                        <a:rPr kumimoji="0" lang="en-GB" sz="1600" b="0" i="0" u="none" strike="noStrike" cap="none" normalizeH="0" baseline="0" dirty="0" smtClean="0">
                          <a:ln>
                            <a:noFill/>
                          </a:ln>
                          <a:solidFill>
                            <a:srgbClr val="000000"/>
                          </a:solidFill>
                          <a:effectLst/>
                          <a:latin typeface="Arial"/>
                          <a:ea typeface="Times New Roman" charset="0"/>
                          <a:cs typeface="Arial"/>
                        </a:rPr>
                        <a:t>development: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Refactoring:</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836307752"/>
              </p:ext>
            </p:extLst>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a:t>
                      </a:r>
                      <a:r>
                        <a:rPr lang="en-GB" sz="1600" b="0" dirty="0" smtClean="0">
                          <a:latin typeface="Arial"/>
                          <a:cs typeface="Arial"/>
                        </a:rPr>
                        <a:t>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a:t>
                      </a:r>
                      <a:r>
                        <a:rPr lang="en-GB" sz="1600" dirty="0" smtClean="0">
                          <a:latin typeface="Arial"/>
                          <a:cs typeface="Arial"/>
                        </a:rPr>
                        <a:t>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a:t>
                      </a:r>
                      <a:r>
                        <a:rPr lang="en-GB" sz="1600" dirty="0" smtClean="0">
                          <a:latin typeface="Arial"/>
                          <a:cs typeface="Arial"/>
                        </a:rPr>
                        <a:t>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a:t>
                      </a:r>
                      <a:r>
                        <a:rPr lang="en-GB" sz="1600" dirty="0" smtClean="0">
                          <a:latin typeface="Arial"/>
                          <a:cs typeface="Arial"/>
                        </a:rPr>
                        <a:t>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a:t>
                      </a:r>
                      <a:r>
                        <a:rPr lang="en-GB" sz="1600" dirty="0" smtClean="0">
                          <a:latin typeface="Arial"/>
                          <a:cs typeface="Arial"/>
                        </a:rPr>
                        <a:t>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dirty="0">
                          <a:latin typeface="Arial"/>
                          <a:cs typeface="Arial"/>
                        </a:rPr>
                        <a:t>On-site </a:t>
                      </a:r>
                      <a:r>
                        <a:rPr lang="en-GB" sz="1600" dirty="0" smtClean="0">
                          <a:latin typeface="Arial"/>
                          <a:cs typeface="Arial"/>
                        </a:rPr>
                        <a:t>customer:</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r>
              <a:rPr lang="en-US" dirty="0" smtClean="0"/>
              <a:t>covered</a:t>
            </a:r>
            <a:endParaRPr lang="en-US" dirty="0"/>
          </a:p>
        </p:txBody>
      </p:sp>
      <p:sp>
        <p:nvSpPr>
          <p:cNvPr id="3" name="Content Placeholder 2"/>
          <p:cNvSpPr>
            <a:spLocks noGrp="1"/>
          </p:cNvSpPr>
          <p:nvPr>
            <p:ph idx="1"/>
          </p:nvPr>
        </p:nvSpPr>
        <p:spPr/>
        <p:txBody>
          <a:bodyPr/>
          <a:lstStyle/>
          <a:p>
            <a:r>
              <a:rPr lang="en-US" dirty="0" smtClean="0"/>
              <a:t>Agile </a:t>
            </a:r>
            <a:r>
              <a:rPr lang="en-US" dirty="0" smtClean="0"/>
              <a:t>methods.</a:t>
            </a:r>
            <a:endParaRPr lang="en-US" dirty="0" smtClean="0"/>
          </a:p>
          <a:p>
            <a:r>
              <a:rPr lang="en-US" dirty="0" smtClean="0"/>
              <a:t>Plan-driven and agile </a:t>
            </a:r>
            <a:r>
              <a:rPr lang="en-US" dirty="0" smtClean="0"/>
              <a:t>development.</a:t>
            </a:r>
            <a:endParaRPr lang="en-US" dirty="0" smtClean="0"/>
          </a:p>
          <a:p>
            <a:r>
              <a:rPr lang="en-US" dirty="0" smtClean="0"/>
              <a:t>Extreme </a:t>
            </a:r>
            <a:r>
              <a:rPr lang="en-US" dirty="0" smtClean="0"/>
              <a:t>programming.</a:t>
            </a:r>
            <a:endParaRPr lang="en-US" dirty="0" smtClean="0"/>
          </a:p>
          <a:p>
            <a:r>
              <a:rPr lang="en-US" dirty="0" smtClean="0"/>
              <a:t>Agile project </a:t>
            </a:r>
            <a:r>
              <a:rPr lang="en-US" dirty="0" smtClean="0"/>
              <a:t>management.</a:t>
            </a:r>
            <a:endParaRPr lang="en-US" dirty="0" smtClean="0"/>
          </a:p>
          <a:p>
            <a:r>
              <a:rPr lang="en-US" dirty="0" smtClean="0"/>
              <a:t>Scaling agile </a:t>
            </a:r>
            <a:r>
              <a:rPr lang="en-US" dirty="0" smtClean="0"/>
              <a:t>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pic>
        <p:nvPicPr>
          <p:cNvPr id="2" name="Picture 1"/>
          <p:cNvPicPr>
            <a:picLocks noChangeAspect="1"/>
          </p:cNvPicPr>
          <p:nvPr/>
        </p:nvPicPr>
        <p:blipFill>
          <a:blip r:embed="rId4"/>
          <a:stretch>
            <a:fillRect/>
          </a:stretch>
        </p:blipFill>
        <p:spPr>
          <a:xfrm>
            <a:off x="1373600" y="1445466"/>
            <a:ext cx="6154960" cy="50321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pic>
        <p:nvPicPr>
          <p:cNvPr id="2" name="Picture 1"/>
          <p:cNvPicPr>
            <a:picLocks noChangeAspect="1"/>
          </p:cNvPicPr>
          <p:nvPr/>
        </p:nvPicPr>
        <p:blipFill>
          <a:blip r:embed="rId4"/>
          <a:stretch>
            <a:fillRect/>
          </a:stretch>
        </p:blipFill>
        <p:spPr>
          <a:xfrm>
            <a:off x="918128" y="1417637"/>
            <a:ext cx="7138752" cy="497945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Lecture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smtClean="0">
                <a:ea typeface="+mn-ea"/>
                <a:cs typeface="+mn-cs"/>
              </a:rPr>
              <a:t>Part </a:t>
            </a:r>
            <a:r>
              <a:rPr lang="en-US" dirty="0" smtClean="0">
                <a:ea typeface="+mn-ea"/>
                <a:cs typeface="+mn-cs"/>
              </a:rPr>
              <a:t>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a:t>
            </a:r>
            <a:r>
              <a:rPr lang="en-US" dirty="0" smtClean="0"/>
              <a:t>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a:t>
            </a:r>
            <a:r>
              <a:rPr lang="en-US" dirty="0" smtClean="0"/>
              <a:t>systems:</a:t>
            </a:r>
            <a:endParaRPr lang="en-US" dirty="0" smtClean="0"/>
          </a:p>
          <a:p>
            <a:pPr lvl="1"/>
            <a:r>
              <a:rPr lang="en-US" dirty="0" smtClean="0"/>
              <a:t>Businesses operate in a fast –changing requirement and it is practically impossible to produce a set of stable software </a:t>
            </a:r>
            <a:r>
              <a:rPr lang="en-US" dirty="0" smtClean="0"/>
              <a:t>requirements.</a:t>
            </a:r>
            <a:endParaRPr lang="en-US" dirty="0" smtClean="0"/>
          </a:p>
          <a:p>
            <a:pPr lvl="1"/>
            <a:r>
              <a:rPr lang="en-US" dirty="0" smtClean="0"/>
              <a:t>Software has to evolve quickly to reflect changing business needs.</a:t>
            </a:r>
          </a:p>
          <a:p>
            <a:r>
              <a:rPr lang="en-US" dirty="0" smtClean="0"/>
              <a:t>Rapid software </a:t>
            </a:r>
            <a:r>
              <a:rPr lang="en-US" dirty="0" smtClean="0"/>
              <a:t>development:</a:t>
            </a:r>
            <a:endParaRPr lang="en-US" dirty="0" smtClean="0"/>
          </a:p>
          <a:p>
            <a:pPr lvl="1"/>
            <a:r>
              <a:rPr lang="en-US" dirty="0" smtClean="0"/>
              <a:t>Specification, design and implementation are </a:t>
            </a:r>
            <a:r>
              <a:rPr lang="en-US" dirty="0" smtClean="0"/>
              <a:t>inter-leaved.</a:t>
            </a:r>
            <a:endParaRPr lang="en-US" dirty="0" smtClean="0"/>
          </a:p>
          <a:p>
            <a:pPr lvl="1"/>
            <a:r>
              <a:rPr lang="en-US" dirty="0" smtClean="0"/>
              <a:t>System is developed as a series of versions with stakeholders involved in version </a:t>
            </a:r>
            <a:r>
              <a:rPr lang="en-US" dirty="0" smtClean="0"/>
              <a:t>evaluation.</a:t>
            </a:r>
            <a:endParaRPr lang="en-US" dirty="0" smtClean="0"/>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pic>
        <p:nvPicPr>
          <p:cNvPr id="2" name="Picture 1"/>
          <p:cNvPicPr>
            <a:picLocks noChangeAspect="1"/>
          </p:cNvPicPr>
          <p:nvPr/>
        </p:nvPicPr>
        <p:blipFill>
          <a:blip r:embed="rId4"/>
          <a:stretch>
            <a:fillRect/>
          </a:stretch>
        </p:blipFill>
        <p:spPr>
          <a:xfrm>
            <a:off x="24938" y="1596072"/>
            <a:ext cx="9119062" cy="440341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a:t>
            </a:r>
            <a:r>
              <a:rPr lang="en-GB" dirty="0" smtClean="0"/>
              <a:t>implemented: </a:t>
            </a:r>
            <a:endParaRPr lang="en-GB" dirty="0" smtClean="0"/>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a:t>
            </a:r>
            <a:r>
              <a:rPr lang="en-GB" dirty="0" smtClean="0"/>
              <a:t>executed:</a:t>
            </a:r>
            <a:endParaRPr lang="en-GB" dirty="0" smtClean="0"/>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pic>
        <p:nvPicPr>
          <p:cNvPr id="2" name="Picture 1"/>
          <p:cNvPicPr>
            <a:picLocks noChangeAspect="1"/>
          </p:cNvPicPr>
          <p:nvPr/>
        </p:nvPicPr>
        <p:blipFill>
          <a:blip r:embed="rId4"/>
          <a:stretch>
            <a:fillRect/>
          </a:stretch>
        </p:blipFill>
        <p:spPr>
          <a:xfrm>
            <a:off x="347027" y="2446415"/>
            <a:ext cx="8217853" cy="306855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Agile </a:t>
            </a:r>
            <a:r>
              <a:rPr lang="en-US" dirty="0" smtClean="0"/>
              <a:t>methods</a:t>
            </a:r>
            <a:endParaRPr lang="en-US" dirty="0"/>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endParaRPr lang="en-US" sz="2000" dirty="0" smtClean="0"/>
          </a:p>
          <a:p>
            <a:pPr lvl="1"/>
            <a:r>
              <a:rPr lang="en-US" sz="2000" dirty="0"/>
              <a:t>Are based on an iterative approach to software </a:t>
            </a:r>
            <a:r>
              <a:rPr lang="en-US" sz="2000" dirty="0" smtClean="0"/>
              <a:t>development.</a:t>
            </a:r>
            <a:endParaRPr lang="en-US" sz="2000" dirty="0" smtClean="0"/>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a:t>
            </a:r>
            <a:r>
              <a:rPr lang="en-GB" dirty="0" smtClean="0"/>
              <a:t>fundamentals:</a:t>
            </a:r>
            <a:endParaRPr lang="en-GB" dirty="0" smtClean="0"/>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a:t>
            </a:r>
            <a:r>
              <a:rPr lang="en-GB" sz="2200" dirty="0" smtClean="0"/>
              <a:t>documentation.</a:t>
            </a:r>
            <a:endParaRPr lang="en-GB" sz="2200" dirty="0" smtClean="0"/>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smtClean="0"/>
              <a:t>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a:t>
            </a:r>
            <a:r>
              <a:rPr lang="en-US" i="1" dirty="0" smtClean="0"/>
              <a:t>tools.</a:t>
            </a:r>
            <a:r>
              <a:rPr lang="en-US" i="1" dirty="0" smtClean="0"/>
              <a:t/>
            </a:r>
            <a:br>
              <a:rPr lang="en-US" i="1" dirty="0" smtClean="0"/>
            </a:br>
            <a:r>
              <a:rPr lang="en-US" i="1" dirty="0" smtClean="0"/>
              <a:t>Working software over comprehensive </a:t>
            </a:r>
            <a:r>
              <a:rPr lang="en-US" i="1" dirty="0" smtClean="0"/>
              <a:t>documentation. </a:t>
            </a:r>
            <a:r>
              <a:rPr lang="en-US" i="1" dirty="0" smtClean="0"/>
              <a:t/>
            </a:r>
            <a:br>
              <a:rPr lang="en-US" i="1" dirty="0" smtClean="0"/>
            </a:br>
            <a:r>
              <a:rPr lang="en-US" i="1" dirty="0" smtClean="0"/>
              <a:t>Customer collaboration over contract </a:t>
            </a:r>
            <a:r>
              <a:rPr lang="en-US" i="1" dirty="0" smtClean="0"/>
              <a:t>negotiation. </a:t>
            </a:r>
            <a:r>
              <a:rPr lang="en-US" i="1" dirty="0" smtClean="0"/>
              <a:t/>
            </a:r>
            <a:br>
              <a:rPr lang="en-US" i="1" dirty="0" smtClean="0"/>
            </a:br>
            <a:r>
              <a:rPr lang="en-US" i="1" dirty="0" smtClean="0"/>
              <a:t>Responding to change over following a </a:t>
            </a:r>
            <a:r>
              <a:rPr lang="en-US" i="1" dirty="0" smtClean="0"/>
              <a:t>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a:t>
            </a:r>
            <a:r>
              <a:rPr lang="en-US" dirty="0" smtClean="0"/>
              <a:t>methods</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54124997"/>
              </p:ext>
            </p:extLst>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smtClean="0">
                          <a:ln>
                            <a:noFill/>
                          </a:ln>
                          <a:solidFill>
                            <a:srgbClr val="000000"/>
                          </a:solidFill>
                          <a:effectLst/>
                          <a:latin typeface="Arial"/>
                          <a:ea typeface="Times New Roman" charset="0"/>
                          <a:cs typeface="Arial"/>
                        </a:rPr>
                        <a:t>involvement: </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a:t>
                      </a:r>
                      <a:r>
                        <a:rPr kumimoji="0" lang="en-GB" sz="1600" b="0" i="0" u="none" strike="noStrike" cap="none" normalizeH="0" baseline="0" dirty="0" smtClean="0">
                          <a:ln>
                            <a:noFill/>
                          </a:ln>
                          <a:solidFill>
                            <a:srgbClr val="000000"/>
                          </a:solidFill>
                          <a:effectLst/>
                          <a:latin typeface="Arial"/>
                          <a:ea typeface="Times New Roman" charset="0"/>
                          <a:cs typeface="Arial"/>
                        </a:rPr>
                        <a:t>delivery:</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a:t>
                      </a:r>
                      <a:r>
                        <a:rPr kumimoji="0" lang="en-GB" sz="1600" b="0" i="0" u="none" strike="noStrike" cap="none" normalizeH="0" baseline="0" dirty="0" smtClean="0">
                          <a:ln>
                            <a:noFill/>
                          </a:ln>
                          <a:solidFill>
                            <a:srgbClr val="000000"/>
                          </a:solidFill>
                          <a:effectLst/>
                          <a:latin typeface="Arial"/>
                          <a:ea typeface="Times New Roman" charset="0"/>
                          <a:cs typeface="Arial"/>
                        </a:rPr>
                        <a:t>process:</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a:t>
                      </a:r>
                      <a:r>
                        <a:rPr kumimoji="0" lang="en-GB" sz="1600" b="0" i="0" u="none" strike="noStrike" cap="none" normalizeH="0" baseline="0" dirty="0" smtClean="0">
                          <a:ln>
                            <a:noFill/>
                          </a:ln>
                          <a:solidFill>
                            <a:srgbClr val="000000"/>
                          </a:solidFill>
                          <a:effectLst/>
                          <a:latin typeface="Arial"/>
                          <a:ea typeface="Times New Roman" charset="0"/>
                          <a:cs typeface="Arial"/>
                        </a:rPr>
                        <a:t>change: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Maintain </a:t>
                      </a:r>
                      <a:r>
                        <a:rPr kumimoji="0" lang="en-GB" sz="1600" b="0" i="0" u="none" strike="noStrike" cap="none" normalizeH="0" baseline="0" dirty="0" smtClean="0">
                          <a:ln>
                            <a:noFill/>
                          </a:ln>
                          <a:solidFill>
                            <a:srgbClr val="000000"/>
                          </a:solidFill>
                          <a:effectLst/>
                          <a:latin typeface="Arial"/>
                          <a:ea typeface="Times New Roman" charset="0"/>
                          <a:cs typeface="Arial"/>
                        </a:rPr>
                        <a:t>simplicity:</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t>
            </a:r>
            <a:r>
              <a:rPr lang="en-US" dirty="0" smtClean="0"/>
              <a:t>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Problems with agile </a:t>
            </a:r>
            <a:r>
              <a:rPr lang="en-US" dirty="0" smtClean="0"/>
              <a:t>methods</a:t>
            </a:r>
            <a:endParaRPr lang="en-US" dirty="0"/>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smtClean="0"/>
              <a:t>Lecture 3 Agile software development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a:t>
            </a:r>
            <a:r>
              <a:rPr lang="en-US" dirty="0" smtClean="0"/>
              <a:t>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1327</TotalTime>
  <Words>4299</Words>
  <Application>Microsoft Office PowerPoint</Application>
  <PresentationFormat>Ekran Gösterisi (4:3)</PresentationFormat>
  <Paragraphs>354</Paragraphs>
  <Slides>50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50</vt:i4>
      </vt:variant>
    </vt:vector>
  </HeadingPairs>
  <TitlesOfParts>
    <vt:vector size="56" baseType="lpstr">
      <vt:lpstr>ＭＳ Ｐゴシック</vt:lpstr>
      <vt:lpstr>Arial</vt:lpstr>
      <vt:lpstr>Calibri</vt:lpstr>
      <vt:lpstr>Times New Roman</vt:lpstr>
      <vt:lpstr>Wingdings</vt:lpstr>
      <vt:lpstr>SE9</vt:lpstr>
      <vt:lpstr>Lecture 3 – Agile Software Development</vt:lpstr>
      <vt:lpstr>Topics covered</vt:lpstr>
      <vt:lpstr>Rapid software development</vt:lpstr>
      <vt:lpstr>Agile methods</vt:lpstr>
      <vt:lpstr>Agile manifesto </vt:lpstr>
      <vt:lpstr>The principles of agile methods</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Lecture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Furkan Gözükara</cp:lastModifiedBy>
  <cp:revision>29</cp:revision>
  <dcterms:created xsi:type="dcterms:W3CDTF">2010-01-06T20:28:26Z</dcterms:created>
  <dcterms:modified xsi:type="dcterms:W3CDTF">2020-10-22T11:38:34Z</dcterms:modified>
</cp:coreProperties>
</file>