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8"/>
  </p:notesMasterIdLst>
  <p:handoutMasterIdLst>
    <p:handoutMasterId r:id="rId49"/>
  </p:handoutMasterIdLst>
  <p:sldIdLst>
    <p:sldId id="326" r:id="rId2"/>
    <p:sldId id="303" r:id="rId3"/>
    <p:sldId id="270" r:id="rId4"/>
    <p:sldId id="297" r:id="rId5"/>
    <p:sldId id="305" r:id="rId6"/>
    <p:sldId id="307" r:id="rId7"/>
    <p:sldId id="315" r:id="rId8"/>
    <p:sldId id="301" r:id="rId9"/>
    <p:sldId id="316" r:id="rId10"/>
    <p:sldId id="272" r:id="rId11"/>
    <p:sldId id="290" r:id="rId12"/>
    <p:sldId id="317" r:id="rId13"/>
    <p:sldId id="324" r:id="rId14"/>
    <p:sldId id="318" r:id="rId15"/>
    <p:sldId id="291" r:id="rId16"/>
    <p:sldId id="308" r:id="rId17"/>
    <p:sldId id="264" r:id="rId18"/>
    <p:sldId id="274" r:id="rId19"/>
    <p:sldId id="275" r:id="rId20"/>
    <p:sldId id="282" r:id="rId21"/>
    <p:sldId id="319" r:id="rId22"/>
    <p:sldId id="325" r:id="rId23"/>
    <p:sldId id="259" r:id="rId24"/>
    <p:sldId id="323" r:id="rId25"/>
    <p:sldId id="309" r:id="rId26"/>
    <p:sldId id="277" r:id="rId27"/>
    <p:sldId id="310" r:id="rId28"/>
    <p:sldId id="311" r:id="rId29"/>
    <p:sldId id="287" r:id="rId30"/>
    <p:sldId id="278" r:id="rId31"/>
    <p:sldId id="283" r:id="rId32"/>
    <p:sldId id="265" r:id="rId33"/>
    <p:sldId id="268" r:id="rId34"/>
    <p:sldId id="269" r:id="rId35"/>
    <p:sldId id="312" r:id="rId36"/>
    <p:sldId id="284" r:id="rId37"/>
    <p:sldId id="285" r:id="rId38"/>
    <p:sldId id="320" r:id="rId39"/>
    <p:sldId id="286" r:id="rId40"/>
    <p:sldId id="293" r:id="rId41"/>
    <p:sldId id="313" r:id="rId42"/>
    <p:sldId id="314" r:id="rId43"/>
    <p:sldId id="321" r:id="rId44"/>
    <p:sldId id="281" r:id="rId45"/>
    <p:sldId id="280" r:id="rId46"/>
    <p:sldId id="288" r:id="rId47"/>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8F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90896" autoAdjust="0"/>
  </p:normalViewPr>
  <p:slideViewPr>
    <p:cSldViewPr>
      <p:cViewPr varScale="1">
        <p:scale>
          <a:sx n="75" d="100"/>
          <a:sy n="75" d="100"/>
        </p:scale>
        <p:origin x="1382" y="48"/>
      </p:cViewPr>
      <p:guideLst>
        <p:guide orient="horz" pos="2160"/>
        <p:guide pos="2880"/>
      </p:guideLst>
    </p:cSldViewPr>
  </p:slideViewPr>
  <p:outlineViewPr>
    <p:cViewPr>
      <p:scale>
        <a:sx n="33" d="100"/>
        <a:sy n="33" d="100"/>
      </p:scale>
      <p:origin x="0" y="-30618"/>
    </p:cViewPr>
  </p:outlineViewPr>
  <p:notesTextViewPr>
    <p:cViewPr>
      <p:scale>
        <a:sx n="100" d="100"/>
        <a:sy n="100" d="100"/>
      </p:scale>
      <p:origin x="0" y="0"/>
    </p:cViewPr>
  </p:notesTextViewPr>
  <p:sorterViewPr>
    <p:cViewPr>
      <p:scale>
        <a:sx n="75" d="100"/>
        <a:sy n="75" d="100"/>
      </p:scale>
      <p:origin x="0" y="3104"/>
    </p:cViewPr>
  </p:sorterViewPr>
  <p:notesViewPr>
    <p:cSldViewPr>
      <p:cViewPr varScale="1">
        <p:scale>
          <a:sx n="72" d="100"/>
          <a:sy n="72" d="100"/>
        </p:scale>
        <p:origin x="-1744" y="-104"/>
      </p:cViewPr>
      <p:guideLst>
        <p:guide orient="horz" pos="3080"/>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4276517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BF9A5E-1B06-D14A-B01D-2A7EC97C51EE}" type="datetime1">
              <a:rPr lang="en-US" smtClean="0"/>
              <a:pPr/>
              <a:t>5/17/2021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ABEEA9C-3483-DE47-8631-D3484BC8C413}" type="datetime1">
              <a:rPr lang="en-US" smtClean="0"/>
              <a:pPr/>
              <a:t>5/17/2021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0985E0D-D279-3E4E-8C80-04C4EF6ABD93}" type="datetime1">
              <a:rPr lang="en-US" smtClean="0"/>
              <a:pPr/>
              <a:t>5/17/2021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88"/>
            <a:ext cx="7804150" cy="917575"/>
          </a:xfrm>
        </p:spPr>
        <p:txBody>
          <a:bodyPr/>
          <a:lstStyle/>
          <a:p>
            <a:r>
              <a:rPr lang="en-GB"/>
              <a:t>Click to edit Master title style</a:t>
            </a:r>
            <a:endParaRPr lang="en-US"/>
          </a:p>
        </p:txBody>
      </p:sp>
      <p:sp>
        <p:nvSpPr>
          <p:cNvPr id="3" name="Text Placeholder 2"/>
          <p:cNvSpPr>
            <a:spLocks noGrp="1"/>
          </p:cNvSpPr>
          <p:nvPr>
            <p:ph type="body" sz="half" idx="1"/>
          </p:nvPr>
        </p:nvSpPr>
        <p:spPr>
          <a:xfrm>
            <a:off x="990600" y="1676400"/>
            <a:ext cx="3825875" cy="4130675"/>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968875" y="1676400"/>
            <a:ext cx="3825875" cy="4130675"/>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116429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DB70E9F-F000-3C4E-AFFA-A9684F18FAEA}" type="datetime1">
              <a:rPr lang="en-US" smtClean="0"/>
              <a:pPr/>
              <a:t>5/17/2021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B89A70FC-8C27-FC44-8B4B-93A7A453F4E9}" type="datetime1">
              <a:rPr lang="en-US" smtClean="0"/>
              <a:pPr/>
              <a:t>5/17/2021</a:t>
            </a:fld>
            <a:endParaRPr lang="en-US"/>
          </a:p>
        </p:txBody>
      </p:sp>
      <p:sp>
        <p:nvSpPr>
          <p:cNvPr id="5"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D8E37D9-DE92-DE4F-8D23-10AC64B0A9B6}" type="datetime1">
              <a:rPr lang="en-US" smtClean="0"/>
              <a:pPr/>
              <a:t>5/17/2021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5F6BC228-3E99-D843-A3B3-0CC37C1F43A2}" type="datetime1">
              <a:rPr lang="en-US" smtClean="0"/>
              <a:pPr/>
              <a:t>5/17/2021</a:t>
            </a:fld>
            <a:endParaRPr lang="en-US"/>
          </a:p>
        </p:txBody>
      </p:sp>
      <p:sp>
        <p:nvSpPr>
          <p:cNvPr id="8"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A6F9AF-2D3A-AF43-BEF1-53A77E89E0F8}" type="datetime1">
              <a:rPr lang="en-US" smtClean="0"/>
              <a:pPr/>
              <a:t>5/17/2021</a:t>
            </a:fld>
            <a:endParaRPr lang="en-US"/>
          </a:p>
        </p:txBody>
      </p:sp>
      <p:sp>
        <p:nvSpPr>
          <p:cNvPr id="4"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3EB2294-3F03-C24E-8A4E-CE3A722BE6A4}" type="datetime1">
              <a:rPr lang="en-US" smtClean="0"/>
              <a:pPr/>
              <a:t>5/17/2021</a:t>
            </a:fld>
            <a:endParaRPr lang="en-US"/>
          </a:p>
        </p:txBody>
      </p:sp>
      <p:sp>
        <p:nvSpPr>
          <p:cNvPr id="3"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8ED5EF48-39C0-6246-A6CA-45814BA9EEA1}" type="datetime1">
              <a:rPr lang="en-US" smtClean="0"/>
              <a:pPr/>
              <a:t>5/17/2021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BBD4191-8EAE-8C4C-B189-6675869F4D53}" type="datetime1">
              <a:rPr lang="en-US" smtClean="0"/>
              <a:pPr/>
              <a:t>5/17/2021</a:t>
            </a:fld>
            <a:endParaRPr lang="en-US"/>
          </a:p>
        </p:txBody>
      </p:sp>
      <p:sp>
        <p:nvSpPr>
          <p:cNvPr id="6" name="Footer Placeholder 4"/>
          <p:cNvSpPr>
            <a:spLocks noGrp="1"/>
          </p:cNvSpPr>
          <p:nvPr>
            <p:ph type="ftr" sz="quarter" idx="11"/>
          </p:nvPr>
        </p:nvSpPr>
        <p:spPr/>
        <p:txBody>
          <a:bodyPr/>
          <a:lstStyle>
            <a:lvl1pPr>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0C14B33-C5E2-2E43-8F51-E0A8EEA44724}" type="datetime1">
              <a:rPr lang="en-US" smtClean="0"/>
              <a:pPr/>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5"/>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8433" y="2720597"/>
            <a:ext cx="9144000" cy="1687641"/>
          </a:xfrm>
          <a:prstGeom prst="rect">
            <a:avLst/>
          </a:prstGeom>
        </p:spPr>
        <p:txBody>
          <a:bodyPr vert="horz" wrap="square" lIns="0" tIns="12700" rIns="0" bIns="0" rtlCol="0">
            <a:spAutoFit/>
          </a:bodyPr>
          <a:lstStyle/>
          <a:p>
            <a:pPr algn="ctr">
              <a:lnSpc>
                <a:spcPct val="100000"/>
              </a:lnSpc>
              <a:spcBef>
                <a:spcPts val="100"/>
              </a:spcBef>
            </a:pPr>
            <a:r>
              <a:rPr lang="tr-TR" sz="5400" spc="-5" dirty="0" smtClean="0">
                <a:solidFill>
                  <a:srgbClr val="FF0000"/>
                </a:solidFill>
                <a:latin typeface="Times New Roman" panose="02020603050405020304" pitchFamily="18" charset="0"/>
                <a:cs typeface="Times New Roman" panose="02020603050405020304" pitchFamily="18" charset="0"/>
              </a:rPr>
              <a:t>Ders </a:t>
            </a:r>
            <a:r>
              <a:rPr lang="en-US" sz="5400" spc="-5" dirty="0" smtClean="0">
                <a:solidFill>
                  <a:srgbClr val="FF0000"/>
                </a:solidFill>
                <a:latin typeface="Times New Roman" panose="02020603050405020304" pitchFamily="18" charset="0"/>
                <a:cs typeface="Times New Roman" panose="02020603050405020304" pitchFamily="18" charset="0"/>
              </a:rPr>
              <a:t>11</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5400" dirty="0" smtClean="0">
                <a:solidFill>
                  <a:srgbClr val="000000"/>
                </a:solidFill>
                <a:latin typeface="Times New Roman" panose="02020603050405020304" pitchFamily="18" charset="0"/>
              </a:rPr>
              <a:t>Güvenlik ve Güvenilebilirlik</a:t>
            </a:r>
            <a:endParaRPr lang="tr-TR" sz="54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444929"/>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4020686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pPr algn="l"/>
            <a:r>
              <a:rPr lang="tr-TR" sz="3200" b="1" i="0" noProof="0" dirty="0">
                <a:solidFill>
                  <a:srgbClr val="000000"/>
                </a:solidFill>
                <a:effectLst/>
                <a:latin typeface="Times New Roman" panose="02020603050405020304" pitchFamily="18" charset="0"/>
              </a:rPr>
              <a:t>Sürdürülebilirlik</a:t>
            </a:r>
          </a:p>
        </p:txBody>
      </p:sp>
      <p:sp>
        <p:nvSpPr>
          <p:cNvPr id="28675" name="Rectangle 3"/>
          <p:cNvSpPr>
            <a:spLocks noGrp="1" noChangeArrowheads="1"/>
          </p:cNvSpPr>
          <p:nvPr>
            <p:ph idx="1"/>
          </p:nvPr>
        </p:nvSpPr>
        <p:spPr>
          <a:xfrm>
            <a:off x="107504" y="1600200"/>
            <a:ext cx="8579296"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arıza tespit edildikten sonra sistemi tamir etmenin kolaylığıyla ilgilenen veya sistemi yeni özellikler içerecek şekilde değiştiren bir sistem özelliği.</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Onarılabilirlik</a:t>
            </a:r>
            <a:r>
              <a:rPr lang="tr-TR" sz="2800" b="0" i="0" noProof="0" dirty="0">
                <a:solidFill>
                  <a:srgbClr val="000000"/>
                </a:solidFill>
                <a:effectLst/>
                <a:latin typeface="Times New Roman" panose="02020603050405020304" pitchFamily="18" charset="0"/>
              </a:rPr>
              <a:t> - sistemi tekrar hizmete sokmak için kısa vadeli perspektif; Sürdürülebilirlik - uzun vadeli perspektif.</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Bakım sorunları nedeniyle arızalar genellikle bir sisteme girdiğinden kritik sistemler için çok önemlidir. Bir sistemin bakımı yapılabiliyorsa, bu arızaların ortaya çıkması veya tespit edilmemesi olasılığı daha düşüktür.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Beka Kabiliyeti</a:t>
            </a:r>
          </a:p>
        </p:txBody>
      </p:sp>
      <p:sp>
        <p:nvSpPr>
          <p:cNvPr id="71683"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kasıtlı veya kazara saldırı karşısında kullanıcılara hizmetlerini sunmaya devam etme yeteneği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güvenliği </a:t>
            </a:r>
            <a:r>
              <a:rPr lang="en-US" sz="2800" b="0" i="0" noProof="0" dirty="0" err="1" smtClean="0">
                <a:solidFill>
                  <a:srgbClr val="000000"/>
                </a:solidFill>
                <a:effectLst/>
                <a:latin typeface="Times New Roman" panose="02020603050405020304" pitchFamily="18" charset="0"/>
              </a:rPr>
              <a:t>daha</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çok</a:t>
            </a:r>
            <a:r>
              <a:rPr lang="en-US" sz="2800" b="0" i="0" noProof="0" dirty="0" smtClean="0">
                <a:solidFill>
                  <a:srgbClr val="000000"/>
                </a:solidFill>
                <a:effectLst/>
                <a:latin typeface="Times New Roman" panose="02020603050405020304" pitchFamily="18" charset="0"/>
              </a:rPr>
              <a:t> </a:t>
            </a:r>
            <a:r>
              <a:rPr lang="tr-TR" sz="2800" b="0" i="0" noProof="0" dirty="0" smtClean="0">
                <a:solidFill>
                  <a:srgbClr val="000000"/>
                </a:solidFill>
                <a:effectLst/>
                <a:latin typeface="Times New Roman" panose="02020603050405020304" pitchFamily="18" charset="0"/>
              </a:rPr>
              <a:t>tehlikeye</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maruz</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kalan</a:t>
            </a:r>
            <a:r>
              <a:rPr lang="en-US" sz="2800" b="0" i="0" noProof="0" dirty="0" smtClean="0">
                <a:solidFill>
                  <a:srgbClr val="000000"/>
                </a:solidFill>
                <a:effectLst/>
                <a:latin typeface="Times New Roman" panose="02020603050405020304" pitchFamily="18" charset="0"/>
              </a:rPr>
              <a:t> </a:t>
            </a:r>
            <a:r>
              <a:rPr lang="tr-TR" sz="2800" b="0" i="0" noProof="0" dirty="0" smtClean="0">
                <a:solidFill>
                  <a:srgbClr val="000000"/>
                </a:solidFill>
                <a:effectLst/>
                <a:latin typeface="Times New Roman" panose="02020603050405020304" pitchFamily="18" charset="0"/>
              </a:rPr>
              <a:t>dağıtılmış </a:t>
            </a:r>
            <a:r>
              <a:rPr lang="tr-TR" sz="2800" b="0" i="0" noProof="0" dirty="0">
                <a:solidFill>
                  <a:srgbClr val="000000"/>
                </a:solidFill>
                <a:effectLst/>
                <a:latin typeface="Times New Roman" panose="02020603050405020304" pitchFamily="18" charset="0"/>
              </a:rPr>
              <a:t>sistemler için giderek daha önemli bir özelliktir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Sürdürülebilirlik, esneklik kavramını kapsar - bir sistemin bileşen arızalarına rağmen çalışmaya devam etme yeteneği</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Hata Toleransı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Daha genel bir kullanılabilirlik özelliğinin parçasıdır ve kullanıcı hatalarının ne ölçüde önlendiğini, tespit edildiğini veya </a:t>
            </a:r>
            <a:r>
              <a:rPr lang="tr-TR" sz="2800" b="0" i="0" noProof="0" dirty="0" err="1">
                <a:solidFill>
                  <a:srgbClr val="000000"/>
                </a:solidFill>
                <a:effectLst/>
                <a:latin typeface="Times New Roman" panose="02020603050405020304" pitchFamily="18" charset="0"/>
              </a:rPr>
              <a:t>tolere</a:t>
            </a:r>
            <a:r>
              <a:rPr lang="tr-TR" sz="2800" b="0" i="0" noProof="0" dirty="0">
                <a:solidFill>
                  <a:srgbClr val="000000"/>
                </a:solidFill>
                <a:effectLst/>
                <a:latin typeface="Times New Roman" panose="02020603050405020304" pitchFamily="18" charset="0"/>
              </a:rPr>
              <a:t> edildiğini yansıtır.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Kullanıcı hataları mümkün olduğunca otomatik olarak tespit edilip düzeltilmeli, sisteme aktarılmamalı ve arızalara neden olmamalıdır.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tr-TR" sz="3200" b="1" i="0" noProof="0" dirty="0">
                <a:solidFill>
                  <a:srgbClr val="000000"/>
                </a:solidFill>
                <a:effectLst/>
                <a:latin typeface="Times New Roman" panose="02020603050405020304" pitchFamily="18" charset="0"/>
              </a:rPr>
              <a:t>Güvenilebilirlik Özniteliği Bağımlılıkları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 sistem işletimi, sistemin mevcut olmasına ve güvenilir şekilde çalışmasına bağlıdır.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 verileri harici bir saldırı nedeniyle bozulmuş olduğu için güvenilmez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sisteme yapılan hizmet reddi saldırıları, sistemi kullanılamaz hale getirmeyi amaçlar.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sisteme virüs bulaşmışsa, onun güvenilirliğinden veya güvenliğinden emin olamazsınız.</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tr-TR" sz="3200" b="1" i="0" noProof="0" dirty="0">
                <a:solidFill>
                  <a:srgbClr val="000000"/>
                </a:solidFill>
                <a:effectLst/>
                <a:latin typeface="Times New Roman" panose="02020603050405020304" pitchFamily="18" charset="0"/>
              </a:rPr>
              <a:t>Güvenilebilirlik Başarısı</a:t>
            </a:r>
          </a:p>
        </p:txBody>
      </p:sp>
      <p:sp>
        <p:nvSpPr>
          <p:cNvPr id="3" name="Content Placeholder 2"/>
          <p:cNvSpPr>
            <a:spLocks noGrp="1"/>
          </p:cNvSpPr>
          <p:nvPr>
            <p:ph idx="1"/>
          </p:nvPr>
        </p:nvSpPr>
        <p:spPr>
          <a:xfrm>
            <a:off x="107504" y="1600200"/>
            <a:ext cx="8856984"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geliştirirken yanlışlıkla hataların ortaya çıkmasını önleyin.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Sistemdeki kalıntı hataları keşfetmede etkili olan V &amp; V süreçlerini tasarlayın.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Dış saldırılara karşı koruma sağlayan koruma mekanizmaları tasarlayın.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 işletim ortamı için doğru şekilde yapılandırın.</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arızadan sonra normal sistem hizmetinin geri yüklenmesine yardımcı olmak için kurtarma mekanizmaları ekleyin.</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just"/>
            <a:r>
              <a:rPr lang="tr-TR" sz="3200" b="1" i="0" noProof="0" dirty="0">
                <a:solidFill>
                  <a:srgbClr val="000000"/>
                </a:solidFill>
                <a:effectLst/>
                <a:latin typeface="Times New Roman" panose="02020603050405020304" pitchFamily="18" charset="0"/>
              </a:rPr>
              <a:t>Güvenilebilirlik Maliyetleri</a:t>
            </a:r>
          </a:p>
        </p:txBody>
      </p:sp>
      <p:sp>
        <p:nvSpPr>
          <p:cNvPr id="7270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maliyetleri, artan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seviyeleri gerekeceğinden katlanarak artma eğilimindedir.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Bunun iki nedeni var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Daha yüksek düzeyde </a:t>
            </a:r>
            <a:r>
              <a:rPr lang="en-US" sz="2400" b="0" i="0" noProof="0" dirty="0" smtClean="0">
                <a:solidFill>
                  <a:srgbClr val="000000"/>
                </a:solidFill>
                <a:effectLst/>
                <a:latin typeface="Times New Roman" panose="02020603050405020304" pitchFamily="18" charset="0"/>
              </a:rPr>
              <a:t>g</a:t>
            </a:r>
            <a:r>
              <a:rPr lang="tr-TR" sz="2400" b="0" i="0" noProof="0" dirty="0" err="1" smtClean="0">
                <a:solidFill>
                  <a:srgbClr val="000000"/>
                </a:solidFill>
                <a:effectLst/>
                <a:latin typeface="Times New Roman" panose="02020603050405020304" pitchFamily="18" charset="0"/>
              </a:rPr>
              <a:t>üvenilebilirlik</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elde etmek için gerekli olan daha pahalı geliştirme tekniklerinin ve donanımların kullanılması.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istemcisini ve düzenleyicileri gerekli </a:t>
            </a:r>
            <a:r>
              <a:rPr lang="en-US" sz="2400" b="0" i="0" noProof="0" dirty="0" smtClean="0">
                <a:solidFill>
                  <a:srgbClr val="000000"/>
                </a:solidFill>
                <a:effectLst/>
                <a:latin typeface="Times New Roman" panose="02020603050405020304" pitchFamily="18" charset="0"/>
              </a:rPr>
              <a:t>g</a:t>
            </a:r>
            <a:r>
              <a:rPr lang="tr-TR" sz="2400" b="0" i="0" noProof="0" dirty="0" err="1" smtClean="0">
                <a:solidFill>
                  <a:srgbClr val="000000"/>
                </a:solidFill>
                <a:effectLst/>
                <a:latin typeface="Times New Roman" panose="02020603050405020304" pitchFamily="18" charset="0"/>
              </a:rPr>
              <a:t>üvenilebilirlik</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düzeylerine ulaşıldığına ikna etmek için gerekli olan artırılmış test ve sistem doğrulaması.</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Maliyet / Güvenilebilirlik Eğrisi</a:t>
            </a:r>
          </a:p>
        </p:txBody>
      </p:sp>
      <p:pic>
        <p:nvPicPr>
          <p:cNvPr id="4" name="Content Placeholder 3" descr="11.2 CostDependabilityCurv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570" r="-27570"/>
              <a:stretch>
                <a:fillRect/>
              </a:stretch>
            </p:blipFill>
          </mc:Choice>
          <mc:Fallback>
            <p:blipFill>
              <a:blip r:embed="rId3"/>
              <a:srcRect l="-27570" r="-27570"/>
              <a:stretch>
                <a:fillRect/>
              </a:stretch>
            </p:blipFill>
          </mc:Fallback>
        </mc:AlternateContent>
        <p:spPr>
          <a:xfrm>
            <a:off x="1063559" y="1989225"/>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1979712" y="1734487"/>
            <a:ext cx="5112568" cy="43870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pPr algn="l"/>
            <a:r>
              <a:rPr lang="tr-TR" sz="3200" b="1" i="0" noProof="0" dirty="0">
                <a:solidFill>
                  <a:srgbClr val="000000"/>
                </a:solidFill>
                <a:effectLst/>
                <a:latin typeface="Times New Roman" panose="02020603050405020304" pitchFamily="18" charset="0"/>
              </a:rPr>
              <a:t>Güvenilebilirlik Ekonomisi</a:t>
            </a:r>
          </a:p>
        </p:txBody>
      </p:sp>
      <p:sp>
        <p:nvSpPr>
          <p:cNvPr id="15363" name="Rectangle 3"/>
          <p:cNvSpPr>
            <a:spLocks noGrp="1" noChangeArrowheads="1"/>
          </p:cNvSpPr>
          <p:nvPr>
            <p:ph idx="1"/>
          </p:nvPr>
        </p:nvSpPr>
        <p:spPr>
          <a:noFill/>
          <a:ln/>
        </p:spPr>
        <p:txBody>
          <a:bodyPr lIns="90840" tIns="44623" rIns="90840" bIns="44623"/>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başarısının çok yüksek maliyetleri nedeniyle, güvenilir olmayan sistemleri kabul etmek ve arıza maliyetlerini ödemek daha uygun maliyetli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Ancak bu, sosyal ve politik faktörlere bağlıdır. Güvenilemeyen ürünler için itibar, gelecekteki işlerini kaybedebilir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türüne bağlıdır - </a:t>
            </a:r>
            <a:r>
              <a:rPr lang="en-US" sz="2800" b="0" i="0" noProof="0" dirty="0" err="1" smtClean="0">
                <a:solidFill>
                  <a:srgbClr val="000000"/>
                </a:solidFill>
                <a:effectLst/>
                <a:latin typeface="Times New Roman" panose="02020603050405020304" pitchFamily="18" charset="0"/>
              </a:rPr>
              <a:t>bazı</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iş sistemleri için mütevazı düzeyde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yeterli olabilir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just"/>
            <a:r>
              <a:rPr lang="tr-TR" sz="3200" b="1" i="0" noProof="0" dirty="0">
                <a:solidFill>
                  <a:srgbClr val="000000"/>
                </a:solidFill>
                <a:effectLst/>
                <a:latin typeface="Times New Roman" panose="02020603050405020304" pitchFamily="18" charset="0"/>
              </a:rPr>
              <a:t>Kullanılabilirlik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Güvenilebilirlik</a:t>
            </a:r>
          </a:p>
        </p:txBody>
      </p:sp>
      <p:sp>
        <p:nvSpPr>
          <p:cNvPr id="30723"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Belirli bir ortamda belirli bir amaç için belirli bir süre boyunca arızasız sistem çalışması olasılığı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Kullanılabilirlik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sistemin herhangi bir zamanda </a:t>
            </a:r>
            <a:r>
              <a:rPr lang="tr-TR" sz="2400" b="0" i="0" noProof="0" dirty="0" err="1">
                <a:solidFill>
                  <a:srgbClr val="000000"/>
                </a:solidFill>
                <a:effectLst/>
                <a:latin typeface="Times New Roman" panose="02020603050405020304" pitchFamily="18" charset="0"/>
              </a:rPr>
              <a:t>operasyonel</a:t>
            </a:r>
            <a:r>
              <a:rPr lang="tr-TR" sz="2400" b="0" i="0" noProof="0" dirty="0">
                <a:solidFill>
                  <a:srgbClr val="000000"/>
                </a:solidFill>
                <a:effectLst/>
                <a:latin typeface="Times New Roman" panose="02020603050405020304" pitchFamily="18" charset="0"/>
              </a:rPr>
              <a:t> olma ve talep edilen hizmetleri sunma olasılığı</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özelliklerin her ikisi de nicel olarak ifade edilebilir, örneğin </a:t>
            </a:r>
            <a:r>
              <a:rPr lang="tr-TR" sz="2800" b="0" i="0" noProof="0" dirty="0" smtClean="0">
                <a:solidFill>
                  <a:srgbClr val="000000"/>
                </a:solidFill>
                <a:effectLst/>
                <a:latin typeface="Times New Roman" panose="02020603050405020304" pitchFamily="18" charset="0"/>
              </a:rPr>
              <a:t>0</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999 </a:t>
            </a:r>
            <a:r>
              <a:rPr lang="tr-TR" sz="2800" b="0" i="0" noProof="0" dirty="0">
                <a:solidFill>
                  <a:srgbClr val="000000"/>
                </a:solidFill>
                <a:effectLst/>
                <a:latin typeface="Times New Roman" panose="02020603050405020304" pitchFamily="18" charset="0"/>
              </a:rPr>
              <a:t>kullanılabilirlik, </a:t>
            </a:r>
            <a:r>
              <a:rPr lang="tr-TR" sz="2800" b="0" i="0" noProof="0" dirty="0" smtClean="0">
                <a:solidFill>
                  <a:srgbClr val="000000"/>
                </a:solidFill>
                <a:effectLst/>
                <a:latin typeface="Times New Roman" panose="02020603050405020304" pitchFamily="18" charset="0"/>
              </a:rPr>
              <a:t>sistemin</a:t>
            </a:r>
            <a:r>
              <a:rPr lang="en-US" sz="2800" b="0" i="0" noProof="0" dirty="0" smtClean="0">
                <a:solidFill>
                  <a:srgbClr val="000000"/>
                </a:solidFill>
                <a:effectLst/>
                <a:latin typeface="Times New Roman" panose="02020603050405020304" pitchFamily="18" charset="0"/>
              </a:rPr>
              <a:t> </a:t>
            </a:r>
            <a:r>
              <a:rPr lang="tr-TR" sz="2800" b="0" i="0" noProof="0" dirty="0" smtClean="0">
                <a:solidFill>
                  <a:srgbClr val="000000"/>
                </a:solidFill>
                <a:effectLst/>
                <a:latin typeface="Times New Roman" panose="02020603050405020304" pitchFamily="18" charset="0"/>
              </a:rPr>
              <a:t>%99</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9</a:t>
            </a:r>
            <a:r>
              <a:rPr lang="en-US" sz="2800" b="0" i="0" noProof="0" dirty="0" smtClean="0">
                <a:solidFill>
                  <a:srgbClr val="000000"/>
                </a:solidFill>
                <a:effectLst/>
                <a:latin typeface="Times New Roman" panose="02020603050405020304" pitchFamily="18" charset="0"/>
              </a:rPr>
              <a:t> zaman</a:t>
            </a:r>
            <a:r>
              <a:rPr lang="tr-TR" sz="2800" b="0" i="0" noProof="0" dirty="0" smtClean="0">
                <a:solidFill>
                  <a:srgbClr val="000000"/>
                </a:solidFill>
                <a:effectLst/>
                <a:latin typeface="Times New Roman" panose="02020603050405020304" pitchFamily="18" charset="0"/>
              </a:rPr>
              <a:t> çalışır </a:t>
            </a:r>
            <a:r>
              <a:rPr lang="tr-TR" sz="2800" b="0" i="0" noProof="0" dirty="0">
                <a:solidFill>
                  <a:srgbClr val="000000"/>
                </a:solidFill>
                <a:effectLst/>
                <a:latin typeface="Times New Roman" panose="02020603050405020304" pitchFamily="18" charset="0"/>
              </a:rPr>
              <a:t>durumda olduğu anlamına gelir.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Kullanılabilirlik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Güvenilebilirlik</a:t>
            </a:r>
          </a:p>
        </p:txBody>
      </p:sp>
      <p:sp>
        <p:nvSpPr>
          <p:cNvPr id="31747" name="Rectangle 3"/>
          <p:cNvSpPr>
            <a:spLocks noGrp="1" noChangeArrowheads="1"/>
          </p:cNvSpPr>
          <p:nvPr>
            <p:ph idx="1"/>
          </p:nvPr>
        </p:nvSpPr>
        <p:spPr>
          <a:xfrm>
            <a:off x="0" y="1402304"/>
            <a:ext cx="8964488"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Bazen sistem güvenilirliği kapsamında sistem kullanılabilirliğini hesaba katmak mümkündür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Açıkçası, bir sistem mevcut değilse, belirtilen sistem hizmetlerini sunmuyor demektir.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Bununla birlikte, bulunması gereken düşük güvenilirliğe sahip sistemlere sahip olmak mümkündür.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arızaları hızlı bir şekilde onarılabildiği ve verilere zarar vermediği sürece, bazı sistem arızaları sorun olmayabilir.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nedenle kullanılabilirlik, sistemin hizmetlerini sunup sunamayacağını yansıtan ayrı bir özellik olarak en iyi şekilde değerlendirilir.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arızaları onarmak için hizmet dışı bırakılması gerekiyorsa, kullanılabilirlik onarım süresini hesaba katar.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a:xfrm>
            <a:off x="5757664" y="6480509"/>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1’de İşlenmiş Konular</a:t>
            </a:r>
          </a:p>
        </p:txBody>
      </p:sp>
      <p:sp>
        <p:nvSpPr>
          <p:cNvPr id="97283" name="Rectangle 1027"/>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özellikleri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Güvenilirliğe yol açan sistem özellikleri.</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Kullanılabilirlik ve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endParaRPr lang="tr-TR" sz="2800"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Hizmet sunmak ve beklendiği gibi çalışmak için sistemler mevcut olmalıdır.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Emniyet</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Sistemler güvenli olmayan bir şekilde davranmamalıdır.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Sistemler kendilerini ve verilerini dış müdahalelerden korumalıdır.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Güvenilebilirlik Algıları</a:t>
            </a:r>
          </a:p>
        </p:txBody>
      </p:sp>
      <p:sp>
        <p:nvSpPr>
          <p:cNvPr id="38915"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Güvenilirliğin resmi tanımı, her zaman kullanıcının bir sistemin güvenilirliğine ilişkin algısını yansıtmaz.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Bir sistemin kullanılacağı ortam hakkında yapılan varsayımlar yanlış olabilir</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Bir sistemin ofis ortamında kullanılması, aynı sistemin üniversite ortamında kullanımından oldukça farklı olabilir.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arızalarının sonuçları </a:t>
            </a:r>
            <a:r>
              <a:rPr lang="en-US" sz="2400" b="0" i="0" noProof="0" dirty="0" smtClean="0">
                <a:solidFill>
                  <a:srgbClr val="000000"/>
                </a:solidFill>
                <a:effectLst/>
                <a:latin typeface="Times New Roman" panose="02020603050405020304" pitchFamily="18" charset="0"/>
              </a:rPr>
              <a:t>g</a:t>
            </a:r>
            <a:r>
              <a:rPr lang="tr-TR" sz="2400" b="0" i="0" noProof="0" dirty="0" err="1" smtClean="0">
                <a:solidFill>
                  <a:srgbClr val="000000"/>
                </a:solidFill>
                <a:effectLst/>
                <a:latin typeface="Times New Roman" panose="02020603050405020304" pitchFamily="18" charset="0"/>
              </a:rPr>
              <a:t>üvenilebilirlik</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algısını etkiler</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Bir arabadaki güvenilmez ön cam silecekleri kuru bir iklimde önemsiz olabilir</a:t>
            </a:r>
          </a:p>
          <a:p>
            <a:pPr marL="1143000" lvl="2" indent="-228600"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Ciddi sonuçları olan arızalara (bir arabadaki motor arızası gibi) kullanıcılar tarafından rahatsız edici arızalardan daha fazla ağırlık verilir.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Güvenilebilirlik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Özellikler</a:t>
            </a:r>
          </a:p>
        </p:txBody>
      </p:sp>
      <p:sp>
        <p:nvSpPr>
          <p:cNvPr id="3" name="Content Placeholder 2"/>
          <p:cNvSpPr>
            <a:spLocks noGrp="1"/>
          </p:cNvSpPr>
          <p:nvPr>
            <p:ph idx="1"/>
          </p:nvPr>
        </p:nvSpPr>
        <p:spPr>
          <a:xfrm>
            <a:off x="457200" y="1484784"/>
            <a:ext cx="822960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yalnızca bir sistem </a:t>
            </a:r>
            <a:r>
              <a:rPr lang="tr-TR" sz="2800" b="0" i="0" noProof="0" dirty="0" err="1">
                <a:solidFill>
                  <a:srgbClr val="000000"/>
                </a:solidFill>
                <a:effectLst/>
                <a:latin typeface="Times New Roman" panose="02020603050405020304" pitchFamily="18" charset="0"/>
              </a:rPr>
              <a:t>spesifikasyonuna</a:t>
            </a:r>
            <a:r>
              <a:rPr lang="tr-TR" sz="2800" b="0" i="0" noProof="0" dirty="0">
                <a:solidFill>
                  <a:srgbClr val="000000"/>
                </a:solidFill>
                <a:effectLst/>
                <a:latin typeface="Times New Roman" panose="02020603050405020304" pitchFamily="18" charset="0"/>
              </a:rPr>
              <a:t> göre resmi olarak tanımlanabilir, yani bir arıza, </a:t>
            </a:r>
            <a:r>
              <a:rPr lang="tr-TR" sz="2800" b="0" i="0" noProof="0" dirty="0" err="1">
                <a:solidFill>
                  <a:srgbClr val="000000"/>
                </a:solidFill>
                <a:effectLst/>
                <a:latin typeface="Times New Roman" panose="02020603050405020304" pitchFamily="18" charset="0"/>
              </a:rPr>
              <a:t>spesifikasyondan</a:t>
            </a:r>
            <a:r>
              <a:rPr lang="tr-TR" sz="2800" b="0" i="0" noProof="0" dirty="0">
                <a:solidFill>
                  <a:srgbClr val="000000"/>
                </a:solidFill>
                <a:effectLst/>
                <a:latin typeface="Times New Roman" panose="02020603050405020304" pitchFamily="18" charset="0"/>
              </a:rPr>
              <a:t> sapmadır.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Bununla birlikte, birçok </a:t>
            </a:r>
            <a:r>
              <a:rPr lang="en-US" sz="2800" b="0" i="0" noProof="0" dirty="0" err="1" smtClean="0">
                <a:solidFill>
                  <a:srgbClr val="000000"/>
                </a:solidFill>
                <a:effectLst/>
                <a:latin typeface="Times New Roman" panose="02020603050405020304" pitchFamily="18" charset="0"/>
              </a:rPr>
              <a:t>özellik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eksik veya yanlıştır - bu nedenle, </a:t>
            </a:r>
            <a:r>
              <a:rPr lang="en-US" sz="2800" b="0" i="0" noProof="0" dirty="0" err="1" smtClean="0">
                <a:solidFill>
                  <a:srgbClr val="000000"/>
                </a:solidFill>
                <a:effectLst/>
                <a:latin typeface="Times New Roman" panose="02020603050405020304" pitchFamily="18" charset="0"/>
              </a:rPr>
              <a:t>özelliğe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uyan bir sistem, sistem kullanıcılarının bakış açısından 'başarısız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Ayrıca, kullanıcılar </a:t>
            </a:r>
            <a:r>
              <a:rPr lang="tr-TR" sz="2800" b="0" i="0" noProof="0" dirty="0" err="1">
                <a:solidFill>
                  <a:srgbClr val="000000"/>
                </a:solidFill>
                <a:effectLst/>
                <a:latin typeface="Times New Roman" panose="02020603050405020304" pitchFamily="18" charset="0"/>
              </a:rPr>
              <a:t>spesifikasyonları</a:t>
            </a:r>
            <a:r>
              <a:rPr lang="tr-TR" sz="2800" b="0" i="0" noProof="0" dirty="0">
                <a:solidFill>
                  <a:srgbClr val="000000"/>
                </a:solidFill>
                <a:effectLst/>
                <a:latin typeface="Times New Roman" panose="02020603050405020304" pitchFamily="18" charset="0"/>
              </a:rPr>
              <a:t> okumazlar, bu nedenle sistemin nasıl davranması gerektiğini bilmiyorlar.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nedenle algılanan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uygulamada daha önemlidir.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Kullanılabilirlik Algısı</a:t>
            </a:r>
          </a:p>
        </p:txBody>
      </p:sp>
      <p:sp>
        <p:nvSpPr>
          <p:cNvPr id="3" name="Content Placeholder 2"/>
          <p:cNvSpPr>
            <a:spLocks noGrp="1"/>
          </p:cNvSpPr>
          <p:nvPr>
            <p:ph idx="1"/>
          </p:nvPr>
        </p:nvSpPr>
        <p:spPr>
          <a:xfrm>
            <a:off x="179512" y="1600200"/>
            <a:ext cx="8507288"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Kullanılabilirlik genellikle sistemin hizmetleri sunmak için uygun olduğu sürenin yüzdesi olarak ifade edilir, örneğin %99,95.</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Ancak, bu iki faktörü hesaba katmaz: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Hizmet kesintisinden etkilenen kullanıcıların sayısı. Gecenin ortasında hizmet kaybı, çoğu sistem için en yoğun kullanım dönemlerinde hizmet kaybından daha az önemlidir.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Kesintinin uzunluğu. Kesinti ne kadar uzun olursa, aksama o kadar fazla olur. Birkaç kısa kesintinin, 1 uzun kesintiden daha az rahatsız edici </a:t>
            </a:r>
            <a:r>
              <a:rPr lang="en-US" sz="2400" b="0" i="0" noProof="0" dirty="0" err="1" smtClean="0">
                <a:solidFill>
                  <a:srgbClr val="000000"/>
                </a:solidFill>
                <a:effectLst/>
                <a:latin typeface="Times New Roman" panose="02020603050405020304" pitchFamily="18" charset="0"/>
              </a:rPr>
              <a:t>olması</a:t>
            </a:r>
            <a:r>
              <a:rPr lang="en-US" sz="2400" b="0" i="0" noProof="0" dirty="0" smtClean="0">
                <a:solidFill>
                  <a:srgbClr val="000000"/>
                </a:solidFill>
                <a:effectLst/>
                <a:latin typeface="Times New Roman" panose="02020603050405020304" pitchFamily="18" charset="0"/>
              </a:rPr>
              <a:t> </a:t>
            </a:r>
            <a:r>
              <a:rPr lang="en-US" sz="2400" b="0" i="0" noProof="0" dirty="0" err="1" smtClean="0">
                <a:solidFill>
                  <a:srgbClr val="000000"/>
                </a:solidFill>
                <a:effectLst/>
                <a:latin typeface="Times New Roman" panose="02020603050405020304" pitchFamily="18" charset="0"/>
              </a:rPr>
              <a:t>olasıdır</a:t>
            </a:r>
            <a:r>
              <a:rPr lang="tr-TR" sz="2400" b="0" i="0" noProof="0" dirty="0" smtClean="0">
                <a:solidFill>
                  <a:srgbClr val="000000"/>
                </a:solidFill>
                <a:effectLst/>
                <a:latin typeface="Times New Roman" panose="02020603050405020304" pitchFamily="18" charset="0"/>
              </a:rPr>
              <a:t>.</a:t>
            </a:r>
            <a:r>
              <a:rPr lang="tr-TR" sz="2400" b="0" i="0" noProof="0" dirty="0">
                <a:solidFill>
                  <a:srgbClr val="000000"/>
                </a:solidFill>
                <a:effectLst/>
                <a:latin typeface="Times New Roman" panose="02020603050405020304" pitchFamily="18" charset="0"/>
              </a:rPr>
              <a:t> Uzun onarım süreleri özel bir sorundur.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Bölüm 1’in Anahtar Noktaları</a:t>
            </a:r>
          </a:p>
        </p:txBody>
      </p:sp>
      <p:sp>
        <p:nvSpPr>
          <p:cNvPr id="7171"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sistemdeki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a:solidFill>
                  <a:srgbClr val="000000"/>
                </a:solidFill>
                <a:effectLst/>
                <a:latin typeface="Times New Roman" panose="02020603050405020304" pitchFamily="18" charset="0"/>
              </a:rPr>
              <a:t>, kullanıcının o sisteme olan güvenini yansıtır.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bir dizi ilgili "işlevsel olmayan" sistem özelliğini (kullanılabilirlik,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a:solidFill>
                  <a:srgbClr val="000000"/>
                </a:solidFill>
                <a:effectLst/>
                <a:latin typeface="Times New Roman" panose="02020603050405020304" pitchFamily="18" charset="0"/>
              </a:rPr>
              <a:t>, emniyet ve güvenlik) tanımlamak için kullanılan bir terimdir.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kullanılabilirliği, talep edildiğinde hizmetlerin sunulması için mevcut olma olasılığıdır.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güvenilirliği, sistem hizmetlerinin belirtilen şekilde teslim edilme olasılığıdır.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tr-TR" sz="4000" b="1" i="0" noProof="0" dirty="0">
                <a:solidFill>
                  <a:srgbClr val="000000"/>
                </a:solidFill>
                <a:effectLst/>
                <a:latin typeface="Times New Roman" panose="02020603050405020304" pitchFamily="18" charset="0"/>
              </a:rPr>
              <a:t>Ders 11 - Güvenlik ve Güvenilebilirlik</a:t>
            </a:r>
          </a:p>
        </p:txBody>
      </p:sp>
      <p:sp>
        <p:nvSpPr>
          <p:cNvPr id="8195" name="Rectangle 3"/>
          <p:cNvSpPr>
            <a:spLocks noGrp="1" noChangeArrowheads="1"/>
          </p:cNvSpPr>
          <p:nvPr>
            <p:ph type="subTitle" idx="1"/>
          </p:nvPr>
        </p:nvSpPr>
        <p:spPr/>
        <p:txBody>
          <a:bodyPr/>
          <a:lstStyle/>
          <a:p>
            <a:r>
              <a:rPr lang="tr-TR" sz="2800" b="1" i="0" noProof="0" dirty="0">
                <a:solidFill>
                  <a:srgbClr val="000000"/>
                </a:solidFill>
                <a:effectLst/>
                <a:latin typeface="Times New Roman" panose="02020603050405020304" pitchFamily="18" charset="0"/>
              </a:rPr>
              <a:t>Bölüm 2</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Güvenilebilirlik Terminolojisi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6108218"/>
              </p:ext>
            </p:extLst>
          </p:nvPr>
        </p:nvGraphicFramePr>
        <p:xfrm>
          <a:off x="0" y="1312637"/>
          <a:ext cx="8856984" cy="5430813"/>
        </p:xfrm>
        <a:graphic>
          <a:graphicData uri="http://schemas.openxmlformats.org/drawingml/2006/table">
            <a:tbl>
              <a:tblPr firstRow="1" bandRow="1">
                <a:tableStyleId>{5C22544A-7EE6-4342-B048-85BDC9FD1C3A}</a:tableStyleId>
              </a:tblPr>
              <a:tblGrid>
                <a:gridCol w="1849158">
                  <a:extLst>
                    <a:ext uri="{9D8B030D-6E8A-4147-A177-3AD203B41FA5}">
                      <a16:colId xmlns:a16="http://schemas.microsoft.com/office/drawing/2014/main" val="20000"/>
                    </a:ext>
                  </a:extLst>
                </a:gridCol>
                <a:gridCol w="7007826">
                  <a:extLst>
                    <a:ext uri="{9D8B030D-6E8A-4147-A177-3AD203B41FA5}">
                      <a16:colId xmlns:a16="http://schemas.microsoft.com/office/drawing/2014/main" val="20001"/>
                    </a:ext>
                  </a:extLst>
                </a:gridCol>
              </a:tblGrid>
              <a:tr h="493053">
                <a:tc>
                  <a:txBody>
                    <a:bodyPr/>
                    <a:lstStyle/>
                    <a:p>
                      <a:r>
                        <a:rPr lang="en-US" sz="2000" b="1" noProof="0" dirty="0" err="1" smtClean="0">
                          <a:effectLst/>
                        </a:rPr>
                        <a:t>Terim</a:t>
                      </a:r>
                      <a:endParaRPr lang="tr-TR" sz="2000" noProof="0" dirty="0"/>
                    </a:p>
                  </a:txBody>
                  <a:tcPr anchor="ctr"/>
                </a:tc>
                <a:tc>
                  <a:txBody>
                    <a:bodyPr/>
                    <a:lstStyle/>
                    <a:p>
                      <a:r>
                        <a:rPr lang="tr-TR" sz="2000" b="1" noProof="0" dirty="0">
                          <a:effectLst/>
                        </a:rPr>
                        <a:t>Açıklama</a:t>
                      </a:r>
                      <a:endParaRPr lang="tr-TR" sz="2000" noProof="0" dirty="0"/>
                    </a:p>
                  </a:txBody>
                  <a:tcPr anchor="ctr"/>
                </a:tc>
                <a:extLst>
                  <a:ext uri="{0D108BD9-81ED-4DB2-BD59-A6C34878D82A}">
                    <a16:rowId xmlns:a16="http://schemas.microsoft.com/office/drawing/2014/main" val="10000"/>
                  </a:ext>
                </a:extLst>
              </a:tr>
              <a:tr h="1418372">
                <a:tc>
                  <a:txBody>
                    <a:bodyPr/>
                    <a:lstStyle/>
                    <a:p>
                      <a:r>
                        <a:rPr lang="tr-TR" sz="2000" noProof="0">
                          <a:effectLst/>
                        </a:rPr>
                        <a:t>İnsan hatası veya</a:t>
                      </a:r>
                      <a:endParaRPr lang="tr-TR" sz="2000" noProof="0"/>
                    </a:p>
                    <a:p>
                      <a:r>
                        <a:rPr lang="tr-TR" sz="2000" noProof="0">
                          <a:effectLst/>
                        </a:rPr>
                        <a:t>hata</a:t>
                      </a:r>
                      <a:endParaRPr lang="tr-TR" sz="2000" noProof="0"/>
                    </a:p>
                  </a:txBody>
                  <a:tcPr anchor="ctr"/>
                </a:tc>
                <a:tc>
                  <a:txBody>
                    <a:bodyPr/>
                    <a:lstStyle/>
                    <a:p>
                      <a:r>
                        <a:rPr lang="tr-TR" sz="2000" noProof="0">
                          <a:effectLst/>
                        </a:rPr>
                        <a:t>Hataların bir sisteme girmesiyle sonuçlanan insan davranışı. Örneğin, vahşi hava durumu sisteminde, bir programcı bir sonraki aktarım için zamanı hesaplamanın yolunun mevcut saate 1 saat eklemek olduğuna karar verebilir. Bu, iletim zamanının 23.00 ile gece yarısı arasında olduğu durumlar dışında çalışır (24 saatlik düzende gece yarısı 00.00'dır).</a:t>
                      </a:r>
                      <a:endParaRPr lang="tr-TR" sz="2000" noProof="0"/>
                    </a:p>
                  </a:txBody>
                  <a:tcPr anchor="ctr"/>
                </a:tc>
                <a:extLst>
                  <a:ext uri="{0D108BD9-81ED-4DB2-BD59-A6C34878D82A}">
                    <a16:rowId xmlns:a16="http://schemas.microsoft.com/office/drawing/2014/main" val="10001"/>
                  </a:ext>
                </a:extLst>
              </a:tr>
              <a:tr h="851023">
                <a:tc>
                  <a:txBody>
                    <a:bodyPr/>
                    <a:lstStyle/>
                    <a:p>
                      <a:r>
                        <a:rPr lang="tr-TR" sz="2000" noProof="0">
                          <a:effectLst/>
                        </a:rPr>
                        <a:t>Sistem hatası</a:t>
                      </a:r>
                      <a:endParaRPr lang="tr-TR" sz="2000" noProof="0"/>
                    </a:p>
                  </a:txBody>
                  <a:tcPr anchor="ctr"/>
                </a:tc>
                <a:tc>
                  <a:txBody>
                    <a:bodyPr/>
                    <a:lstStyle/>
                    <a:p>
                      <a:r>
                        <a:rPr lang="tr-TR" sz="2000" noProof="0" dirty="0">
                          <a:effectLst/>
                        </a:rPr>
                        <a:t>Sistem hatasına yol açabilen bir yazılım sisteminin özelliği. Arıza, kodun, saatin 23.00'den büyük veya buna eşit olup olmadığına bakılmaksızın, son iletim zamanına 1 saat eklenmesidir.</a:t>
                      </a:r>
                      <a:endParaRPr lang="tr-TR" sz="2000" noProof="0" dirty="0"/>
                    </a:p>
                  </a:txBody>
                  <a:tcPr anchor="ctr"/>
                </a:tc>
                <a:extLst>
                  <a:ext uri="{0D108BD9-81ED-4DB2-BD59-A6C34878D82A}">
                    <a16:rowId xmlns:a16="http://schemas.microsoft.com/office/drawing/2014/main" val="10002"/>
                  </a:ext>
                </a:extLst>
              </a:tr>
              <a:tr h="851023">
                <a:tc>
                  <a:txBody>
                    <a:bodyPr/>
                    <a:lstStyle/>
                    <a:p>
                      <a:r>
                        <a:rPr lang="tr-TR" sz="2000" noProof="0" dirty="0">
                          <a:effectLst/>
                        </a:rPr>
                        <a:t>Sistem hatası</a:t>
                      </a:r>
                      <a:endParaRPr lang="tr-TR" sz="2000" noProof="0" dirty="0"/>
                    </a:p>
                  </a:txBody>
                  <a:tcPr anchor="ctr"/>
                </a:tc>
                <a:tc>
                  <a:txBody>
                    <a:bodyPr/>
                    <a:lstStyle/>
                    <a:p>
                      <a:r>
                        <a:rPr lang="tr-TR" sz="2000" noProof="0">
                          <a:effectLst/>
                        </a:rPr>
                        <a:t>Sistem kullanıcıları tarafından beklenmeyen sistem davranışına yol açabilecek hatalı bir sistem durumu. Hatalı kod yürütüldüğünde iletim süresi değeri yanlış ayarlanmış (00.XX yerine 24.XX'e).</a:t>
                      </a:r>
                      <a:endParaRPr lang="tr-TR" sz="2000" noProof="0"/>
                    </a:p>
                  </a:txBody>
                  <a:tcPr anchor="ctr"/>
                </a:tc>
                <a:extLst>
                  <a:ext uri="{0D108BD9-81ED-4DB2-BD59-A6C34878D82A}">
                    <a16:rowId xmlns:a16="http://schemas.microsoft.com/office/drawing/2014/main" val="10003"/>
                  </a:ext>
                </a:extLst>
              </a:tr>
              <a:tr h="851023">
                <a:tc>
                  <a:txBody>
                    <a:bodyPr/>
                    <a:lstStyle/>
                    <a:p>
                      <a:r>
                        <a:rPr lang="tr-TR" sz="2000" noProof="0">
                          <a:effectLst/>
                        </a:rPr>
                        <a:t>Sistem hatası</a:t>
                      </a:r>
                      <a:endParaRPr lang="tr-TR" sz="2000" noProof="0"/>
                    </a:p>
                  </a:txBody>
                  <a:tcPr anchor="ctr"/>
                </a:tc>
                <a:tc>
                  <a:txBody>
                    <a:bodyPr/>
                    <a:lstStyle/>
                    <a:p>
                      <a:r>
                        <a:rPr lang="tr-TR" sz="2000" noProof="0" dirty="0">
                          <a:effectLst/>
                        </a:rPr>
                        <a:t>Sistemin, kullanıcılarının beklediği gibi bir hizmeti sunmadığı bir zamanda meydana gelen bir olay. Zaman geçersiz olduğu için hava durumu verisi gönderilmez.</a:t>
                      </a:r>
                      <a:endParaRPr lang="tr-TR" sz="2000" noProof="0" dirty="0"/>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6" name="Footer Placeholder 5"/>
          <p:cNvSpPr>
            <a:spLocks noGrp="1"/>
          </p:cNvSpPr>
          <p:nvPr>
            <p:ph type="ftr" sz="quarter" idx="11"/>
          </p:nvPr>
        </p:nvSpPr>
        <p:spPr>
          <a:xfrm>
            <a:off x="5791200" y="6367337"/>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en-US" sz="3200" b="1" i="0" noProof="0" dirty="0" err="1" smtClean="0">
                <a:solidFill>
                  <a:srgbClr val="000000"/>
                </a:solidFill>
                <a:effectLst/>
                <a:latin typeface="Times New Roman" panose="02020603050405020304" pitchFamily="18" charset="0"/>
              </a:rPr>
              <a:t>Hatalar</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ve Arızalar</a:t>
            </a:r>
          </a:p>
        </p:txBody>
      </p:sp>
      <p:sp>
        <p:nvSpPr>
          <p:cNvPr id="33795" name="Rectangle 3"/>
          <p:cNvSpPr>
            <a:spLocks noGrp="1" noChangeArrowheads="1"/>
          </p:cNvSpPr>
          <p:nvPr>
            <p:ph idx="1"/>
          </p:nvPr>
        </p:nvSpPr>
        <p:spPr>
          <a:xfrm>
            <a:off x="0" y="1442227"/>
            <a:ext cx="9036496" cy="4525963"/>
          </a:xfrm>
        </p:spPr>
        <p:txBody>
          <a:bodyPr/>
          <a:lstStyle/>
          <a:p>
            <a:pPr algn="just">
              <a:buFont typeface="Arial" panose="020B0604020202020204" pitchFamily="34" charset="0"/>
              <a:buChar char="•"/>
            </a:pPr>
            <a:r>
              <a:rPr lang="en-US" sz="2800" noProof="0" dirty="0" err="1" smtClean="0">
                <a:solidFill>
                  <a:srgbClr val="000000"/>
                </a:solidFill>
                <a:latin typeface="Times New Roman" panose="02020603050405020304" pitchFamily="18" charset="0"/>
              </a:rPr>
              <a:t>Başarısızlıklar</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genellikle sistemdeki hatalardan kaynaklanan sistem hatalarının bir sonucudur.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Bununla birlikte, hatalar mutlaka sistem hatalarına yol açmaz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Arızadan kaynaklanan hatalı sistem durumu geçici olabilir ve bir hata ortaya çıkmadan önce 'düzeltilebilir'.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Hatalı kod asla yürütülemez.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Hatalar mutlaka sistem arızalarına yol açmaz</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Hata, yerleşik hata algılama ve kurtarma ile düzeltilebilir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Arızaya karşı yerleşik koruma tesisleri ile korunabilir. Bunlar, örneğin, sistem kaynaklarını sistem hatalarından koruyabilir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a:xfrm>
            <a:off x="3124200" y="6492875"/>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Giriş / Çıkış Eşlemesi Olarak Bir Sistem</a:t>
            </a:r>
          </a:p>
        </p:txBody>
      </p:sp>
      <p:pic>
        <p:nvPicPr>
          <p:cNvPr id="4" name="Content Placeholder 3" descr="11.4 IOMapp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8446" r="-18446"/>
              <a:stretch>
                <a:fillRect/>
              </a:stretch>
            </p:blipFill>
          </mc:Choice>
          <mc:Fallback>
            <p:blipFill>
              <a:blip r:embed="rId3"/>
              <a:srcRect l="-18446" r="-18446"/>
              <a:stretch>
                <a:fillRect/>
              </a:stretch>
            </p:blipFill>
          </mc:Fallback>
        </mc:AlternateContent>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756216" y="1630001"/>
            <a:ext cx="7843185" cy="47263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Yazılım Kullanım Kalıpları</a:t>
            </a:r>
          </a:p>
        </p:txBody>
      </p:sp>
      <p:pic>
        <p:nvPicPr>
          <p:cNvPr id="4" name="Content Placeholder 3" descr="11.5 UsagePatter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1853" r="-21853"/>
              <a:stretch>
                <a:fillRect/>
              </a:stretch>
            </p:blipFill>
          </mc:Choice>
          <mc:Fallback>
            <p:blipFill>
              <a:blip r:embed="rId3"/>
              <a:srcRect l="-21853" r="-21853"/>
              <a:stretch>
                <a:fillRect/>
              </a:stretch>
            </p:blipFill>
          </mc:Fallback>
        </mc:AlternateContent>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1443037" y="1577181"/>
            <a:ext cx="6257925" cy="4619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Kullanımda Güvenilebilirlik</a:t>
            </a:r>
          </a:p>
        </p:txBody>
      </p:sp>
      <p:sp>
        <p:nvSpPr>
          <p:cNvPr id="46083" name="Rectangle 3"/>
          <p:cNvSpPr>
            <a:spLocks noGrp="1" noChangeArrowheads="1"/>
          </p:cNvSpPr>
          <p:nvPr>
            <p:ph idx="1"/>
          </p:nvPr>
        </p:nvSpPr>
        <p:spPr>
          <a:xfrm>
            <a:off x="179512" y="1600200"/>
            <a:ext cx="8712968"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sistemdeki </a:t>
            </a:r>
            <a:r>
              <a:rPr lang="tr-TR" b="0" i="0" noProof="0" dirty="0" smtClean="0">
                <a:solidFill>
                  <a:srgbClr val="000000"/>
                </a:solidFill>
                <a:effectLst/>
                <a:latin typeface="Times New Roman" panose="02020603050405020304" pitchFamily="18" charset="0"/>
              </a:rPr>
              <a:t>hataların</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a:t>
            </a:r>
            <a:r>
              <a:rPr lang="tr-TR" b="0" i="0" noProof="0" dirty="0" err="1" smtClean="0">
                <a:solidFill>
                  <a:srgbClr val="000000"/>
                </a:solidFill>
                <a:effectLst/>
                <a:latin typeface="Times New Roman" panose="02020603050405020304" pitchFamily="18" charset="0"/>
              </a:rPr>
              <a:t>X'inin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giderilmesi, </a:t>
            </a:r>
            <a:r>
              <a:rPr lang="tr-TR" b="0" i="0" noProof="0" dirty="0" smtClean="0">
                <a:solidFill>
                  <a:srgbClr val="000000"/>
                </a:solidFill>
                <a:effectLst/>
                <a:latin typeface="Times New Roman" panose="02020603050405020304" pitchFamily="18" charset="0"/>
              </a:rPr>
              <a:t>güvenilirliği</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%X </a:t>
            </a:r>
            <a:r>
              <a:rPr lang="tr-TR" b="0" i="0" noProof="0" dirty="0">
                <a:solidFill>
                  <a:srgbClr val="000000"/>
                </a:solidFill>
                <a:effectLst/>
                <a:latin typeface="Times New Roman" panose="02020603050405020304" pitchFamily="18" charset="0"/>
              </a:rPr>
              <a:t>oranında artırmayacaktır. IBM'de yapılan bir araştırma, ürün </a:t>
            </a:r>
            <a:r>
              <a:rPr lang="tr-TR" b="0" i="0" noProof="0" dirty="0" smtClean="0">
                <a:solidFill>
                  <a:srgbClr val="000000"/>
                </a:solidFill>
                <a:effectLst/>
                <a:latin typeface="Times New Roman" panose="02020603050405020304" pitchFamily="18" charset="0"/>
              </a:rPr>
              <a:t>kusurlarının</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%60'ının </a:t>
            </a:r>
            <a:r>
              <a:rPr lang="tr-TR" b="0" i="0" noProof="0" dirty="0">
                <a:solidFill>
                  <a:srgbClr val="000000"/>
                </a:solidFill>
                <a:effectLst/>
                <a:latin typeface="Times New Roman" panose="02020603050405020304" pitchFamily="18" charset="0"/>
              </a:rPr>
              <a:t>giderilmesinin </a:t>
            </a:r>
            <a:r>
              <a:rPr lang="en-US" b="0" i="0" noProof="0" dirty="0" smtClean="0">
                <a:solidFill>
                  <a:srgbClr val="000000"/>
                </a:solidFill>
                <a:effectLst/>
                <a:latin typeface="Times New Roman" panose="02020603050405020304" pitchFamily="18" charset="0"/>
              </a:rPr>
              <a:t>g</a:t>
            </a:r>
            <a:r>
              <a:rPr lang="tr-TR" b="0" i="0" noProof="0" dirty="0" err="1" smtClean="0">
                <a:solidFill>
                  <a:srgbClr val="000000"/>
                </a:solidFill>
                <a:effectLst/>
                <a:latin typeface="Times New Roman" panose="02020603050405020304" pitchFamily="18" charset="0"/>
              </a:rPr>
              <a:t>üvenilebilirlikte</a:t>
            </a:r>
            <a:r>
              <a:rPr lang="en-US"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%3'lük bir iyileşme sağladığını gösterdi.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Program kusurları, kodun nadiren yürütülen bölümlerinde olabilir, bu nedenle kullanıcılar tarafından asla karşılaşılmayabilir. Bunların ortadan kaldırılması, algılanan güvenilirliği etkilemez.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Kullanıcılar, kendileri için başarısız olabilecek sistem özelliklerinden kaçınmak için davranışlarını uyarlar.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Bilinen hataları olan bir program, bu nedenle, kullanıcıları tarafından yine de güvenilir olarak algılanabilir.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a:xfrm>
            <a:off x="3124200" y="6492875"/>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Güvenilirliği</a:t>
            </a:r>
          </a:p>
        </p:txBody>
      </p:sp>
      <p:sp>
        <p:nvSpPr>
          <p:cNvPr id="2662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Birçok bilgisayar tabanlı sistem için en önemli sistem özelliği sistemin güvenilirliğidir.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güvenilirliği, kullanıcının o sisteme olan güven derecesini yansıtır. Kullanıcının beklediği gibi çalışacağına ve normal kullanımda 'başarısız olmayacağına' dair kullanıcının güveninin derecesini yansıtır.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güvenilirlik, kullanılabilirlik ve güvenlik gibi ilgili sistem özelliklerini kapsar. Bunların hepsi birbirine bağlıdır.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Güvenilebilirlik Başarısı</a:t>
            </a:r>
          </a:p>
        </p:txBody>
      </p:sp>
      <p:sp>
        <p:nvSpPr>
          <p:cNvPr id="34819" name="Rectangle 3"/>
          <p:cNvSpPr>
            <a:spLocks noGrp="1" noChangeArrowheads="1"/>
          </p:cNvSpPr>
          <p:nvPr>
            <p:ph idx="1"/>
          </p:nvPr>
        </p:nvSpPr>
        <p:spPr>
          <a:xfrm>
            <a:off x="179512" y="1442227"/>
            <a:ext cx="8507288"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Hata önleme</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hatalarının ortaya çıkmasına neden olmadan önce hata olasılığını en aza indiren veya hataları tuzağa düşüren geliştirme teknikleri kullanılır.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Arıza tespiti ve giderilmesi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hizmete girmeden önce hataları tespit etme ve düzeltme olasılığını artıran doğrulama ve doğrulama teknikleri kullanılmaktadır.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Hata toleransı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a:t>
            </a:r>
            <a:r>
              <a:rPr lang="en-US" sz="2400" b="0" i="0" noProof="0" dirty="0" err="1" smtClean="0">
                <a:solidFill>
                  <a:srgbClr val="000000"/>
                </a:solidFill>
                <a:effectLst/>
                <a:latin typeface="Times New Roman" panose="02020603050405020304" pitchFamily="18" charset="0"/>
              </a:rPr>
              <a:t>kusurlarının</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sistem hatalarına neden olmamasını ve / veya sistem hatalarının sistem arızalarına yol açmamasını sağlamak için çalışma zamanı teknikleri kullanılır.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a:xfrm>
            <a:off x="3124200" y="6525344"/>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Emniyet</a:t>
            </a:r>
          </a:p>
        </p:txBody>
      </p:sp>
      <p:sp>
        <p:nvSpPr>
          <p:cNvPr id="39939" name="Rectangle 3"/>
          <p:cNvSpPr>
            <a:spLocks noGrp="1" noChangeArrowheads="1"/>
          </p:cNvSpPr>
          <p:nvPr>
            <p:ph idx="1"/>
          </p:nvPr>
        </p:nvSpPr>
        <p:spPr>
          <a:xfrm>
            <a:off x="179512" y="1600200"/>
            <a:ext cx="8784976"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sistemin insan yaralanmasına veya ölümüne neden olma tehlikesi olmadan ve sistemin çevresine zarar vermeden normal veya anormal şekilde çalışma yeteneğini yansıtan bir sistem özelliğidir.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güvenliğini, arızası kritik öneme sahip çoğu cihaz artık yazılım tabanlı kontrol sistemlerini içerdiği için dikkate almak önemlidir.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gereksinimleri genellikle özel gereksinimlerdir, yani gerekli sistem hizmetlerini belirtmek yerine istenmeyen durumları hariç tutarlar. Bunlar işlevsel güvenlik gereksinimleri oluşturur.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a:xfrm>
            <a:off x="5420816" y="6356350"/>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Güvenlik Kritikliği</a:t>
            </a:r>
          </a:p>
        </p:txBody>
      </p:sp>
      <p:sp>
        <p:nvSpPr>
          <p:cNvPr id="16386" name="Rectangle 2"/>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Birincil güvenlik açısından kritik sistemler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Arızası, ilgili donanımın arızalanmasına neden olabilen ve insanları doğrudan tehdit edebilen gömülü yazılım sistemleri. Örnek, insülin pompası kontrol sistemidir.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İkincil güvenlik açısından kritik sistemler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Arızası diğer (</a:t>
            </a:r>
            <a:r>
              <a:rPr lang="tr-TR" sz="2400" b="0" i="0" noProof="0" dirty="0" err="1">
                <a:solidFill>
                  <a:srgbClr val="000000"/>
                </a:solidFill>
                <a:effectLst/>
                <a:latin typeface="Times New Roman" panose="02020603050405020304" pitchFamily="18" charset="0"/>
              </a:rPr>
              <a:t>sosyo</a:t>
            </a:r>
            <a:r>
              <a:rPr lang="tr-TR" sz="2400" b="0" i="0" noProof="0" dirty="0">
                <a:solidFill>
                  <a:srgbClr val="000000"/>
                </a:solidFill>
                <a:effectLst/>
                <a:latin typeface="Times New Roman" panose="02020603050405020304" pitchFamily="18" charset="0"/>
              </a:rPr>
              <a:t>-teknik) sistemlerde arızalara neden olan ve daha sonra güvenlik sonuçları doğurabilecek sistemler. Örneğin, </a:t>
            </a:r>
            <a:r>
              <a:rPr lang="en-US" sz="2400" b="0" i="0" noProof="0" dirty="0" smtClean="0">
                <a:solidFill>
                  <a:srgbClr val="000000"/>
                </a:solidFill>
                <a:effectLst/>
                <a:latin typeface="Times New Roman" panose="02020603050405020304" pitchFamily="18" charset="0"/>
              </a:rPr>
              <a:t>AK-HYS</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güvenlik açısından kritiktir çünkü başarısızlık, uygun olmayan tedavinin reçete edilmesine neden olabilir.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Güvenlik ve Güvenilebilirlik</a:t>
            </a:r>
          </a:p>
        </p:txBody>
      </p:sp>
      <p:sp>
        <p:nvSpPr>
          <p:cNvPr id="22530" name="Rectangle 2"/>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ve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birbiriyle ilişkilidir ancak farklıdır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Genel olarak, </a:t>
            </a:r>
            <a:r>
              <a:rPr lang="en-US" sz="2400" b="0" i="0" noProof="0" dirty="0" smtClean="0">
                <a:solidFill>
                  <a:srgbClr val="000000"/>
                </a:solidFill>
                <a:effectLst/>
                <a:latin typeface="Times New Roman" panose="02020603050405020304" pitchFamily="18" charset="0"/>
              </a:rPr>
              <a:t>g</a:t>
            </a:r>
            <a:r>
              <a:rPr lang="tr-TR" sz="2400" b="0" i="0" noProof="0" dirty="0" err="1" smtClean="0">
                <a:solidFill>
                  <a:srgbClr val="000000"/>
                </a:solidFill>
                <a:effectLst/>
                <a:latin typeface="Times New Roman" panose="02020603050405020304" pitchFamily="18" charset="0"/>
              </a:rPr>
              <a:t>üvenilebilirlik</a:t>
            </a:r>
            <a:r>
              <a:rPr lang="tr-TR" sz="2400" b="0" i="0" noProof="0" dirty="0" smtClean="0">
                <a:solidFill>
                  <a:srgbClr val="000000"/>
                </a:solidFill>
                <a:effectLst/>
                <a:latin typeface="Times New Roman" panose="02020603050405020304" pitchFamily="18" charset="0"/>
              </a:rPr>
              <a:t> </a:t>
            </a:r>
            <a:r>
              <a:rPr lang="tr-TR" sz="2400" b="0" i="0" noProof="0" dirty="0">
                <a:solidFill>
                  <a:srgbClr val="000000"/>
                </a:solidFill>
                <a:effectLst/>
                <a:latin typeface="Times New Roman" panose="02020603050405020304" pitchFamily="18" charset="0"/>
              </a:rPr>
              <a:t>ve kullanılabilirlik gereklidir ancak sistem güvenliği için yeterli koşullar değildir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belirli bir </a:t>
            </a:r>
            <a:r>
              <a:rPr lang="tr-TR" sz="2800" b="0" i="0" noProof="0" dirty="0" err="1">
                <a:solidFill>
                  <a:srgbClr val="000000"/>
                </a:solidFill>
                <a:effectLst/>
                <a:latin typeface="Times New Roman" panose="02020603050405020304" pitchFamily="18" charset="0"/>
              </a:rPr>
              <a:t>spesifikasyona</a:t>
            </a:r>
            <a:r>
              <a:rPr lang="tr-TR" sz="2800" b="0" i="0" noProof="0" dirty="0">
                <a:solidFill>
                  <a:srgbClr val="000000"/>
                </a:solidFill>
                <a:effectLst/>
                <a:latin typeface="Times New Roman" panose="02020603050405020304" pitchFamily="18" charset="0"/>
              </a:rPr>
              <a:t> uygunluk ve hizmet sunumu ile ilgilidir.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a:t>
            </a:r>
            <a:r>
              <a:rPr lang="tr-TR" sz="2800" b="0" i="0" noProof="0" dirty="0" err="1">
                <a:solidFill>
                  <a:srgbClr val="000000"/>
                </a:solidFill>
                <a:effectLst/>
                <a:latin typeface="Times New Roman" panose="02020603050405020304" pitchFamily="18" charset="0"/>
              </a:rPr>
              <a:t>spesifikasyonuna</a:t>
            </a:r>
            <a:r>
              <a:rPr lang="tr-TR" sz="2800" b="0" i="0" noProof="0" dirty="0">
                <a:solidFill>
                  <a:srgbClr val="000000"/>
                </a:solidFill>
                <a:effectLst/>
                <a:latin typeface="Times New Roman" panose="02020603050405020304" pitchFamily="18" charset="0"/>
              </a:rPr>
              <a:t> uyup uymadığına bakılmaksızın sistemin hasara neden olmamasını sağlamakla ilgilidir.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Güvenli Olmayan Güvenilir Sistemler</a:t>
            </a:r>
          </a:p>
        </p:txBody>
      </p:sp>
      <p:sp>
        <p:nvSpPr>
          <p:cNvPr id="24578" name="Rectangle 2"/>
          <p:cNvSpPr>
            <a:spLocks noGrp="1" noChangeArrowheads="1"/>
          </p:cNvSpPr>
          <p:nvPr>
            <p:ph idx="1"/>
          </p:nvPr>
        </p:nvSpPr>
        <p:spPr>
          <a:xfrm>
            <a:off x="228600" y="1600200"/>
            <a:ext cx="8458200" cy="4525963"/>
          </a:xfrm>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sistemde uzun yıllar tespit edilemeyen ve nadiren ortaya çıkan uykuda arızalar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Teknik özellik hataları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a:t>
            </a:r>
            <a:r>
              <a:rPr lang="tr-TR" sz="2400" b="0" i="0" noProof="0" dirty="0" err="1">
                <a:solidFill>
                  <a:srgbClr val="000000"/>
                </a:solidFill>
                <a:effectLst/>
                <a:latin typeface="Times New Roman" panose="02020603050405020304" pitchFamily="18" charset="0"/>
              </a:rPr>
              <a:t>spesifikasyonu</a:t>
            </a:r>
            <a:r>
              <a:rPr lang="tr-TR" sz="2400" b="0" i="0" noProof="0" dirty="0">
                <a:solidFill>
                  <a:srgbClr val="000000"/>
                </a:solidFill>
                <a:effectLst/>
                <a:latin typeface="Times New Roman" panose="02020603050405020304" pitchFamily="18" charset="0"/>
              </a:rPr>
              <a:t> yanlışsa, sistem belirtildiği gibi davranabilir ancak yine de bir kazaya neden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Sahte girdiler oluşturan donanım arızaları</a:t>
            </a:r>
          </a:p>
          <a:p>
            <a:pPr marL="742950" lvl="1" indent="-285750" algn="just">
              <a:buFont typeface="Arial" panose="020B0604020202020204" pitchFamily="34" charset="0"/>
              <a:buChar char="•"/>
            </a:pPr>
            <a:r>
              <a:rPr lang="tr-TR" sz="2400" b="0" i="0" noProof="0" dirty="0" err="1">
                <a:solidFill>
                  <a:srgbClr val="000000"/>
                </a:solidFill>
                <a:effectLst/>
                <a:latin typeface="Times New Roman" panose="02020603050405020304" pitchFamily="18" charset="0"/>
              </a:rPr>
              <a:t>Spesifikasyonda</a:t>
            </a:r>
            <a:r>
              <a:rPr lang="tr-TR" sz="2400" b="0" i="0" noProof="0" dirty="0">
                <a:solidFill>
                  <a:srgbClr val="000000"/>
                </a:solidFill>
                <a:effectLst/>
                <a:latin typeface="Times New Roman" panose="02020603050405020304" pitchFamily="18" charset="0"/>
              </a:rPr>
              <a:t> tahmin etmek zor.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Bağlama duyarlı komutlar, yani doğru komutu yanlış zamanda vermek</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Genellikle operatör hatasının sonucudur.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54571"/>
            <a:ext cx="7293232" cy="494109"/>
          </a:xfrm>
        </p:spPr>
        <p:txBody>
          <a:bodyPr/>
          <a:lstStyle/>
          <a:p>
            <a:pPr algn="l"/>
            <a:r>
              <a:rPr lang="tr-TR" sz="3200" b="1" i="0" noProof="0" dirty="0">
                <a:solidFill>
                  <a:srgbClr val="000000"/>
                </a:solidFill>
                <a:effectLst/>
                <a:latin typeface="Times New Roman" panose="02020603050405020304" pitchFamily="18" charset="0"/>
              </a:rPr>
              <a:t>Güvenlik Terminolojisi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8780727"/>
              </p:ext>
            </p:extLst>
          </p:nvPr>
        </p:nvGraphicFramePr>
        <p:xfrm>
          <a:off x="0" y="598761"/>
          <a:ext cx="9144000" cy="6202679"/>
        </p:xfrm>
        <a:graphic>
          <a:graphicData uri="http://schemas.openxmlformats.org/drawingml/2006/table">
            <a:tbl>
              <a:tblPr firstRow="1" bandRow="1">
                <a:tableStyleId>{5C22544A-7EE6-4342-B048-85BDC9FD1C3A}</a:tableStyleId>
              </a:tblPr>
              <a:tblGrid>
                <a:gridCol w="1043608">
                  <a:extLst>
                    <a:ext uri="{9D8B030D-6E8A-4147-A177-3AD203B41FA5}">
                      <a16:colId xmlns:a16="http://schemas.microsoft.com/office/drawing/2014/main" val="20000"/>
                    </a:ext>
                  </a:extLst>
                </a:gridCol>
                <a:gridCol w="8100392">
                  <a:extLst>
                    <a:ext uri="{9D8B030D-6E8A-4147-A177-3AD203B41FA5}">
                      <a16:colId xmlns:a16="http://schemas.microsoft.com/office/drawing/2014/main" val="20001"/>
                    </a:ext>
                  </a:extLst>
                </a:gridCol>
              </a:tblGrid>
              <a:tr h="317629">
                <a:tc>
                  <a:txBody>
                    <a:bodyPr/>
                    <a:lstStyle/>
                    <a:p>
                      <a:r>
                        <a:rPr lang="en-US" b="1" noProof="0" dirty="0" err="1" smtClean="0">
                          <a:effectLst/>
                        </a:rPr>
                        <a:t>Terim</a:t>
                      </a:r>
                      <a:endParaRPr lang="tr-TR" noProof="0" dirty="0"/>
                    </a:p>
                  </a:txBody>
                  <a:tcPr anchor="ctr"/>
                </a:tc>
                <a:tc>
                  <a:txBody>
                    <a:bodyPr/>
                    <a:lstStyle/>
                    <a:p>
                      <a:r>
                        <a:rPr lang="tr-TR" b="1" noProof="0">
                          <a:effectLst/>
                        </a:rPr>
                        <a:t>Tanım</a:t>
                      </a:r>
                      <a:endParaRPr lang="tr-TR" noProof="0"/>
                    </a:p>
                  </a:txBody>
                  <a:tcPr anchor="ctr"/>
                </a:tc>
                <a:extLst>
                  <a:ext uri="{0D108BD9-81ED-4DB2-BD59-A6C34878D82A}">
                    <a16:rowId xmlns:a16="http://schemas.microsoft.com/office/drawing/2014/main" val="10000"/>
                  </a:ext>
                </a:extLst>
              </a:tr>
              <a:tr h="750276">
                <a:tc>
                  <a:txBody>
                    <a:bodyPr/>
                    <a:lstStyle/>
                    <a:p>
                      <a:r>
                        <a:rPr lang="tr-TR" sz="1700" noProof="0">
                          <a:effectLst/>
                        </a:rPr>
                        <a:t>Kaza (veya aksilik)</a:t>
                      </a:r>
                      <a:endParaRPr lang="tr-TR" sz="1700" noProof="0"/>
                    </a:p>
                  </a:txBody>
                  <a:tcPr anchor="ctr"/>
                </a:tc>
                <a:tc>
                  <a:txBody>
                    <a:bodyPr/>
                    <a:lstStyle/>
                    <a:p>
                      <a:r>
                        <a:rPr lang="tr-TR" sz="1700" noProof="0">
                          <a:effectLst/>
                        </a:rPr>
                        <a:t>İnsan ölümü veya yaralanması, mülke veya çevreye zararla sonuçlanan planlanmamış bir olay veya olaylar dizisi. Aşırı dozda insülin, bir kaza örneğidir.</a:t>
                      </a:r>
                      <a:endParaRPr lang="tr-TR" sz="1700" noProof="0"/>
                    </a:p>
                  </a:txBody>
                  <a:tcPr anchor="ctr"/>
                </a:tc>
                <a:extLst>
                  <a:ext uri="{0D108BD9-81ED-4DB2-BD59-A6C34878D82A}">
                    <a16:rowId xmlns:a16="http://schemas.microsoft.com/office/drawing/2014/main" val="10001"/>
                  </a:ext>
                </a:extLst>
              </a:tr>
              <a:tr h="525193">
                <a:tc>
                  <a:txBody>
                    <a:bodyPr/>
                    <a:lstStyle/>
                    <a:p>
                      <a:r>
                        <a:rPr lang="tr-TR" sz="1700" noProof="0">
                          <a:effectLst/>
                        </a:rPr>
                        <a:t>Tehlike</a:t>
                      </a:r>
                      <a:endParaRPr lang="tr-TR" sz="1700" noProof="0"/>
                    </a:p>
                  </a:txBody>
                  <a:tcPr anchor="ctr"/>
                </a:tc>
                <a:tc>
                  <a:txBody>
                    <a:bodyPr/>
                    <a:lstStyle/>
                    <a:p>
                      <a:r>
                        <a:rPr lang="tr-TR" sz="1700" noProof="0">
                          <a:effectLst/>
                        </a:rPr>
                        <a:t>Bir kazaya neden olma veya katkıda bulunma potansiyeli olan bir durum. Kan şekerini ölçen sensör arızası, tehlikeye bir örnektir.</a:t>
                      </a:r>
                      <a:endParaRPr lang="tr-TR" sz="1700" noProof="0"/>
                    </a:p>
                  </a:txBody>
                  <a:tcPr anchor="ctr"/>
                </a:tc>
                <a:extLst>
                  <a:ext uri="{0D108BD9-81ED-4DB2-BD59-A6C34878D82A}">
                    <a16:rowId xmlns:a16="http://schemas.microsoft.com/office/drawing/2014/main" val="10002"/>
                  </a:ext>
                </a:extLst>
              </a:tr>
              <a:tr h="975359">
                <a:tc>
                  <a:txBody>
                    <a:bodyPr/>
                    <a:lstStyle/>
                    <a:p>
                      <a:r>
                        <a:rPr lang="tr-TR" sz="1700" noProof="0">
                          <a:effectLst/>
                        </a:rPr>
                        <a:t>Hasar</a:t>
                      </a:r>
                      <a:endParaRPr lang="tr-TR" sz="1700" noProof="0"/>
                    </a:p>
                  </a:txBody>
                  <a:tcPr anchor="ctr"/>
                </a:tc>
                <a:tc>
                  <a:txBody>
                    <a:bodyPr/>
                    <a:lstStyle/>
                    <a:p>
                      <a:r>
                        <a:rPr lang="tr-TR" sz="1700" noProof="0">
                          <a:effectLst/>
                        </a:rPr>
                        <a:t>Bir aksilikten kaynaklanan kaybın bir ölçüsü. Hasar, bir kaza sonucu birçok insanın ölmesinden küçük yaralanma veya mal hasarına kadar değişebilir. Aşırı dozda insülinden kaynaklanan hasar, ciddi yaralanma veya insülin pompası kullanıcısının ölümü olabilir.</a:t>
                      </a:r>
                      <a:endParaRPr lang="tr-TR" sz="1700" noProof="0"/>
                    </a:p>
                  </a:txBody>
                  <a:tcPr anchor="ctr"/>
                </a:tc>
                <a:extLst>
                  <a:ext uri="{0D108BD9-81ED-4DB2-BD59-A6C34878D82A}">
                    <a16:rowId xmlns:a16="http://schemas.microsoft.com/office/drawing/2014/main" val="10003"/>
                  </a:ext>
                </a:extLst>
              </a:tr>
              <a:tr h="975359">
                <a:tc>
                  <a:txBody>
                    <a:bodyPr/>
                    <a:lstStyle/>
                    <a:p>
                      <a:r>
                        <a:rPr lang="tr-TR" sz="1700" noProof="0">
                          <a:effectLst/>
                        </a:rPr>
                        <a:t>Tehlike şiddeti</a:t>
                      </a:r>
                      <a:endParaRPr lang="tr-TR" sz="1700" noProof="0"/>
                    </a:p>
                  </a:txBody>
                  <a:tcPr anchor="ctr"/>
                </a:tc>
                <a:tc>
                  <a:txBody>
                    <a:bodyPr/>
                    <a:lstStyle/>
                    <a:p>
                      <a:r>
                        <a:rPr lang="tr-TR" sz="1700" noProof="0" dirty="0">
                          <a:effectLst/>
                        </a:rPr>
                        <a:t>Belirli bir tehlikeden kaynaklanabilecek olası en kötü hasarın bir değerlendirmesi. Tehlike şiddeti, birçok insanın öldüğü felaketten, yalnızca küçük hasarların meydana geldiği </a:t>
                      </a:r>
                      <a:r>
                        <a:rPr lang="en-US" sz="1700" noProof="0" dirty="0" err="1" smtClean="0">
                          <a:effectLst/>
                        </a:rPr>
                        <a:t>hasarlara</a:t>
                      </a:r>
                      <a:r>
                        <a:rPr lang="tr-TR" sz="1700" noProof="0" dirty="0" smtClean="0">
                          <a:effectLst/>
                        </a:rPr>
                        <a:t> </a:t>
                      </a:r>
                      <a:r>
                        <a:rPr lang="tr-TR" sz="1700" noProof="0" dirty="0">
                          <a:effectLst/>
                        </a:rPr>
                        <a:t>kadar değişebilir. Bireysel bir ölüm bir olasılık olduğunda, makul bir tehlike şiddeti değerlendirmesi 'çok yüksektir'.</a:t>
                      </a:r>
                      <a:endParaRPr lang="tr-TR" sz="1700" noProof="0" dirty="0"/>
                    </a:p>
                  </a:txBody>
                  <a:tcPr anchor="ctr"/>
                </a:tc>
                <a:extLst>
                  <a:ext uri="{0D108BD9-81ED-4DB2-BD59-A6C34878D82A}">
                    <a16:rowId xmlns:a16="http://schemas.microsoft.com/office/drawing/2014/main" val="10004"/>
                  </a:ext>
                </a:extLst>
              </a:tr>
              <a:tr h="1200442">
                <a:tc>
                  <a:txBody>
                    <a:bodyPr/>
                    <a:lstStyle/>
                    <a:p>
                      <a:r>
                        <a:rPr lang="tr-TR" sz="1700" noProof="0">
                          <a:effectLst/>
                        </a:rPr>
                        <a:t>Tehlike olasılığı</a:t>
                      </a:r>
                      <a:endParaRPr lang="tr-TR" sz="1700" noProof="0"/>
                    </a:p>
                  </a:txBody>
                  <a:tcPr anchor="ctr"/>
                </a:tc>
                <a:tc>
                  <a:txBody>
                    <a:bodyPr/>
                    <a:lstStyle/>
                    <a:p>
                      <a:r>
                        <a:rPr lang="tr-TR" sz="1700" noProof="0">
                          <a:effectLst/>
                        </a:rPr>
                        <a:t>Bir tehlike oluşturan olayların gerçekleşme olasılığı. Olasılık değerleri keyfi olma eğilimindedir, ancak ' olası'dan (bir tehlikenin meydana gelme olasılığının 1 / 100'ü)' mantıksız'a (tehlikenin meydana gelebileceği akla gelebilecek hiçbir durum olası değildir) değişir . İnsülin pompasında aşırı dozla sonuçlanan bir sensör arızası olasılığı muhtemelen düşüktür.</a:t>
                      </a:r>
                      <a:endParaRPr lang="tr-TR" sz="1700" noProof="0"/>
                    </a:p>
                  </a:txBody>
                  <a:tcPr anchor="ctr"/>
                </a:tc>
                <a:extLst>
                  <a:ext uri="{0D108BD9-81ED-4DB2-BD59-A6C34878D82A}">
                    <a16:rowId xmlns:a16="http://schemas.microsoft.com/office/drawing/2014/main" val="10005"/>
                  </a:ext>
                </a:extLst>
              </a:tr>
              <a:tr h="750276">
                <a:tc>
                  <a:txBody>
                    <a:bodyPr/>
                    <a:lstStyle/>
                    <a:p>
                      <a:r>
                        <a:rPr lang="tr-TR" sz="1700" noProof="0">
                          <a:effectLst/>
                        </a:rPr>
                        <a:t>Risk</a:t>
                      </a:r>
                      <a:endParaRPr lang="tr-TR" sz="1700" noProof="0"/>
                    </a:p>
                  </a:txBody>
                  <a:tcPr anchor="ctr"/>
                </a:tc>
                <a:tc>
                  <a:txBody>
                    <a:bodyPr/>
                    <a:lstStyle/>
                    <a:p>
                      <a:r>
                        <a:rPr lang="tr-TR" sz="1700" noProof="0" dirty="0">
                          <a:effectLst/>
                        </a:rPr>
                        <a:t>Bu, sistemin bir kazaya neden olma olasılığının bir ölçüsüdür. Risk, tehlike olasılığı, tehlikenin ciddiyeti ve tehlikenin bir kazaya yol açma olasılığı dikkate alınarak değerlendirilir. İnsülin doz aşımı riski muhtemelen orta ila düşüktür.</a:t>
                      </a:r>
                      <a:endParaRPr lang="tr-TR" sz="1700" noProof="0" dirty="0"/>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a:xfrm>
            <a:off x="4724400" y="119062"/>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Güvenlik Başarısı</a:t>
            </a:r>
          </a:p>
        </p:txBody>
      </p:sp>
      <p:sp>
        <p:nvSpPr>
          <p:cNvPr id="40963"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Tehlikeden kaçınma</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bazı tehlike sınıflarının ortaya çıkamayacağı şekilde tasarlanmıştır.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Tehlike tespiti ve giderilmesi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bir kazayla sonuçlanmadan önce tehlikelerin tespit edilip ortadan kaldırılması için tasarlanmıştır.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Hasar sınırlaması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bir kazadan kaynaklanabilecek hasarı en aza indiren koruma özellikleri içerir.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Normal Kazalar</a:t>
            </a:r>
          </a:p>
        </p:txBody>
      </p:sp>
      <p:sp>
        <p:nvSpPr>
          <p:cNvPr id="41987" name="Rectangle 3"/>
          <p:cNvSpPr>
            <a:spLocks noGrp="1" noChangeArrowheads="1"/>
          </p:cNvSpPr>
          <p:nvPr>
            <p:ph idx="1"/>
          </p:nvPr>
        </p:nvSpPr>
        <p:spPr>
          <a:xfrm>
            <a:off x="107504" y="1600200"/>
            <a:ext cx="8856984"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Karmaşık sistemlerdeki kazaların nadiren tek bir nedeni vardır, çünkü bu sistemler tek bir arıza noktasına dayanıklı olacak şekilde tasarlanmıştır.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Tek bir arıza noktası kazaya neden olmayacak şekilde sistemleri tasarlamak, güvenli sistem tasarımının temel ilkesidir.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Hemen hemen tüm kazalar, tek tek arızalardan ziyade arıza kombinasyonlarının bir sonucudur.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Muhtemelen, özellikle yazılım kontrollü sistemlerde tüm problem kombinasyonlarını tahmin etmek imkansızdır, bu nedenle tam güvenliğe ulaşmak imkansızdır. Kazalar kaçınılmazdır.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Yazılım Güvenliği Avantajları</a:t>
            </a:r>
          </a:p>
        </p:txBody>
      </p:sp>
      <p:sp>
        <p:nvSpPr>
          <p:cNvPr id="3" name="Content Placeholder 2"/>
          <p:cNvSpPr>
            <a:spLocks noGrp="1"/>
          </p:cNvSpPr>
          <p:nvPr>
            <p:ph idx="1"/>
          </p:nvPr>
        </p:nvSpPr>
        <p:spPr>
          <a:xfrm>
            <a:off x="179512" y="1600200"/>
            <a:ext cx="8507288"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hataları güvenlik açısından kritik olabilse de, yazılım kontrol sistemlerinin kullanımı sistem güvenliğinin artmasına katkıda bulunur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 izleme ve kontrolü, elektromekanik güvenlik sistemleri kullanılarak mümkün olandan daha geniş bir koşul yelpazesinin izlenmesine ve kontrol edilmesine olanak tanır.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 kontrolü, insanların tehlikeli ortamlarda geçirdiği zamanı azaltan güvenlik stratejilerinin benimsenmesine olanak tanır.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 güvenlik açısından kritik operatör hatalarını algılayabilir ve düzeltebilir.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Güvenlik</a:t>
            </a:r>
          </a:p>
        </p:txBody>
      </p:sp>
      <p:sp>
        <p:nvSpPr>
          <p:cNvPr id="43011"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güvenliği, sistemin kendisini yanlışlıkla veya kasıtlı harici saldırılardan koruma yeteneğini yansıtan bir sistem özelliğidir.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Çoğu sistem ağa bağlı olduğundan, sisteme İnternet üzerinden dışarıdan erişimin mümkün olması için güvenlik önemlidir.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kullanılabilirlik,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 güvenlik için temel bir ön koşuldur.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Güvenilirliğin Önemi</a:t>
            </a:r>
          </a:p>
        </p:txBody>
      </p:sp>
      <p:sp>
        <p:nvSpPr>
          <p:cNvPr id="8806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arızalarının, başarısızlıktan etkilenen çok sayıda insanda yaygın etkileri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Güvenilir olmayan ve güvenilmez, </a:t>
            </a:r>
            <a:r>
              <a:rPr lang="en-US" sz="2800" b="0" i="0" noProof="0" dirty="0" err="1" smtClean="0">
                <a:solidFill>
                  <a:srgbClr val="000000"/>
                </a:solidFill>
                <a:effectLst/>
                <a:latin typeface="Times New Roman" panose="02020603050405020304" pitchFamily="18" charset="0"/>
              </a:rPr>
              <a:t>güvenli</a:t>
            </a:r>
            <a:r>
              <a:rPr lang="en-US" sz="2800" b="0" i="0" noProof="0" dirty="0" smtClean="0">
                <a:solidFill>
                  <a:srgbClr val="000000"/>
                </a:solidFill>
                <a:effectLst/>
                <a:latin typeface="Times New Roman" panose="02020603050405020304" pitchFamily="18" charset="0"/>
              </a:rPr>
              <a:t> </a:t>
            </a:r>
            <a:r>
              <a:rPr lang="en-US" sz="2800" b="0" i="0" noProof="0" dirty="0" err="1" smtClean="0">
                <a:solidFill>
                  <a:srgbClr val="000000"/>
                </a:solidFill>
                <a:effectLst/>
                <a:latin typeface="Times New Roman" panose="02020603050405020304" pitchFamily="18" charset="0"/>
              </a:rPr>
              <a:t>olmayan</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veya emniyetsiz sistemler kullanıcıları tarafından reddedilebilir.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Arıza ekonomik kayıplara veya fiziksel hasara yol açarsa, sistem arızasının maliyetleri çok yüksek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Güvenilir olmayan sistemler, yüksek bir kurtarma maliyeti ile bilgi kaybına neden olabilir.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Temel Güvenlik</a:t>
            </a:r>
          </a:p>
        </p:txBody>
      </p:sp>
      <p:sp>
        <p:nvSpPr>
          <p:cNvPr id="74755"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 ağ bağlantılı bir sistemse ve güvensizse, güvenilirliği ve güvenliği hakkındaki ifadeler güvenilmezdir.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ifadeler, yürütme sistemine ve geliştirilen sistemin aynı olmasına bağlıdır. Ancak, izinsiz giriş, yürütme sistemini ve / veya verilerini değiştirebilir.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nedenle, </a:t>
            </a:r>
            <a:r>
              <a:rPr lang="en-US" sz="2800" b="0" i="0" noProof="0" dirty="0" smtClean="0">
                <a:solidFill>
                  <a:srgbClr val="000000"/>
                </a:solidFill>
                <a:effectLst/>
                <a:latin typeface="Times New Roman" panose="02020603050405020304" pitchFamily="18" charset="0"/>
              </a:rPr>
              <a:t>g</a:t>
            </a:r>
            <a:r>
              <a:rPr lang="tr-TR" sz="2800" b="0" i="0" noProof="0" dirty="0" err="1"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 güvenlik güvencesi artık geçerli değildir.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Güvenlik Terminolojisi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1232510"/>
              </p:ext>
            </p:extLst>
          </p:nvPr>
        </p:nvGraphicFramePr>
        <p:xfrm>
          <a:off x="107504" y="1556793"/>
          <a:ext cx="8856984" cy="4895370"/>
        </p:xfrm>
        <a:graphic>
          <a:graphicData uri="http://schemas.openxmlformats.org/drawingml/2006/table">
            <a:tbl>
              <a:tblPr firstRow="1" bandRow="1">
                <a:tableStyleId>{5C22544A-7EE6-4342-B048-85BDC9FD1C3A}</a:tableStyleId>
              </a:tblPr>
              <a:tblGrid>
                <a:gridCol w="1863701">
                  <a:extLst>
                    <a:ext uri="{9D8B030D-6E8A-4147-A177-3AD203B41FA5}">
                      <a16:colId xmlns:a16="http://schemas.microsoft.com/office/drawing/2014/main" val="20000"/>
                    </a:ext>
                  </a:extLst>
                </a:gridCol>
                <a:gridCol w="6993283">
                  <a:extLst>
                    <a:ext uri="{9D8B030D-6E8A-4147-A177-3AD203B41FA5}">
                      <a16:colId xmlns:a16="http://schemas.microsoft.com/office/drawing/2014/main" val="20001"/>
                    </a:ext>
                  </a:extLst>
                </a:gridCol>
              </a:tblGrid>
              <a:tr h="435239">
                <a:tc>
                  <a:txBody>
                    <a:bodyPr/>
                    <a:lstStyle/>
                    <a:p>
                      <a:r>
                        <a:rPr lang="en-US" b="1" noProof="0" dirty="0" err="1" smtClean="0">
                          <a:effectLst/>
                        </a:rPr>
                        <a:t>Terim</a:t>
                      </a:r>
                      <a:endParaRPr lang="tr-TR" noProof="0" dirty="0"/>
                    </a:p>
                  </a:txBody>
                  <a:tcPr anchor="ctr"/>
                </a:tc>
                <a:tc>
                  <a:txBody>
                    <a:bodyPr/>
                    <a:lstStyle/>
                    <a:p>
                      <a:r>
                        <a:rPr lang="tr-TR" b="1" noProof="0">
                          <a:effectLst/>
                        </a:rPr>
                        <a:t>Tanım</a:t>
                      </a:r>
                      <a:endParaRPr lang="tr-TR" noProof="0"/>
                    </a:p>
                  </a:txBody>
                  <a:tcPr anchor="ctr"/>
                </a:tc>
                <a:extLst>
                  <a:ext uri="{0D108BD9-81ED-4DB2-BD59-A6C34878D82A}">
                    <a16:rowId xmlns:a16="http://schemas.microsoft.com/office/drawing/2014/main" val="10000"/>
                  </a:ext>
                </a:extLst>
              </a:tr>
              <a:tr h="715462">
                <a:tc>
                  <a:txBody>
                    <a:bodyPr/>
                    <a:lstStyle/>
                    <a:p>
                      <a:r>
                        <a:rPr lang="tr-TR" noProof="0">
                          <a:effectLst/>
                        </a:rPr>
                        <a:t>Varlık</a:t>
                      </a:r>
                      <a:endParaRPr lang="tr-TR" noProof="0"/>
                    </a:p>
                  </a:txBody>
                  <a:tcPr anchor="ctr"/>
                </a:tc>
                <a:tc>
                  <a:txBody>
                    <a:bodyPr/>
                    <a:lstStyle/>
                    <a:p>
                      <a:r>
                        <a:rPr lang="tr-TR" noProof="0">
                          <a:effectLst/>
                        </a:rPr>
                        <a:t>Korunması gereken değerli bir şey. Varlık, yazılım sisteminin kendisi veya bu sistem tarafından kullanılan veriler olabilir.</a:t>
                      </a:r>
                      <a:endParaRPr lang="tr-TR" noProof="0"/>
                    </a:p>
                  </a:txBody>
                  <a:tcPr anchor="ctr"/>
                </a:tc>
                <a:extLst>
                  <a:ext uri="{0D108BD9-81ED-4DB2-BD59-A6C34878D82A}">
                    <a16:rowId xmlns:a16="http://schemas.microsoft.com/office/drawing/2014/main" val="10001"/>
                  </a:ext>
                </a:extLst>
              </a:tr>
              <a:tr h="965874">
                <a:tc>
                  <a:txBody>
                    <a:bodyPr/>
                    <a:lstStyle/>
                    <a:p>
                      <a:r>
                        <a:rPr lang="tr-TR" noProof="0">
                          <a:effectLst/>
                        </a:rPr>
                        <a:t>Maruziyet</a:t>
                      </a:r>
                      <a:endParaRPr lang="tr-TR" noProof="0"/>
                    </a:p>
                  </a:txBody>
                  <a:tcPr anchor="ctr"/>
                </a:tc>
                <a:tc>
                  <a:txBody>
                    <a:bodyPr/>
                    <a:lstStyle/>
                    <a:p>
                      <a:r>
                        <a:rPr lang="tr-TR" noProof="0">
                          <a:effectLst/>
                        </a:rPr>
                        <a:t>Bir bilgi işlem sisteminde olası kayıp veya zarar. Bu, veri kaybı veya hasarı olabilir veya bir güvenlik ihlalinden sonra kurtarma gerekiyorsa zaman ve çaba kaybı olabilir.</a:t>
                      </a:r>
                      <a:endParaRPr lang="tr-TR" noProof="0"/>
                    </a:p>
                  </a:txBody>
                  <a:tcPr anchor="ctr"/>
                </a:tc>
                <a:extLst>
                  <a:ext uri="{0D108BD9-81ED-4DB2-BD59-A6C34878D82A}">
                    <a16:rowId xmlns:a16="http://schemas.microsoft.com/office/drawing/2014/main" val="10002"/>
                  </a:ext>
                </a:extLst>
              </a:tr>
              <a:tr h="608142">
                <a:tc>
                  <a:txBody>
                    <a:bodyPr/>
                    <a:lstStyle/>
                    <a:p>
                      <a:r>
                        <a:rPr lang="tr-TR" noProof="0">
                          <a:effectLst/>
                        </a:rPr>
                        <a:t>Güvenlik Açığı</a:t>
                      </a:r>
                      <a:endParaRPr lang="tr-TR" noProof="0"/>
                    </a:p>
                  </a:txBody>
                  <a:tcPr anchor="ctr"/>
                </a:tc>
                <a:tc>
                  <a:txBody>
                    <a:bodyPr/>
                    <a:lstStyle/>
                    <a:p>
                      <a:r>
                        <a:rPr lang="tr-TR" noProof="0" dirty="0">
                          <a:effectLst/>
                        </a:rPr>
                        <a:t>Kayba veya zarara neden olmak için </a:t>
                      </a:r>
                      <a:r>
                        <a:rPr lang="en-US" noProof="0" dirty="0" err="1" smtClean="0">
                          <a:effectLst/>
                        </a:rPr>
                        <a:t>suistima</a:t>
                      </a:r>
                      <a:r>
                        <a:rPr lang="en-US" baseline="0" noProof="0" dirty="0" err="1" smtClean="0">
                          <a:effectLst/>
                        </a:rPr>
                        <a:t>l</a:t>
                      </a:r>
                      <a:r>
                        <a:rPr lang="en-US" baseline="0" noProof="0" dirty="0" smtClean="0">
                          <a:effectLst/>
                        </a:rPr>
                        <a:t> </a:t>
                      </a:r>
                      <a:r>
                        <a:rPr lang="en-US" baseline="0" noProof="0" dirty="0" err="1" smtClean="0">
                          <a:effectLst/>
                        </a:rPr>
                        <a:t>edilebilen</a:t>
                      </a:r>
                      <a:r>
                        <a:rPr lang="tr-TR" noProof="0" dirty="0" smtClean="0">
                          <a:effectLst/>
                        </a:rPr>
                        <a:t> </a:t>
                      </a:r>
                      <a:r>
                        <a:rPr lang="tr-TR" noProof="0" dirty="0">
                          <a:effectLst/>
                        </a:rPr>
                        <a:t>bilgisayar tabanlı bir sistemdeki zayıflık.</a:t>
                      </a:r>
                      <a:endParaRPr lang="tr-TR" noProof="0" dirty="0"/>
                    </a:p>
                  </a:txBody>
                  <a:tcPr anchor="ctr"/>
                </a:tc>
                <a:extLst>
                  <a:ext uri="{0D108BD9-81ED-4DB2-BD59-A6C34878D82A}">
                    <a16:rowId xmlns:a16="http://schemas.microsoft.com/office/drawing/2014/main" val="10003"/>
                  </a:ext>
                </a:extLst>
              </a:tr>
              <a:tr h="608142">
                <a:tc>
                  <a:txBody>
                    <a:bodyPr/>
                    <a:lstStyle/>
                    <a:p>
                      <a:r>
                        <a:rPr lang="tr-TR" noProof="0">
                          <a:effectLst/>
                        </a:rPr>
                        <a:t>Saldırı</a:t>
                      </a:r>
                      <a:endParaRPr lang="tr-TR" noProof="0"/>
                    </a:p>
                  </a:txBody>
                  <a:tcPr anchor="ctr"/>
                </a:tc>
                <a:tc>
                  <a:txBody>
                    <a:bodyPr/>
                    <a:lstStyle/>
                    <a:p>
                      <a:r>
                        <a:rPr lang="tr-TR" noProof="0">
                          <a:effectLst/>
                        </a:rPr>
                        <a:t>Bir sistemin güvenlik açığından yararlanma. Genellikle bu, sistemin dışındandır ve kasıtlı bir hasara neden olma girişimidir.</a:t>
                      </a:r>
                      <a:endParaRPr lang="tr-TR" noProof="0"/>
                    </a:p>
                  </a:txBody>
                  <a:tcPr anchor="ctr"/>
                </a:tc>
                <a:extLst>
                  <a:ext uri="{0D108BD9-81ED-4DB2-BD59-A6C34878D82A}">
                    <a16:rowId xmlns:a16="http://schemas.microsoft.com/office/drawing/2014/main" val="10004"/>
                  </a:ext>
                </a:extLst>
              </a:tr>
              <a:tr h="608142">
                <a:tc>
                  <a:txBody>
                    <a:bodyPr/>
                    <a:lstStyle/>
                    <a:p>
                      <a:r>
                        <a:rPr lang="tr-TR" noProof="0">
                          <a:effectLst/>
                        </a:rPr>
                        <a:t>Tehditler</a:t>
                      </a:r>
                      <a:endParaRPr lang="tr-TR" noProof="0"/>
                    </a:p>
                  </a:txBody>
                  <a:tcPr anchor="ctr"/>
                </a:tc>
                <a:tc>
                  <a:txBody>
                    <a:bodyPr/>
                    <a:lstStyle/>
                    <a:p>
                      <a:r>
                        <a:rPr lang="tr-TR" noProof="0">
                          <a:effectLst/>
                        </a:rPr>
                        <a:t>Kayba veya zarara neden olma potansiyeli olan durumlar. Bunları bir saldırıya maruz kalan bir sistem güvenlik açığı olarak düşünebilirsiniz.</a:t>
                      </a:r>
                      <a:endParaRPr lang="tr-TR" noProof="0"/>
                    </a:p>
                  </a:txBody>
                  <a:tcPr anchor="ctr"/>
                </a:tc>
                <a:extLst>
                  <a:ext uri="{0D108BD9-81ED-4DB2-BD59-A6C34878D82A}">
                    <a16:rowId xmlns:a16="http://schemas.microsoft.com/office/drawing/2014/main" val="10005"/>
                  </a:ext>
                </a:extLst>
              </a:tr>
              <a:tr h="858555">
                <a:tc>
                  <a:txBody>
                    <a:bodyPr/>
                    <a:lstStyle/>
                    <a:p>
                      <a:r>
                        <a:rPr lang="tr-TR" noProof="0">
                          <a:effectLst/>
                        </a:rPr>
                        <a:t>Kontrol</a:t>
                      </a:r>
                      <a:endParaRPr lang="tr-TR" noProof="0"/>
                    </a:p>
                  </a:txBody>
                  <a:tcPr anchor="ctr"/>
                </a:tc>
                <a:tc>
                  <a:txBody>
                    <a:bodyPr/>
                    <a:lstStyle/>
                    <a:p>
                      <a:r>
                        <a:rPr lang="tr-TR" noProof="0" dirty="0">
                          <a:effectLst/>
                        </a:rPr>
                        <a:t>Bir sistemin güvenlik açığını azaltan koruyucu bir önlem. Şifreleme, zayıf bir erişim kontrol sisteminin güvenlik açığını azaltan bir kontrol örneğidir.</a:t>
                      </a:r>
                      <a:endParaRPr lang="tr-TR" noProof="0" dirty="0"/>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a:xfrm>
            <a:off x="3124200" y="6400799"/>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8415"/>
            <a:ext cx="7293232" cy="1143000"/>
          </a:xfrm>
        </p:spPr>
        <p:txBody>
          <a:bodyPr/>
          <a:lstStyle/>
          <a:p>
            <a:pPr algn="l"/>
            <a:r>
              <a:rPr lang="tr-TR" sz="3200" b="1" i="0" noProof="0" dirty="0">
                <a:solidFill>
                  <a:srgbClr val="000000"/>
                </a:solidFill>
                <a:effectLst/>
                <a:latin typeface="Times New Roman" panose="02020603050405020304" pitchFamily="18" charset="0"/>
              </a:rPr>
              <a:t>Güvenlik Terminolojisi Örnekleri </a:t>
            </a:r>
            <a:r>
              <a:rPr lang="tr-TR" sz="3200" b="1" i="0" noProof="0" dirty="0" smtClean="0">
                <a:solidFill>
                  <a:srgbClr val="000000"/>
                </a:solidFill>
                <a:effectLst/>
                <a:latin typeface="Times New Roman" panose="02020603050405020304" pitchFamily="18" charset="0"/>
              </a:rPr>
              <a:t>(</a:t>
            </a:r>
            <a:r>
              <a:rPr lang="en-US" sz="3200" dirty="0" smtClean="0">
                <a:solidFill>
                  <a:srgbClr val="000000"/>
                </a:solidFill>
                <a:latin typeface="Times New Roman" panose="02020603050405020304" pitchFamily="18" charset="0"/>
              </a:rPr>
              <a:t>AS-HYS</a:t>
            </a:r>
            <a:r>
              <a:rPr lang="tr-TR" sz="3200" b="1" i="0" noProof="0" dirty="0" smtClean="0">
                <a:solidFill>
                  <a:srgbClr val="000000"/>
                </a:solidFill>
                <a:effectLst/>
                <a:latin typeface="Times New Roman" panose="02020603050405020304" pitchFamily="18" charset="0"/>
              </a:rPr>
              <a:t>)</a:t>
            </a:r>
            <a:endParaRPr lang="tr-TR" sz="3200" b="1" i="0" noProof="0" dirty="0">
              <a:solidFill>
                <a:srgbClr val="000000"/>
              </a:solidFill>
              <a:effectLst/>
              <a:latin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5317652"/>
              </p:ext>
            </p:extLst>
          </p:nvPr>
        </p:nvGraphicFramePr>
        <p:xfrm>
          <a:off x="2541" y="1630167"/>
          <a:ext cx="9144000" cy="5085243"/>
        </p:xfrm>
        <a:graphic>
          <a:graphicData uri="http://schemas.openxmlformats.org/drawingml/2006/table">
            <a:tbl>
              <a:tblPr firstRow="1" bandRow="1">
                <a:tableStyleId>{5C22544A-7EE6-4342-B048-85BDC9FD1C3A}</a:tableStyleId>
              </a:tblPr>
              <a:tblGrid>
                <a:gridCol w="1979712">
                  <a:extLst>
                    <a:ext uri="{9D8B030D-6E8A-4147-A177-3AD203B41FA5}">
                      <a16:colId xmlns:a16="http://schemas.microsoft.com/office/drawing/2014/main" val="20000"/>
                    </a:ext>
                  </a:extLst>
                </a:gridCol>
                <a:gridCol w="7164288">
                  <a:extLst>
                    <a:ext uri="{9D8B030D-6E8A-4147-A177-3AD203B41FA5}">
                      <a16:colId xmlns:a16="http://schemas.microsoft.com/office/drawing/2014/main" val="20001"/>
                    </a:ext>
                  </a:extLst>
                </a:gridCol>
              </a:tblGrid>
              <a:tr h="486158">
                <a:tc>
                  <a:txBody>
                    <a:bodyPr/>
                    <a:lstStyle/>
                    <a:p>
                      <a:r>
                        <a:rPr lang="en-US" sz="2100" b="1" noProof="0" dirty="0" err="1" smtClean="0">
                          <a:effectLst/>
                        </a:rPr>
                        <a:t>Terim</a:t>
                      </a:r>
                      <a:endParaRPr lang="tr-TR" sz="2100" noProof="0" dirty="0"/>
                    </a:p>
                  </a:txBody>
                  <a:tcPr anchor="ctr"/>
                </a:tc>
                <a:tc>
                  <a:txBody>
                    <a:bodyPr/>
                    <a:lstStyle/>
                    <a:p>
                      <a:r>
                        <a:rPr lang="tr-TR" sz="2100" b="1" noProof="0">
                          <a:effectLst/>
                        </a:rPr>
                        <a:t>Misal</a:t>
                      </a:r>
                      <a:endParaRPr lang="tr-TR" sz="2100" noProof="0"/>
                    </a:p>
                  </a:txBody>
                  <a:tcPr anchor="ctr"/>
                </a:tc>
                <a:extLst>
                  <a:ext uri="{0D108BD9-81ED-4DB2-BD59-A6C34878D82A}">
                    <a16:rowId xmlns:a16="http://schemas.microsoft.com/office/drawing/2014/main" val="10000"/>
                  </a:ext>
                </a:extLst>
              </a:tr>
              <a:tr h="519456">
                <a:tc>
                  <a:txBody>
                    <a:bodyPr/>
                    <a:lstStyle/>
                    <a:p>
                      <a:r>
                        <a:rPr lang="tr-TR" sz="2100" noProof="0">
                          <a:effectLst/>
                        </a:rPr>
                        <a:t>Varlık</a:t>
                      </a:r>
                      <a:endParaRPr lang="tr-TR" sz="2100" noProof="0"/>
                    </a:p>
                  </a:txBody>
                  <a:tcPr anchor="ctr"/>
                </a:tc>
                <a:tc>
                  <a:txBody>
                    <a:bodyPr/>
                    <a:lstStyle/>
                    <a:p>
                      <a:r>
                        <a:rPr lang="tr-TR" sz="2100" noProof="0">
                          <a:effectLst/>
                        </a:rPr>
                        <a:t>Tedavi gören veya almış her hastanın kayıtları.</a:t>
                      </a:r>
                      <a:endParaRPr lang="tr-TR" sz="2100" noProof="0"/>
                    </a:p>
                  </a:txBody>
                  <a:tcPr anchor="ctr"/>
                </a:tc>
                <a:extLst>
                  <a:ext uri="{0D108BD9-81ED-4DB2-BD59-A6C34878D82A}">
                    <a16:rowId xmlns:a16="http://schemas.microsoft.com/office/drawing/2014/main" val="10001"/>
                  </a:ext>
                </a:extLst>
              </a:tr>
              <a:tr h="1078871">
                <a:tc>
                  <a:txBody>
                    <a:bodyPr/>
                    <a:lstStyle/>
                    <a:p>
                      <a:r>
                        <a:rPr lang="tr-TR" sz="2100" noProof="0">
                          <a:effectLst/>
                        </a:rPr>
                        <a:t>Maruziyet</a:t>
                      </a:r>
                      <a:endParaRPr lang="tr-TR" sz="2100" noProof="0"/>
                    </a:p>
                  </a:txBody>
                  <a:tcPr anchor="ctr"/>
                </a:tc>
                <a:tc>
                  <a:txBody>
                    <a:bodyPr/>
                    <a:lstStyle/>
                    <a:p>
                      <a:r>
                        <a:rPr lang="tr-TR" sz="2100" noProof="0">
                          <a:effectLst/>
                        </a:rPr>
                        <a:t>Verilerini korumak için kliniğe güvenmedikleri için tedavi istemeyen gelecekteki hastaların potansiyel mali kaybı. Spor yıldızının yasal işleminden kaynaklanan mali kayıp. İtibar kaybı.</a:t>
                      </a:r>
                      <a:endParaRPr lang="tr-TR" sz="2100" noProof="0"/>
                    </a:p>
                  </a:txBody>
                  <a:tcPr anchor="ctr"/>
                </a:tc>
                <a:extLst>
                  <a:ext uri="{0D108BD9-81ED-4DB2-BD59-A6C34878D82A}">
                    <a16:rowId xmlns:a16="http://schemas.microsoft.com/office/drawing/2014/main" val="10002"/>
                  </a:ext>
                </a:extLst>
              </a:tr>
              <a:tr h="679289">
                <a:tc>
                  <a:txBody>
                    <a:bodyPr/>
                    <a:lstStyle/>
                    <a:p>
                      <a:r>
                        <a:rPr lang="tr-TR" sz="2100" noProof="0">
                          <a:effectLst/>
                        </a:rPr>
                        <a:t>Güvenlik Açığı</a:t>
                      </a:r>
                      <a:endParaRPr lang="tr-TR" sz="2100" noProof="0"/>
                    </a:p>
                  </a:txBody>
                  <a:tcPr anchor="ctr"/>
                </a:tc>
                <a:tc>
                  <a:txBody>
                    <a:bodyPr/>
                    <a:lstStyle/>
                    <a:p>
                      <a:r>
                        <a:rPr lang="tr-TR" sz="2100" noProof="0">
                          <a:effectLst/>
                        </a:rPr>
                        <a:t>Kullanıcıların tahmin edilebilir şifreler belirlemesini kolaylaştıran zayıf bir şifre sistemi. Adlarla aynı olan kullanıcı kimlikleri.</a:t>
                      </a:r>
                      <a:endParaRPr lang="tr-TR" sz="2100" noProof="0"/>
                    </a:p>
                  </a:txBody>
                  <a:tcPr anchor="ctr"/>
                </a:tc>
                <a:extLst>
                  <a:ext uri="{0D108BD9-81ED-4DB2-BD59-A6C34878D82A}">
                    <a16:rowId xmlns:a16="http://schemas.microsoft.com/office/drawing/2014/main" val="10003"/>
                  </a:ext>
                </a:extLst>
              </a:tr>
              <a:tr h="486158">
                <a:tc>
                  <a:txBody>
                    <a:bodyPr/>
                    <a:lstStyle/>
                    <a:p>
                      <a:r>
                        <a:rPr lang="tr-TR" sz="2100" noProof="0">
                          <a:effectLst/>
                        </a:rPr>
                        <a:t>Saldırı</a:t>
                      </a:r>
                      <a:endParaRPr lang="tr-TR" sz="2100" noProof="0"/>
                    </a:p>
                  </a:txBody>
                  <a:tcPr anchor="ctr"/>
                </a:tc>
                <a:tc>
                  <a:txBody>
                    <a:bodyPr/>
                    <a:lstStyle/>
                    <a:p>
                      <a:r>
                        <a:rPr lang="tr-TR" sz="2100" noProof="0">
                          <a:effectLst/>
                        </a:rPr>
                        <a:t>Yetkili bir kullanıcının kimliğine bürünme.</a:t>
                      </a:r>
                      <a:endParaRPr lang="tr-TR" sz="2100" noProof="0"/>
                    </a:p>
                  </a:txBody>
                  <a:tcPr anchor="ctr"/>
                </a:tc>
                <a:extLst>
                  <a:ext uri="{0D108BD9-81ED-4DB2-BD59-A6C34878D82A}">
                    <a16:rowId xmlns:a16="http://schemas.microsoft.com/office/drawing/2014/main" val="10004"/>
                  </a:ext>
                </a:extLst>
              </a:tr>
              <a:tr h="679289">
                <a:tc>
                  <a:txBody>
                    <a:bodyPr/>
                    <a:lstStyle/>
                    <a:p>
                      <a:r>
                        <a:rPr lang="tr-TR" sz="2100" noProof="0">
                          <a:effectLst/>
                        </a:rPr>
                        <a:t>Tehdit</a:t>
                      </a:r>
                      <a:endParaRPr lang="tr-TR" sz="2100" noProof="0"/>
                    </a:p>
                  </a:txBody>
                  <a:tcPr anchor="ctr"/>
                </a:tc>
                <a:tc>
                  <a:txBody>
                    <a:bodyPr/>
                    <a:lstStyle/>
                    <a:p>
                      <a:r>
                        <a:rPr lang="tr-TR" sz="2100" noProof="0">
                          <a:effectLst/>
                        </a:rPr>
                        <a:t>Yetkisiz bir kullanıcı, yetkili bir kullanıcının kimlik bilgilerini (oturum açma adı ve şifresi) tahmin ederek sisteme erişecektir.</a:t>
                      </a:r>
                      <a:endParaRPr lang="tr-TR" sz="2100" noProof="0"/>
                    </a:p>
                  </a:txBody>
                  <a:tcPr anchor="ctr"/>
                </a:tc>
                <a:extLst>
                  <a:ext uri="{0D108BD9-81ED-4DB2-BD59-A6C34878D82A}">
                    <a16:rowId xmlns:a16="http://schemas.microsoft.com/office/drawing/2014/main" val="10005"/>
                  </a:ext>
                </a:extLst>
              </a:tr>
              <a:tr h="679289">
                <a:tc>
                  <a:txBody>
                    <a:bodyPr/>
                    <a:lstStyle/>
                    <a:p>
                      <a:r>
                        <a:rPr lang="tr-TR" sz="2100" noProof="0">
                          <a:effectLst/>
                        </a:rPr>
                        <a:t>Kontrol</a:t>
                      </a:r>
                      <a:endParaRPr lang="tr-TR" sz="2100" noProof="0"/>
                    </a:p>
                  </a:txBody>
                  <a:tcPr anchor="ctr"/>
                </a:tc>
                <a:tc>
                  <a:txBody>
                    <a:bodyPr/>
                    <a:lstStyle/>
                    <a:p>
                      <a:r>
                        <a:rPr lang="tr-TR" sz="2100" noProof="0" dirty="0">
                          <a:effectLst/>
                        </a:rPr>
                        <a:t>Normalde bir sözlüğe dahil edilen doğru adlar veya sözcükler olan kullanıcı parolalarına izin vermeyen bir parola kontrol sistemi.</a:t>
                      </a:r>
                      <a:endParaRPr lang="tr-TR" sz="2100" noProof="0" dirty="0"/>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a:xfrm>
            <a:off x="4355976" y="846138"/>
            <a:ext cx="2895600" cy="365125"/>
          </a:xfrm>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Tehdit Sınıfları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ve verilerinin gizliliğine yönelik tehditler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Bu bilgilere erişim yetkisi olmayan kişilere veya programlara bilgileri ifşa edebilir.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ve verilerinin bütünlüğüne yönelik tehditler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Yazılıma veya verilere zarar verebilir veya bozabilir.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Sistemin ve verilerinin kullanılabilirliğine yönelik tehditler</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Yetkili kullanıcılar için sisteme ve verilere erişimi kısıtlayabilir.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Güvensizlikten Kaynaklanan Hasar</a:t>
            </a:r>
          </a:p>
        </p:txBody>
      </p:sp>
      <p:sp>
        <p:nvSpPr>
          <p:cNvPr id="37891"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Hizmet reddi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normal hizmetlerin kullanılamadığı veya hizmet sunumunun önemli ölçüde azaldığı bir duruma zorlanır.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Programların veya verilerin bozulması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Sistemdeki programlar veya veriler yetkisiz bir şekilde değiştirilebilir.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Gizli bilgilerin ifşa edilmesi</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Sistem tarafından yönetilen bilgiler, bu bilgileri okuma veya kullanma yetkisi olmayan kişilere maruz kalabilir.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algn="l"/>
            <a:r>
              <a:rPr lang="tr-TR" sz="3200" b="1" i="0" noProof="0" dirty="0">
                <a:solidFill>
                  <a:srgbClr val="000000"/>
                </a:solidFill>
                <a:effectLst/>
                <a:latin typeface="Times New Roman" panose="02020603050405020304" pitchFamily="18" charset="0"/>
              </a:rPr>
              <a:t>Güvenlik Güvencesi</a:t>
            </a:r>
          </a:p>
        </p:txBody>
      </p:sp>
      <p:sp>
        <p:nvSpPr>
          <p:cNvPr id="36867" name="Rectangle 3"/>
          <p:cNvSpPr>
            <a:spLocks noGrp="1" noChangeArrowheads="1"/>
          </p:cNvSpPr>
          <p:nvPr>
            <p:ph idx="1"/>
          </p:nvPr>
        </p:nvSpPr>
        <p:spPr>
          <a:xfrm>
            <a:off x="457200" y="1624012"/>
            <a:ext cx="8388424"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Güvenlik açığından kaçınma</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güvenlik açıkları oluşmayacak şekilde tasarlanmıştır. Örneğin, harici ağ bağlantısı yoksa harici saldırı imkansızdır.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Saldırı tespiti ve yok etme</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güvenlik açıklarına yönelik saldırılar </a:t>
            </a:r>
            <a:r>
              <a:rPr lang="tr-TR" b="0" i="0" noProof="0" dirty="0" smtClean="0">
                <a:solidFill>
                  <a:srgbClr val="000000"/>
                </a:solidFill>
                <a:effectLst/>
                <a:latin typeface="Times New Roman" panose="02020603050405020304" pitchFamily="18" charset="0"/>
              </a:rPr>
              <a:t>açığa </a:t>
            </a:r>
            <a:r>
              <a:rPr lang="tr-TR" b="0" i="0" noProof="0" dirty="0">
                <a:solidFill>
                  <a:srgbClr val="000000"/>
                </a:solidFill>
                <a:effectLst/>
                <a:latin typeface="Times New Roman" panose="02020603050405020304" pitchFamily="18" charset="0"/>
              </a:rPr>
              <a:t>çıkmadan önce tespit edilecek ve etkisiz hale getirilecek şekilde tasarlanmıştır. Örneğin, virüs denetleyicileri, bir sisteme bulaşmadan önce virüsleri bulur ve temizler.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Maruz kalma sınırlaması ve kurtarma</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başarılı bir saldırının olumsuz sonuçlarını en aza indirecek şekilde tasarlanmıştır. Örneğin, bir yedekleme politikası, hasarlı bilgilerin geri yüklenmesine izin verir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2’nin Anahtar Noktaları</a:t>
            </a:r>
          </a:p>
        </p:txBody>
      </p:sp>
      <p:sp>
        <p:nvSpPr>
          <p:cNvPr id="47107" name="Rectangle 3"/>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Güvenilebilirlik, </a:t>
            </a: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kullanımda meydana gelen bir hata olasılığı ile ilgilidir. Hatalı olduğu bilinen bir sistem güvenilir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sistemin insanları veya çevreyi tehdit etmeden çalışma yeteneğini yansıtan bir sistem özelliğidir.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Güvenlik, sistemin kendisini dış saldırılardan koruma yeteneğini yansıtan bir sistem özelliğidir.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 güvenli değilse, kod veya veriler bozulabileceği için </a:t>
            </a:r>
            <a:r>
              <a:rPr lang="en-US" sz="2800" b="0" i="0" noProof="0" smtClean="0">
                <a:solidFill>
                  <a:srgbClr val="000000"/>
                </a:solidFill>
                <a:effectLst/>
                <a:latin typeface="Times New Roman" panose="02020603050405020304" pitchFamily="18" charset="0"/>
              </a:rPr>
              <a:t>g</a:t>
            </a:r>
            <a:r>
              <a:rPr lang="tr-TR" sz="2800" b="0" i="0" noProof="0" smtClean="0">
                <a:solidFill>
                  <a:srgbClr val="000000"/>
                </a:solidFill>
                <a:effectLst/>
                <a:latin typeface="Times New Roman" panose="02020603050405020304" pitchFamily="18" charset="0"/>
              </a:rPr>
              <a:t>üvenilebilirlik</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tehlikeye girer.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Başarısızlık Nedenleri</a:t>
            </a:r>
          </a:p>
        </p:txBody>
      </p:sp>
      <p:sp>
        <p:nvSpPr>
          <p:cNvPr id="99331" name="Rectangle 1027"/>
          <p:cNvSpPr>
            <a:spLocks noGrp="1" noChangeArrowheads="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Donanım arızası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Donanım, tasarım ve üretim hataları nedeniyle veya bileşenlerin doğal ömürlerinin sonuna ulaşması nedeniyle başarısız oluyor.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Yazılım hatası</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Yazılım, teknik özellikleri, tasarımı veya uygulamasındaki hatalar nedeniyle başarısız oluyor.</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Operasyonel</a:t>
            </a:r>
            <a:r>
              <a:rPr lang="tr-TR" sz="2800" b="0" i="0" noProof="0" dirty="0">
                <a:solidFill>
                  <a:srgbClr val="000000"/>
                </a:solidFill>
                <a:effectLst/>
                <a:latin typeface="Times New Roman" panose="02020603050405020304" pitchFamily="18" charset="0"/>
              </a:rPr>
              <a:t> arıza</a:t>
            </a:r>
          </a:p>
          <a:p>
            <a:pPr marL="742950" lvl="1" indent="-285750" algn="just">
              <a:buFont typeface="Arial" panose="020B0604020202020204" pitchFamily="34" charset="0"/>
              <a:buChar char="•"/>
            </a:pPr>
            <a:r>
              <a:rPr lang="tr-TR" sz="2400" b="0" i="0" noProof="0" dirty="0">
                <a:solidFill>
                  <a:srgbClr val="000000"/>
                </a:solidFill>
                <a:effectLst/>
                <a:latin typeface="Times New Roman" panose="02020603050405020304" pitchFamily="18" charset="0"/>
              </a:rPr>
              <a:t>İnsan operatörleri hata yapar. Şimdi belki de </a:t>
            </a:r>
            <a:r>
              <a:rPr lang="tr-TR" sz="2400" b="0" i="0" noProof="0" dirty="0" err="1">
                <a:solidFill>
                  <a:srgbClr val="000000"/>
                </a:solidFill>
                <a:effectLst/>
                <a:latin typeface="Times New Roman" panose="02020603050405020304" pitchFamily="18" charset="0"/>
              </a:rPr>
              <a:t>sosyo</a:t>
            </a:r>
            <a:r>
              <a:rPr lang="tr-TR" sz="2400" b="0" i="0" noProof="0" dirty="0">
                <a:solidFill>
                  <a:srgbClr val="000000"/>
                </a:solidFill>
                <a:effectLst/>
                <a:latin typeface="Times New Roman" panose="02020603050405020304" pitchFamily="18" charset="0"/>
              </a:rPr>
              <a:t>-teknik sistemlerdeki sistem arızalarının en büyük tek nedeni.</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Temel Güvenilebilirlik Özellikleri</a:t>
            </a:r>
          </a:p>
        </p:txBody>
      </p:sp>
      <p:pic>
        <p:nvPicPr>
          <p:cNvPr id="4" name="Content Placeholder 3" descr="11.1 DependabilityProp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7015" b="-17015"/>
              <a:stretch>
                <a:fillRect/>
              </a:stretch>
            </p:blipFill>
          </mc:Choice>
          <mc:Fallback>
            <p:blipFill>
              <a:blip r:embed="rId3"/>
              <a:srcRect t="-17015" b="-17015"/>
              <a:stretch>
                <a:fillRect/>
              </a:stretch>
            </p:blipFill>
          </mc:Fallback>
        </mc:AlternateContent>
        <p:spPr>
          <a:xfrm>
            <a:off x="304800" y="14478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pic>
        <p:nvPicPr>
          <p:cNvPr id="3" name="Resim 2"/>
          <p:cNvPicPr>
            <a:picLocks noChangeAspect="1"/>
          </p:cNvPicPr>
          <p:nvPr/>
        </p:nvPicPr>
        <p:blipFill>
          <a:blip r:embed="rId4"/>
          <a:stretch>
            <a:fillRect/>
          </a:stretch>
        </p:blipFill>
        <p:spPr>
          <a:xfrm>
            <a:off x="0" y="1931320"/>
            <a:ext cx="9144000" cy="36780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Temel Özellikler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Kullanılabilirlik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çalışır durumda olma ve kullanıcılara yararlı hizmetler sunma olasılığı.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Güvenilebilirlik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kullanıcıların beklediği gibi hizmetleri doğru bir şekilde sunma olasılığı.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Emniyet</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insanlara veya çevresine zarar vermesinin ne kadar muhtemel olduğuna dair bir yargı.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Güvenlik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kazara veya kasıtlı müdahalelere ne kadar direnebileceğine dair bir yargı.</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Diğer Güvenilebilirlik Özellikleri</a:t>
            </a:r>
          </a:p>
        </p:txBody>
      </p:sp>
      <p:sp>
        <p:nvSpPr>
          <p:cNvPr id="93187" name="Rectangle 3"/>
          <p:cNvSpPr>
            <a:spLocks noGrp="1" noChangeArrowheads="1"/>
          </p:cNvSpPr>
          <p:nvPr>
            <p:ph idx="1"/>
          </p:nvPr>
        </p:nvSpPr>
        <p:spPr/>
        <p:txBody>
          <a:bodyPr/>
          <a:lstStyle/>
          <a:p>
            <a:pPr algn="just">
              <a:buFont typeface="Arial" panose="020B0604020202020204" pitchFamily="34" charset="0"/>
              <a:buChar char="•"/>
            </a:pPr>
            <a:r>
              <a:rPr lang="tr-TR" b="0" i="0" noProof="0" dirty="0" err="1">
                <a:solidFill>
                  <a:srgbClr val="000000"/>
                </a:solidFill>
                <a:effectLst/>
                <a:latin typeface="Times New Roman" panose="02020603050405020304" pitchFamily="18" charset="0"/>
              </a:rPr>
              <a:t>Onarılabilirlik</a:t>
            </a:r>
            <a:endParaRPr lang="tr-TR"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arıza durumunda sistemin ne ölçüde tamir edilebileceğini yansıtır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Sürdürülebilirlik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yeni gereksinimlere ne ölçüde uyarlanabileceğini yansıtır;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Beka Kabiliyeti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Düşmanca saldırı altındayken sistemin ne ölçüde hizmet sunabileceğini yansıtır;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Hata toleransı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girişi hatalarının ne ölçüde önlenebileceğini ve </a:t>
            </a:r>
            <a:r>
              <a:rPr lang="tr-TR" b="0" i="0" noProof="0" dirty="0" err="1">
                <a:solidFill>
                  <a:srgbClr val="000000"/>
                </a:solidFill>
                <a:effectLst/>
                <a:latin typeface="Times New Roman" panose="02020603050405020304" pitchFamily="18" charset="0"/>
              </a:rPr>
              <a:t>tolere</a:t>
            </a:r>
            <a:r>
              <a:rPr lang="tr-TR" b="0" i="0" noProof="0" dirty="0">
                <a:solidFill>
                  <a:srgbClr val="000000"/>
                </a:solidFill>
                <a:effectLst/>
                <a:latin typeface="Times New Roman" panose="02020603050405020304" pitchFamily="18" charset="0"/>
              </a:rPr>
              <a:t> edilebileceğini yansıtır.</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err="1">
                <a:solidFill>
                  <a:srgbClr val="000000"/>
                </a:solidFill>
                <a:effectLst/>
                <a:latin typeface="Times New Roman" panose="02020603050405020304" pitchFamily="18" charset="0"/>
              </a:rPr>
              <a:t>Onarılabilirlik</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251520" y="1600200"/>
            <a:ext cx="8435280" cy="4525963"/>
          </a:xfrm>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hızlı bir şekilde onarılabilirse, sistem arızasından kaynaklanan kesinti en aza indirilebilir.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sorun teşhisi, arızalı bileşenlere erişim ve sorunları gidermek için değişiklikler yapılmasını gerektirir.</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Onarılabilirlik</a:t>
            </a:r>
            <a:r>
              <a:rPr lang="tr-TR" sz="2800" b="0" i="0" noProof="0" dirty="0">
                <a:solidFill>
                  <a:srgbClr val="000000"/>
                </a:solidFill>
                <a:effectLst/>
                <a:latin typeface="Times New Roman" panose="02020603050405020304" pitchFamily="18" charset="0"/>
              </a:rPr>
              <a:t>, bir sistem arızasına yol açan arızaları düzeltmek için yazılımı tamir etmenin ne kadar kolay olduğuna dair bir hükümdür.</a:t>
            </a:r>
          </a:p>
          <a:p>
            <a:pPr algn="just">
              <a:buFont typeface="Arial" panose="020B0604020202020204" pitchFamily="34" charset="0"/>
              <a:buChar char="•"/>
            </a:pPr>
            <a:r>
              <a:rPr lang="tr-TR" sz="2800" b="0" i="0" noProof="0" dirty="0" err="1">
                <a:solidFill>
                  <a:srgbClr val="000000"/>
                </a:solidFill>
                <a:effectLst/>
                <a:latin typeface="Times New Roman" panose="02020603050405020304" pitchFamily="18" charset="0"/>
              </a:rPr>
              <a:t>Onarılabilirlik</a:t>
            </a:r>
            <a:r>
              <a:rPr lang="tr-TR" sz="2800" b="0" i="0" noProof="0" dirty="0">
                <a:solidFill>
                  <a:srgbClr val="000000"/>
                </a:solidFill>
                <a:effectLst/>
                <a:latin typeface="Times New Roman" panose="02020603050405020304" pitchFamily="18" charset="0"/>
              </a:rPr>
              <a:t>, işletim ortamından etkilenir, bu nedenle sistem dağıtımından önce değerlendirilmesi zordur.</a:t>
            </a:r>
          </a:p>
        </p:txBody>
      </p:sp>
      <p:sp>
        <p:nvSpPr>
          <p:cNvPr id="4" name="Footer Placeholder 3"/>
          <p:cNvSpPr>
            <a:spLocks noGrp="1"/>
          </p:cNvSpPr>
          <p:nvPr>
            <p:ph type="ftr" sz="quarter" idx="11"/>
          </p:nvPr>
        </p:nvSpPr>
        <p:spPr/>
        <p:txBody>
          <a:bodyPr/>
          <a:lstStyle/>
          <a:p>
            <a:r>
              <a:rPr lang="en-US" dirty="0" err="1"/>
              <a:t>Ders</a:t>
            </a:r>
            <a:r>
              <a:rPr lang="en-US" dirty="0"/>
              <a:t> 11 - </a:t>
            </a:r>
            <a:r>
              <a:rPr lang="en-US" dirty="0" err="1"/>
              <a:t>Güvenlik</a:t>
            </a:r>
            <a:r>
              <a:rPr lang="en-US" dirty="0"/>
              <a:t> </a:t>
            </a:r>
            <a:r>
              <a:rPr lang="en-US" dirty="0" err="1"/>
              <a:t>ve</a:t>
            </a:r>
            <a:r>
              <a:rPr lang="en-US" dirty="0"/>
              <a:t> </a:t>
            </a:r>
            <a:r>
              <a:rPr lang="en-US" dirty="0" err="1"/>
              <a:t>Güvenilebilirlik</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5831</TotalTime>
  <Pages>4</Pages>
  <Words>3294</Words>
  <Application>Microsoft Office PowerPoint</Application>
  <PresentationFormat>Ekran Gösterisi (4:3)</PresentationFormat>
  <Paragraphs>364</Paragraphs>
  <Slides>46</Slides>
  <Notes>24</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46</vt:i4>
      </vt:variant>
    </vt:vector>
  </HeadingPairs>
  <TitlesOfParts>
    <vt:vector size="56" baseType="lpstr">
      <vt:lpstr>ＭＳ Ｐゴシック</vt:lpstr>
      <vt:lpstr>Arial</vt:lpstr>
      <vt:lpstr>Calibri</vt:lpstr>
      <vt:lpstr>Courier New</vt:lpstr>
      <vt:lpstr>Helvetica</vt:lpstr>
      <vt:lpstr>Sitka Small</vt:lpstr>
      <vt:lpstr>Times</vt:lpstr>
      <vt:lpstr>Times New Roman</vt:lpstr>
      <vt:lpstr>Wingdings</vt:lpstr>
      <vt:lpstr>SE9</vt:lpstr>
      <vt:lpstr>PowerPoint Sunusu</vt:lpstr>
      <vt:lpstr>Bölüm 1’de İşlenmiş Konular</vt:lpstr>
      <vt:lpstr>Sistem Güvenilirliği</vt:lpstr>
      <vt:lpstr>Güvenilirliğin Önemi</vt:lpstr>
      <vt:lpstr>Başarısızlık Nedenleri</vt:lpstr>
      <vt:lpstr>Temel Güvenilebilirlik Özellikleri</vt:lpstr>
      <vt:lpstr>Temel Özellikler</vt:lpstr>
      <vt:lpstr>Diğer Güvenilebilirlik Özellikleri</vt:lpstr>
      <vt:lpstr>Onarılabilirlik</vt:lpstr>
      <vt:lpstr>Sürdürülebilirlik</vt:lpstr>
      <vt:lpstr>Beka Kabiliyeti</vt:lpstr>
      <vt:lpstr>Hata Toleransı</vt:lpstr>
      <vt:lpstr>Güvenilebilirlik Özniteliği Bağımlılıkları</vt:lpstr>
      <vt:lpstr>Güvenilebilirlik Başarısı</vt:lpstr>
      <vt:lpstr>Güvenilebilirlik Maliyetleri</vt:lpstr>
      <vt:lpstr>Maliyet / Güvenilebilirlik Eğrisi</vt:lpstr>
      <vt:lpstr>Güvenilebilirlik Ekonomisi</vt:lpstr>
      <vt:lpstr>Kullanılabilirlik ve Güvenilebilirlik</vt:lpstr>
      <vt:lpstr>Kullanılabilirlik ve Güvenilebilirlik</vt:lpstr>
      <vt:lpstr>Güvenilebilirlik Algıları</vt:lpstr>
      <vt:lpstr>Güvenilebilirlik ve Özellikler</vt:lpstr>
      <vt:lpstr>Kullanılabilirlik Algısı</vt:lpstr>
      <vt:lpstr>Bölüm 1’in Anahtar Noktaları</vt:lpstr>
      <vt:lpstr>Ders 11 - Güvenlik ve Güvenilebilirlik</vt:lpstr>
      <vt:lpstr>Güvenilebilirlik Terminolojisi</vt:lpstr>
      <vt:lpstr>Hatalar ve Arızalar</vt:lpstr>
      <vt:lpstr>Giriş / Çıkış Eşlemesi Olarak Bir Sistem</vt:lpstr>
      <vt:lpstr>Yazılım Kullanım Kalıpları</vt:lpstr>
      <vt:lpstr>Kullanımda Güvenilebilirlik</vt:lpstr>
      <vt:lpstr>Güvenilebilirlik Başarısı</vt:lpstr>
      <vt:lpstr>Emniyet</vt:lpstr>
      <vt:lpstr>Güvenlik Kritikliği</vt:lpstr>
      <vt:lpstr>Güvenlik ve Güvenilebilirlik</vt:lpstr>
      <vt:lpstr>Güvenli Olmayan Güvenilir Sistemler</vt:lpstr>
      <vt:lpstr>Güvenlik Terminolojisi</vt:lpstr>
      <vt:lpstr>Güvenlik Başarısı</vt:lpstr>
      <vt:lpstr>Normal Kazalar</vt:lpstr>
      <vt:lpstr>Yazılım Güvenliği Avantajları</vt:lpstr>
      <vt:lpstr>Güvenlik</vt:lpstr>
      <vt:lpstr>Temel Güvenlik</vt:lpstr>
      <vt:lpstr>Güvenlik Terminolojisi</vt:lpstr>
      <vt:lpstr>Güvenlik Terminolojisi Örnekleri (AS-HYS)</vt:lpstr>
      <vt:lpstr>Tehdit Sınıfları</vt:lpstr>
      <vt:lpstr>Güvensizlikten Kaynaklanan Hasar</vt:lpstr>
      <vt:lpstr>Güvenlik Güvencesi</vt:lpstr>
      <vt:lpstr>Bölüm 2’nin Anahtar Noktaları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Furkan Gözükara</cp:lastModifiedBy>
  <cp:revision>85</cp:revision>
  <cp:lastPrinted>2009-12-21T20:08:42Z</cp:lastPrinted>
  <dcterms:created xsi:type="dcterms:W3CDTF">2009-12-28T09:39:21Z</dcterms:created>
  <dcterms:modified xsi:type="dcterms:W3CDTF">2021-05-17T16:30:40Z</dcterms:modified>
</cp:coreProperties>
</file>