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0"/>
  </p:notesMasterIdLst>
  <p:handoutMasterIdLst>
    <p:handoutMasterId r:id="rId51"/>
  </p:handoutMasterIdLst>
  <p:sldIdLst>
    <p:sldId id="327"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kan Gözükara" initials="FG" lastIdx="2" clrIdx="0">
    <p:extLst>
      <p:ext uri="{19B8F6BF-5375-455C-9EA6-DF929625EA0E}">
        <p15:presenceInfo xmlns:p15="http://schemas.microsoft.com/office/powerpoint/2012/main" userId="Furkan Gözüka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3/13/2021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3/13/2021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eslisozluk.net/outside;-beyond;-outside-of-nedir-ne-demek/"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118866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dirty="0" smtClean="0"/>
              <a:t>GNP MİLLİ GELİR</a:t>
            </a:r>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Intertwined </a:t>
            </a:r>
            <a:r>
              <a:rPr lang="en-GB" dirty="0" err="1" smtClean="0"/>
              <a:t>sarılmış</a:t>
            </a:r>
            <a:r>
              <a:rPr lang="en-GB" baseline="0" dirty="0" smtClean="0"/>
              <a:t> </a:t>
            </a:r>
            <a:r>
              <a:rPr lang="en-GB" baseline="0" dirty="0" err="1" smtClean="0"/>
              <a:t>iç</a:t>
            </a:r>
            <a:r>
              <a:rPr lang="en-GB" baseline="0" dirty="0" smtClean="0"/>
              <a:t> </a:t>
            </a:r>
            <a:r>
              <a:rPr lang="en-GB" baseline="0" dirty="0" err="1" smtClean="0"/>
              <a:t>içe</a:t>
            </a:r>
            <a:r>
              <a:rPr lang="en-GB" baseline="0" dirty="0" smtClean="0"/>
              <a:t> , twine </a:t>
            </a:r>
            <a:r>
              <a:rPr lang="en-GB" baseline="0" dirty="0" err="1" smtClean="0"/>
              <a:t>sicim</a:t>
            </a:r>
            <a:r>
              <a:rPr lang="en-GB" baseline="0" dirty="0" smtClean="0"/>
              <a:t> </a:t>
            </a:r>
            <a:r>
              <a:rPr lang="en-GB" baseline="0" dirty="0" err="1" smtClean="0"/>
              <a:t>dolamak</a:t>
            </a:r>
            <a:r>
              <a:rPr lang="en-GB" baseline="0" dirty="0" smtClean="0"/>
              <a:t>  </a:t>
            </a:r>
            <a:r>
              <a:rPr lang="en-GB" baseline="0" dirty="0" err="1" smtClean="0"/>
              <a:t>sarmak</a:t>
            </a:r>
            <a:r>
              <a:rPr lang="en-GB" baseline="0" dirty="0" smtClean="0"/>
              <a:t> </a:t>
            </a:r>
            <a:r>
              <a:rPr lang="en-GB" baseline="0" dirty="0" err="1" smtClean="0"/>
              <a:t>sarılmak</a:t>
            </a:r>
            <a:r>
              <a:rPr lang="en-GB" baseline="0" dirty="0" smtClean="0"/>
              <a:t> </a:t>
            </a:r>
            <a:r>
              <a:rPr lang="en-GB" baseline="0" dirty="0" err="1" smtClean="0"/>
              <a:t>örmek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3027980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advance</a:t>
            </a:r>
            <a:r>
              <a:rPr lang="en-GB" baseline="0" dirty="0" smtClean="0"/>
              <a:t> </a:t>
            </a:r>
            <a:r>
              <a:rPr lang="en-GB" baseline="0" dirty="0" err="1" smtClean="0"/>
              <a:t>önceden</a:t>
            </a:r>
            <a:r>
              <a:rPr lang="en-GB" baseline="0" dirty="0" smtClean="0"/>
              <a:t> </a:t>
            </a:r>
            <a:r>
              <a:rPr lang="en-GB" baseline="0" dirty="0" err="1" smtClean="0"/>
              <a:t>peşin</a:t>
            </a:r>
            <a:r>
              <a:rPr lang="en-GB" baseline="0" dirty="0" smtClean="0"/>
              <a:t> </a:t>
            </a:r>
            <a:r>
              <a:rPr lang="en-GB" baseline="0" dirty="0" err="1" smtClean="0"/>
              <a:t>peşin</a:t>
            </a:r>
            <a:r>
              <a:rPr lang="en-GB" baseline="0" dirty="0" smtClean="0"/>
              <a:t> </a:t>
            </a:r>
            <a:r>
              <a:rPr lang="en-GB" baseline="0" dirty="0" err="1" smtClean="0"/>
              <a:t>olarak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174896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Competence </a:t>
            </a:r>
            <a:r>
              <a:rPr lang="en-US" dirty="0" err="1" smtClean="0"/>
              <a:t>yeterlilik</a:t>
            </a:r>
            <a:r>
              <a:rPr lang="en-US" dirty="0" smtClean="0"/>
              <a:t> </a:t>
            </a:r>
            <a:r>
              <a:rPr lang="en-GB" dirty="0" err="1" smtClean="0"/>
              <a:t>outwith</a:t>
            </a:r>
            <a:r>
              <a:rPr lang="en-GB" dirty="0" smtClean="0"/>
              <a:t> &gt; </a:t>
            </a:r>
            <a:r>
              <a:rPr lang="en-US" sz="1200" b="0" i="0" u="none" strike="noStrike" kern="1200" dirty="0" smtClean="0">
                <a:solidFill>
                  <a:schemeClr val="tx1"/>
                </a:solidFill>
                <a:effectLst/>
                <a:latin typeface="+mn-lt"/>
                <a:ea typeface="+mn-ea"/>
                <a:cs typeface="+mn-cs"/>
                <a:hlinkClick r:id="rId3" tooltip="outwith"/>
              </a:rPr>
              <a:t>Outside; beyond; outside of</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26</a:t>
            </a:fld>
            <a:endParaRPr lang="en-US"/>
          </a:p>
        </p:txBody>
      </p:sp>
    </p:spTree>
    <p:extLst>
      <p:ext uri="{BB962C8B-B14F-4D97-AF65-F5344CB8AC3E}">
        <p14:creationId xmlns:p14="http://schemas.microsoft.com/office/powerpoint/2010/main" val="370632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4223919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PREAMBLE </a:t>
            </a:r>
            <a:r>
              <a:rPr lang="en-US" sz="1200" b="1" dirty="0" err="1" smtClean="0"/>
              <a:t>gerekçe</a:t>
            </a:r>
            <a:r>
              <a:rPr lang="en-US" sz="1200" b="1" dirty="0" smtClean="0"/>
              <a:t> </a:t>
            </a:r>
            <a:r>
              <a:rPr lang="en-US" sz="1200" b="1" dirty="0" err="1" smtClean="0"/>
              <a:t>açış</a:t>
            </a:r>
            <a:r>
              <a:rPr lang="en-US" sz="1200" b="1" dirty="0" smtClean="0"/>
              <a:t> </a:t>
            </a:r>
            <a:r>
              <a:rPr lang="en-US" sz="1200" b="1" dirty="0" err="1" smtClean="0"/>
              <a:t>konuşması</a:t>
            </a:r>
            <a:r>
              <a:rPr lang="en-US" sz="1200" b="1" dirty="0" smtClean="0"/>
              <a:t> , </a:t>
            </a:r>
            <a:r>
              <a:rPr lang="en-US" sz="1200" dirty="0" smtClean="0"/>
              <a:t>aspirations </a:t>
            </a:r>
            <a:r>
              <a:rPr lang="en-US" sz="1200" dirty="0" err="1" smtClean="0"/>
              <a:t>istek</a:t>
            </a:r>
            <a:r>
              <a:rPr lang="en-US" sz="1200" baseline="0" dirty="0" smtClean="0"/>
              <a:t> </a:t>
            </a:r>
            <a:r>
              <a:rPr lang="en-US" sz="1200" baseline="0" dirty="0" err="1" smtClean="0"/>
              <a:t>solunum</a:t>
            </a:r>
            <a:r>
              <a:rPr lang="en-US" sz="1200" baseline="0" dirty="0" smtClean="0"/>
              <a:t> can </a:t>
            </a:r>
            <a:r>
              <a:rPr lang="en-US" sz="1200" baseline="0" dirty="0" err="1" smtClean="0"/>
              <a:t>atma</a:t>
            </a:r>
            <a:r>
              <a:rPr lang="en-US" sz="1200" baseline="0" dirty="0" smtClean="0"/>
              <a:t> </a:t>
            </a:r>
            <a:r>
              <a:rPr lang="en-US" sz="1200" baseline="0" dirty="0" err="1" smtClean="0"/>
              <a:t>yüksek</a:t>
            </a:r>
            <a:r>
              <a:rPr lang="en-US" sz="1200" baseline="0" dirty="0" smtClean="0"/>
              <a:t> </a:t>
            </a:r>
            <a:r>
              <a:rPr lang="en-US" sz="1200" baseline="0" dirty="0" err="1" smtClean="0"/>
              <a:t>gaye</a:t>
            </a:r>
            <a:r>
              <a:rPr lang="en-US" sz="1200" baseline="0" dirty="0" smtClean="0"/>
              <a:t> </a:t>
            </a:r>
            <a:r>
              <a:rPr lang="en-US" sz="1200" baseline="0" dirty="0" err="1" smtClean="0"/>
              <a:t>edinme</a:t>
            </a:r>
            <a:r>
              <a:rPr lang="en-US" sz="1200" baseline="0" dirty="0" smtClean="0"/>
              <a:t>, </a:t>
            </a:r>
            <a:r>
              <a:rPr lang="en-US" sz="1200" dirty="0" smtClean="0"/>
              <a:t>clauses </a:t>
            </a:r>
            <a:r>
              <a:rPr lang="en-US" sz="1200" dirty="0" err="1" smtClean="0"/>
              <a:t>antlaşma</a:t>
            </a:r>
            <a:r>
              <a:rPr lang="en-US" sz="1200" baseline="0" dirty="0" smtClean="0"/>
              <a:t> </a:t>
            </a:r>
            <a:r>
              <a:rPr lang="en-US" sz="1200" baseline="0" dirty="0" err="1" smtClean="0"/>
              <a:t>özel</a:t>
            </a:r>
            <a:r>
              <a:rPr lang="en-US" sz="1200" baseline="0" dirty="0" smtClean="0"/>
              <a:t> </a:t>
            </a:r>
            <a:r>
              <a:rPr lang="en-US" sz="1200" baseline="0" dirty="0" err="1" smtClean="0"/>
              <a:t>şart</a:t>
            </a:r>
            <a:r>
              <a:rPr lang="en-US" sz="1200" baseline="0" dirty="0" smtClean="0"/>
              <a:t> </a:t>
            </a:r>
            <a:r>
              <a:rPr lang="en-US" sz="1200" baseline="0" dirty="0" err="1" smtClean="0"/>
              <a:t>koşul</a:t>
            </a:r>
            <a:r>
              <a:rPr lang="en-US" sz="1200" baseline="0" dirty="0" smtClean="0"/>
              <a:t>, </a:t>
            </a:r>
            <a:r>
              <a:rPr lang="en-US" sz="1200" baseline="0" dirty="0" err="1" smtClean="0"/>
              <a:t>madde</a:t>
            </a:r>
            <a:r>
              <a:rPr lang="en-US" sz="1200" baseline="0" dirty="0" smtClean="0"/>
              <a:t>, bent </a:t>
            </a:r>
            <a:r>
              <a:rPr lang="en-US" sz="1200" baseline="0" dirty="0" err="1" smtClean="0"/>
              <a:t>hüküm</a:t>
            </a:r>
            <a:r>
              <a:rPr lang="en-US" sz="1200" baseline="0" dirty="0" smtClean="0"/>
              <a:t> </a:t>
            </a:r>
            <a:r>
              <a:rPr lang="en-US" sz="1200" baseline="0" dirty="0" err="1" smtClean="0"/>
              <a:t>fıkra</a:t>
            </a:r>
            <a:r>
              <a:rPr lang="en-US" sz="1200" baseline="0" dirty="0" smtClean="0"/>
              <a:t> </a:t>
            </a:r>
            <a:r>
              <a:rPr lang="en-US" sz="1200" baseline="0" dirty="0" err="1" smtClean="0"/>
              <a:t>şart</a:t>
            </a:r>
            <a:r>
              <a:rPr lang="en-US" sz="1200" baseline="0" dirty="0" smtClean="0"/>
              <a:t>, </a:t>
            </a:r>
            <a:r>
              <a:rPr lang="en-US" sz="1200" dirty="0" smtClean="0"/>
              <a:t>legalistic </a:t>
            </a:r>
            <a:r>
              <a:rPr lang="en-US" sz="1200" dirty="0" err="1" smtClean="0"/>
              <a:t>kanuncu</a:t>
            </a:r>
            <a:r>
              <a:rPr lang="en-US" sz="1200" dirty="0" smtClean="0"/>
              <a:t>,  tedious </a:t>
            </a:r>
            <a:r>
              <a:rPr lang="en-US" sz="1200" dirty="0" err="1" smtClean="0"/>
              <a:t>sıkıcı</a:t>
            </a:r>
            <a:r>
              <a:rPr lang="en-US" sz="1200" dirty="0" smtClean="0"/>
              <a:t> </a:t>
            </a:r>
            <a:r>
              <a:rPr lang="en-US" sz="1200" dirty="0" err="1" smtClean="0"/>
              <a:t>meşakketli</a:t>
            </a:r>
            <a:r>
              <a:rPr lang="en-US" sz="1200" dirty="0" smtClean="0"/>
              <a:t>,</a:t>
            </a:r>
            <a:r>
              <a:rPr lang="en-US" sz="1200" baseline="0" dirty="0" smtClean="0"/>
              <a:t> </a:t>
            </a:r>
            <a:r>
              <a:rPr lang="en-US" sz="1200" baseline="0" dirty="0" err="1" smtClean="0"/>
              <a:t>usandırıcı</a:t>
            </a:r>
            <a:r>
              <a:rPr lang="en-US" sz="1200" baseline="0" dirty="0" smtClean="0"/>
              <a:t>, cohesive </a:t>
            </a:r>
            <a:r>
              <a:rPr lang="en-US" sz="1200" baseline="0" dirty="0" err="1" smtClean="0"/>
              <a:t>yapışık</a:t>
            </a:r>
            <a:r>
              <a:rPr lang="en-US" sz="1200" baseline="0" dirty="0" smtClean="0"/>
              <a:t> </a:t>
            </a:r>
            <a:r>
              <a:rPr lang="en-US" sz="1200" baseline="0" dirty="0" err="1" smtClean="0"/>
              <a:t>yapışkan</a:t>
            </a:r>
            <a:r>
              <a:rPr lang="en-US" sz="1200" baseline="0" dirty="0" smtClean="0"/>
              <a:t> </a:t>
            </a:r>
            <a:r>
              <a:rPr lang="en-US" sz="1200" baseline="0" dirty="0" err="1" smtClean="0"/>
              <a:t>uyum</a:t>
            </a:r>
            <a:r>
              <a:rPr lang="en-US" sz="1200" baseline="0" dirty="0" smtClean="0"/>
              <a:t> </a:t>
            </a:r>
            <a:r>
              <a:rPr lang="en-US" sz="1200" baseline="0" dirty="0" err="1" smtClean="0"/>
              <a:t>sağlayan</a:t>
            </a:r>
            <a:r>
              <a:rPr lang="en-US" sz="1200" baseline="0" dirty="0" smtClean="0"/>
              <a:t>, adhere </a:t>
            </a:r>
            <a:r>
              <a:rPr lang="en-US" sz="1200" baseline="0" dirty="0" err="1" smtClean="0"/>
              <a:t>bağlı</a:t>
            </a:r>
            <a:r>
              <a:rPr lang="en-US" sz="1200" baseline="0" dirty="0" smtClean="0"/>
              <a:t> </a:t>
            </a:r>
            <a:r>
              <a:rPr lang="en-US" sz="1200" baseline="0" dirty="0" err="1" smtClean="0"/>
              <a:t>kalmak</a:t>
            </a:r>
            <a:r>
              <a:rPr lang="en-US" sz="1200" baseline="0" dirty="0" smtClean="0"/>
              <a:t> </a:t>
            </a:r>
            <a:r>
              <a:rPr lang="en-US" sz="1200" baseline="0" dirty="0" err="1" smtClean="0"/>
              <a:t>yapışmak</a:t>
            </a:r>
            <a:r>
              <a:rPr lang="en-US" sz="1200" baseline="0" dirty="0" smtClean="0"/>
              <a:t> </a:t>
            </a:r>
            <a:r>
              <a:rPr lang="en-US" sz="1200" baseline="0" dirty="0" err="1" smtClean="0"/>
              <a:t>bağlı</a:t>
            </a:r>
            <a:r>
              <a:rPr lang="en-US" sz="1200" baseline="0" dirty="0" smtClean="0"/>
              <a:t> </a:t>
            </a:r>
            <a:r>
              <a:rPr lang="en-US" sz="1200" baseline="0" dirty="0" err="1" smtClean="0"/>
              <a:t>olmak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30</a:t>
            </a:fld>
            <a:endParaRPr lang="en-US"/>
          </a:p>
        </p:txBody>
      </p:sp>
    </p:spTree>
    <p:extLst>
      <p:ext uri="{BB962C8B-B14F-4D97-AF65-F5344CB8AC3E}">
        <p14:creationId xmlns:p14="http://schemas.microsoft.com/office/powerpoint/2010/main" val="120395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Dilemma</a:t>
            </a:r>
            <a:r>
              <a:rPr lang="en-GB" baseline="0" dirty="0" smtClean="0"/>
              <a:t> </a:t>
            </a:r>
            <a:r>
              <a:rPr lang="en-GB" baseline="0" dirty="0" err="1" smtClean="0"/>
              <a:t>ikilem</a:t>
            </a:r>
            <a:r>
              <a:rPr lang="en-GB" baseline="0" dirty="0" smtClean="0"/>
              <a:t> </a:t>
            </a:r>
            <a:r>
              <a:rPr lang="en-GB" baseline="0" dirty="0" err="1" smtClean="0"/>
              <a:t>çıkmaz</a:t>
            </a:r>
            <a:r>
              <a:rPr lang="en-GB" baseline="0" dirty="0" smtClean="0"/>
              <a:t> </a:t>
            </a:r>
            <a:r>
              <a:rPr lang="en-GB" baseline="0" dirty="0" err="1" smtClean="0"/>
              <a:t>güç</a:t>
            </a:r>
            <a:r>
              <a:rPr lang="en-GB" baseline="0" dirty="0" smtClean="0"/>
              <a:t> durum</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394096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3/13/2021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3/13/2021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3/13/2021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2681960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3/13/2021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3/13/2021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3/13/2021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3/13/2021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3/13/2021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3/13/2021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3/13/2021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3/13/2021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3/13/2021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err="1" smtClean="0"/>
              <a:t>Ders</a:t>
            </a:r>
            <a:r>
              <a:rPr lang="en-US" dirty="0" smtClean="0"/>
              <a:t> 1 </a:t>
            </a:r>
            <a:r>
              <a:rPr lang="en-US" dirty="0" err="1" smtClean="0"/>
              <a:t>Giriş</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4"/>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ifs.host.cs.st-andrews.ac.uk/Books/SE9/Presentations/index.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dirty="0"/>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dirty="0"/>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dirty="0"/>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dirty="0"/>
          </a:p>
        </p:txBody>
      </p:sp>
      <p:sp>
        <p:nvSpPr>
          <p:cNvPr id="10" name="object 10"/>
          <p:cNvSpPr txBox="1"/>
          <p:nvPr/>
        </p:nvSpPr>
        <p:spPr>
          <a:xfrm>
            <a:off x="-10364" y="2607549"/>
            <a:ext cx="9144000" cy="1872307"/>
          </a:xfrm>
          <a:prstGeom prst="rect">
            <a:avLst/>
          </a:prstGeom>
        </p:spPr>
        <p:txBody>
          <a:bodyPr vert="horz" wrap="square" lIns="0" tIns="12700" rIns="0" bIns="0" rtlCol="0">
            <a:spAutoFit/>
          </a:bodyPr>
          <a:lstStyle/>
          <a:p>
            <a:pPr algn="ctr">
              <a:lnSpc>
                <a:spcPct val="100000"/>
              </a:lnSpc>
              <a:spcBef>
                <a:spcPts val="100"/>
              </a:spcBef>
            </a:pPr>
            <a:r>
              <a:rPr lang="tr-TR" sz="6000" spc="-5" dirty="0" smtClean="0">
                <a:solidFill>
                  <a:srgbClr val="FF0000"/>
                </a:solidFill>
                <a:latin typeface="Times New Roman"/>
                <a:cs typeface="Times New Roman"/>
              </a:rPr>
              <a:t>Ders 1</a:t>
            </a:r>
            <a:endParaRPr lang="tr-TR" sz="6000" dirty="0">
              <a:latin typeface="Times New Roman"/>
              <a:cs typeface="Times New Roman"/>
            </a:endParaRPr>
          </a:p>
          <a:p>
            <a:pPr algn="ctr">
              <a:lnSpc>
                <a:spcPct val="100000"/>
              </a:lnSpc>
              <a:spcBef>
                <a:spcPts val="100"/>
              </a:spcBef>
            </a:pPr>
            <a:r>
              <a:rPr lang="tr-TR" sz="6000" spc="-5" dirty="0" smtClean="0">
                <a:latin typeface="Times New Roman"/>
                <a:cs typeface="Times New Roman"/>
              </a:rPr>
              <a:t>Giriş</a:t>
            </a:r>
            <a:endParaRPr lang="en-US" sz="5400" spc="-5" dirty="0" smtClean="0">
              <a:latin typeface="Times New Roman"/>
              <a:cs typeface="Times New Roman"/>
            </a:endParaRPr>
          </a:p>
        </p:txBody>
      </p:sp>
      <p:sp>
        <p:nvSpPr>
          <p:cNvPr id="13" name="object 9"/>
          <p:cNvSpPr txBox="1">
            <a:spLocks/>
          </p:cNvSpPr>
          <p:nvPr/>
        </p:nvSpPr>
        <p:spPr bwMode="auto">
          <a:xfrm>
            <a:off x="-5182" y="24365"/>
            <a:ext cx="9144000" cy="34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tr-TR" sz="4400" spc="-265" dirty="0" smtClean="0">
                <a:solidFill>
                  <a:srgbClr val="000000"/>
                </a:solidFill>
                <a:latin typeface="Arial"/>
                <a:cs typeface="Arial"/>
              </a:rPr>
              <a:t>IT522</a:t>
            </a:r>
            <a:r>
              <a:rPr lang="en-US" sz="4400" spc="-265" dirty="0" smtClean="0">
                <a:solidFill>
                  <a:srgbClr val="000000"/>
                </a:solidFill>
                <a:latin typeface="Arial"/>
                <a:cs typeface="Arial"/>
              </a:rPr>
              <a:t> – </a:t>
            </a:r>
            <a:r>
              <a:rPr lang="tr-TR" sz="4400" spc="-265" dirty="0" smtClean="0">
                <a:solidFill>
                  <a:srgbClr val="000000"/>
                </a:solidFill>
                <a:latin typeface="Arial"/>
                <a:cs typeface="Arial"/>
              </a:rPr>
              <a:t>Yazılım Mühendisliği </a:t>
            </a:r>
          </a:p>
          <a:p>
            <a:pPr marL="12700">
              <a:spcBef>
                <a:spcPts val="105"/>
              </a:spcBef>
            </a:pPr>
            <a:r>
              <a:rPr lang="tr-TR"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tr-TR" sz="3600" spc="-265" dirty="0"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800" i="1" u="sng" spc="-265" dirty="0">
                <a:solidFill>
                  <a:srgbClr val="0070C0"/>
                </a:solidFill>
                <a:latin typeface="Calibri" panose="020F0502020204030204" pitchFamily="34" charset="0"/>
                <a:cs typeface="Calibri" panose="020F0502020204030204" pitchFamily="34" charset="0"/>
              </a:rPr>
              <a:t>https://github.com/FurkanGozukara/Yazilim-Muhendisligi-IT522-2021</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1587391" y="4390517"/>
            <a:ext cx="5948490" cy="1885314"/>
          </a:xfrm>
          <a:prstGeom prst="rect">
            <a:avLst/>
          </a:prstGeom>
        </p:spPr>
      </p:pic>
      <p:sp>
        <p:nvSpPr>
          <p:cNvPr id="12" name="Metin kutusu 5"/>
          <p:cNvSpPr txBox="1"/>
          <p:nvPr/>
        </p:nvSpPr>
        <p:spPr>
          <a:xfrm>
            <a:off x="0" y="6488668"/>
            <a:ext cx="8563897" cy="369332"/>
          </a:xfrm>
          <a:prstGeom prst="rect">
            <a:avLst/>
          </a:prstGeom>
          <a:noFill/>
        </p:spPr>
        <p:txBody>
          <a:bodyPr wrap="square" rtlCol="0">
            <a:spAutoFit/>
          </a:bodyPr>
          <a:lstStyle/>
          <a:p>
            <a:r>
              <a:rPr lang="tr-TR" dirty="0" smtClean="0"/>
              <a:t>Kaynak</a:t>
            </a:r>
            <a:r>
              <a:rPr lang="en-US" dirty="0" smtClean="0"/>
              <a:t> </a:t>
            </a:r>
            <a:r>
              <a:rPr lang="en-US" dirty="0"/>
              <a:t>: </a:t>
            </a:r>
            <a:r>
              <a:rPr lang="en-US" dirty="0">
                <a:hlinkClick r:id="rId5"/>
              </a:rPr>
              <a:t>https://ifs.host.cs.st-andrews.ac.uk/Books/SE9/Presentations/index.html </a:t>
            </a:r>
            <a:endParaRPr lang="tr-TR" dirty="0"/>
          </a:p>
        </p:txBody>
      </p:sp>
    </p:spTree>
    <p:extLst>
      <p:ext uri="{BB962C8B-B14F-4D97-AF65-F5344CB8AC3E}">
        <p14:creationId xmlns:p14="http://schemas.microsoft.com/office/powerpoint/2010/main" val="459923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Mühendisliği</a:t>
            </a:r>
            <a:endParaRPr lang="en-US" sz="2800" dirty="0"/>
          </a:p>
        </p:txBody>
      </p:sp>
      <p:sp>
        <p:nvSpPr>
          <p:cNvPr id="3" name="Content Placeholder 2"/>
          <p:cNvSpPr>
            <a:spLocks noGrp="1"/>
          </p:cNvSpPr>
          <p:nvPr>
            <p:ph idx="1"/>
          </p:nvPr>
        </p:nvSpPr>
        <p:spPr/>
        <p:txBody>
          <a:bodyPr/>
          <a:lstStyle/>
          <a:p>
            <a:pPr algn="just"/>
            <a:r>
              <a:rPr lang="tr-TR" dirty="0" smtClean="0"/>
              <a:t>Yazılım </a:t>
            </a:r>
            <a:r>
              <a:rPr lang="tr-TR" dirty="0"/>
              <a:t>mühendisliği, sistem </a:t>
            </a:r>
            <a:r>
              <a:rPr lang="tr-TR" dirty="0" err="1"/>
              <a:t>spesifikasyonunun</a:t>
            </a:r>
            <a:r>
              <a:rPr lang="tr-TR" dirty="0"/>
              <a:t> ilk aşamalarından sistemin kullanıma girdikten sonra bakımına kadar yazılım üretiminin tüm yönleriyle ilgilenen bir mühendislik disiplinidir.</a:t>
            </a:r>
            <a:endParaRPr lang="en-US" dirty="0" smtClean="0"/>
          </a:p>
          <a:p>
            <a:pPr algn="just"/>
            <a:r>
              <a:rPr lang="tr-TR" dirty="0" smtClean="0"/>
              <a:t>Mühendislik </a:t>
            </a:r>
            <a:r>
              <a:rPr lang="tr-TR" dirty="0"/>
              <a:t>disiplini</a:t>
            </a:r>
            <a:endParaRPr lang="en-US" dirty="0" smtClean="0"/>
          </a:p>
          <a:p>
            <a:pPr lvl="1" algn="just"/>
            <a:r>
              <a:rPr lang="tr-TR" dirty="0" err="1" smtClean="0"/>
              <a:t>Organizasyonel</a:t>
            </a:r>
            <a:r>
              <a:rPr lang="tr-TR" dirty="0" smtClean="0"/>
              <a:t> </a:t>
            </a:r>
            <a:r>
              <a:rPr lang="tr-TR" dirty="0"/>
              <a:t>ve finansal kısıtlamaları dikkate alan problemleri çözmek için uygun teorileri ve yöntemleri kullanmak.</a:t>
            </a:r>
            <a:endParaRPr lang="en-US" dirty="0" smtClean="0"/>
          </a:p>
          <a:p>
            <a:pPr algn="just"/>
            <a:r>
              <a:rPr lang="tr-TR" dirty="0" smtClean="0"/>
              <a:t>Yazılım </a:t>
            </a:r>
            <a:r>
              <a:rPr lang="tr-TR" dirty="0"/>
              <a:t>üretiminin tüm yönleri</a:t>
            </a:r>
            <a:endParaRPr lang="en-US" dirty="0" smtClean="0"/>
          </a:p>
          <a:p>
            <a:pPr lvl="1" algn="just"/>
            <a:r>
              <a:rPr lang="tr-TR" dirty="0" smtClean="0"/>
              <a:t>Sadece </a:t>
            </a:r>
            <a:r>
              <a:rPr lang="tr-TR" dirty="0"/>
              <a:t>teknik geliştirme süreci değil. Ayrıca yazılım üretimini desteklemek için proje yönetimi ve araçların, yöntemlerin vb. </a:t>
            </a:r>
            <a:r>
              <a:rPr lang="tr-TR" dirty="0" smtClean="0"/>
              <a:t>geliştirilmesi</a:t>
            </a:r>
            <a:r>
              <a:rPr lang="tr-TR" dirty="0"/>
              <a:t>.</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Mühendisliğinin Önemi</a:t>
            </a:r>
            <a:endParaRPr lang="en-US" sz="2800" dirty="0"/>
          </a:p>
        </p:txBody>
      </p:sp>
      <p:sp>
        <p:nvSpPr>
          <p:cNvPr id="3" name="Content Placeholder 2"/>
          <p:cNvSpPr>
            <a:spLocks noGrp="1"/>
          </p:cNvSpPr>
          <p:nvPr>
            <p:ph idx="1"/>
          </p:nvPr>
        </p:nvSpPr>
        <p:spPr/>
        <p:txBody>
          <a:bodyPr/>
          <a:lstStyle/>
          <a:p>
            <a:pPr algn="just"/>
            <a:r>
              <a:rPr lang="tr-TR" dirty="0" smtClean="0"/>
              <a:t>Giderek </a:t>
            </a:r>
            <a:r>
              <a:rPr lang="tr-TR" dirty="0"/>
              <a:t>daha çok bireyler ve toplum gelişmiş yazılım sistemlerine güveniyor. Güvenilir ve </a:t>
            </a:r>
            <a:r>
              <a:rPr lang="tr-TR" dirty="0" smtClean="0"/>
              <a:t>emin </a:t>
            </a:r>
            <a:r>
              <a:rPr lang="tr-TR" dirty="0"/>
              <a:t>sistemleri ekonomik ve hızlı bir şekilde üretebilmemiz gerekiyor.</a:t>
            </a:r>
            <a:endParaRPr lang="en-GB" dirty="0" smtClean="0"/>
          </a:p>
          <a:p>
            <a:pPr algn="just"/>
            <a:r>
              <a:rPr lang="tr-TR" dirty="0" smtClean="0"/>
              <a:t>Uzun </a:t>
            </a:r>
            <a:r>
              <a:rPr lang="tr-TR" dirty="0"/>
              <a:t>vadede, programları kişisel bir programlama projesiymiş gibi yazmaktansa, yazılım sistemleri için yazılım mühendisliği yöntem ve tekniklerini kullanmak genellikle daha ucuzdur. Çoğu sistem türü için, maliyetlerin çoğu, yazılımı kullanıma girdikten sonra değiştirmenin maliyetidir.</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Süreci Faaliyetleri</a:t>
            </a:r>
            <a:endParaRPr lang="en-US" sz="2800" dirty="0"/>
          </a:p>
        </p:txBody>
      </p:sp>
      <p:sp>
        <p:nvSpPr>
          <p:cNvPr id="3" name="Content Placeholder 2"/>
          <p:cNvSpPr>
            <a:spLocks noGrp="1"/>
          </p:cNvSpPr>
          <p:nvPr>
            <p:ph idx="1"/>
          </p:nvPr>
        </p:nvSpPr>
        <p:spPr/>
        <p:txBody>
          <a:bodyPr/>
          <a:lstStyle/>
          <a:p>
            <a:pPr algn="just"/>
            <a:r>
              <a:rPr lang="tr-TR" dirty="0" smtClean="0"/>
              <a:t>Müşterilerin </a:t>
            </a:r>
            <a:r>
              <a:rPr lang="tr-TR" dirty="0"/>
              <a:t>ve mühendislerin üretilecek yazılımı ve çalışması üzerindeki kısıtlamaları tanımladığı yazılım </a:t>
            </a:r>
            <a:r>
              <a:rPr lang="tr-TR" dirty="0" err="1"/>
              <a:t>spesifikasyonu</a:t>
            </a:r>
            <a:r>
              <a:rPr lang="tr-TR" dirty="0"/>
              <a:t>.</a:t>
            </a:r>
            <a:endParaRPr lang="en-GB" dirty="0" smtClean="0"/>
          </a:p>
          <a:p>
            <a:pPr algn="just"/>
            <a:r>
              <a:rPr lang="tr-TR" dirty="0" smtClean="0"/>
              <a:t>Yazılımın </a:t>
            </a:r>
            <a:r>
              <a:rPr lang="tr-TR" dirty="0"/>
              <a:t>tasarlandığı ve programlandığı yazılım geliştirme.</a:t>
            </a:r>
            <a:endParaRPr lang="en-GB" dirty="0" smtClean="0"/>
          </a:p>
          <a:p>
            <a:pPr algn="just"/>
            <a:r>
              <a:rPr lang="tr-TR" dirty="0" smtClean="0"/>
              <a:t>Yazılımın</a:t>
            </a:r>
            <a:r>
              <a:rPr lang="tr-TR" dirty="0"/>
              <a:t>, müşterinin ihtiyaç duyduğundan emin olmak için kontrol edildiği yazılım doğrulama.</a:t>
            </a:r>
            <a:endParaRPr lang="en-GB" dirty="0" smtClean="0"/>
          </a:p>
          <a:p>
            <a:pPr algn="just"/>
            <a:r>
              <a:rPr lang="tr-TR" dirty="0" smtClean="0"/>
              <a:t>Yazılımın </a:t>
            </a:r>
            <a:r>
              <a:rPr lang="tr-TR" dirty="0"/>
              <a:t>değişen müşteri ve pazar gereksinimlerini yansıtacak şekilde değiştirildiği yazılım evrimi.</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Çoğu Yazılımı Etkileyen Genel Sorunlar</a:t>
            </a:r>
            <a:endParaRPr lang="en-US" sz="2800" dirty="0"/>
          </a:p>
        </p:txBody>
      </p:sp>
      <p:sp>
        <p:nvSpPr>
          <p:cNvPr id="3" name="Content Placeholder 2"/>
          <p:cNvSpPr>
            <a:spLocks noGrp="1"/>
          </p:cNvSpPr>
          <p:nvPr>
            <p:ph idx="1"/>
          </p:nvPr>
        </p:nvSpPr>
        <p:spPr/>
        <p:txBody>
          <a:bodyPr/>
          <a:lstStyle/>
          <a:p>
            <a:pPr algn="just"/>
            <a:r>
              <a:rPr lang="tr-TR" dirty="0" err="1" smtClean="0"/>
              <a:t>Heterojenlik</a:t>
            </a:r>
            <a:endParaRPr lang="en-GB" dirty="0" smtClean="0"/>
          </a:p>
          <a:p>
            <a:pPr lvl="1" algn="just"/>
            <a:r>
              <a:rPr lang="tr-TR" dirty="0" smtClean="0"/>
              <a:t>Giderek </a:t>
            </a:r>
            <a:r>
              <a:rPr lang="tr-TR" dirty="0"/>
              <a:t>artan bir şekilde, sistemlerin farklı bilgisayar ve mobil cihaz </a:t>
            </a:r>
            <a:r>
              <a:rPr lang="tr-TR" dirty="0" smtClean="0"/>
              <a:t>türlerini de </a:t>
            </a:r>
            <a:r>
              <a:rPr lang="tr-TR" dirty="0"/>
              <a:t>içeren ağlar arasında dağıtılmış sistemler olarak çalışması gerekmektedir.</a:t>
            </a:r>
            <a:endParaRPr lang="en-GB" dirty="0" smtClean="0"/>
          </a:p>
          <a:p>
            <a:pPr algn="just"/>
            <a:r>
              <a:rPr lang="tr-TR" dirty="0" smtClean="0"/>
              <a:t>İş </a:t>
            </a:r>
            <a:r>
              <a:rPr lang="tr-TR" dirty="0"/>
              <a:t>ve sosyal değişim</a:t>
            </a:r>
            <a:endParaRPr lang="en-GB" dirty="0" smtClean="0"/>
          </a:p>
          <a:p>
            <a:pPr lvl="1" algn="just"/>
            <a:r>
              <a:rPr lang="tr-TR" dirty="0" smtClean="0"/>
              <a:t>Yükselen </a:t>
            </a:r>
            <a:r>
              <a:rPr lang="tr-TR" dirty="0"/>
              <a:t>ekonomiler geliştikçe ve yeni teknolojiler kullanılabilir hale geldikçe, iş ve toplum inanılmaz derecede hızlı değişiyor. Mevcut yazılımlarını değiştirebilmeleri ve yeni yazılımları hızla geliştirebilmeleri gerekiyor.</a:t>
            </a:r>
            <a:endParaRPr lang="en-GB" dirty="0" smtClean="0"/>
          </a:p>
          <a:p>
            <a:pPr algn="just"/>
            <a:r>
              <a:rPr lang="tr-TR" dirty="0" smtClean="0"/>
              <a:t>Güvenlik ve itimat</a:t>
            </a:r>
            <a:endParaRPr lang="en-GB" dirty="0" smtClean="0"/>
          </a:p>
          <a:p>
            <a:pPr lvl="1" algn="just"/>
            <a:r>
              <a:rPr lang="en-GB" dirty="0" err="1" smtClean="0"/>
              <a:t>Yazılım</a:t>
            </a:r>
            <a:r>
              <a:rPr lang="en-GB" dirty="0" smtClean="0"/>
              <a:t> </a:t>
            </a:r>
            <a:r>
              <a:rPr lang="en-GB" dirty="0" err="1"/>
              <a:t>hayatımızın</a:t>
            </a:r>
            <a:r>
              <a:rPr lang="en-GB" dirty="0"/>
              <a:t> </a:t>
            </a:r>
            <a:r>
              <a:rPr lang="en-GB" dirty="0" err="1"/>
              <a:t>tüm</a:t>
            </a:r>
            <a:r>
              <a:rPr lang="en-GB" dirty="0"/>
              <a:t> </a:t>
            </a:r>
            <a:r>
              <a:rPr lang="en-GB" dirty="0" err="1"/>
              <a:t>yönleriyle</a:t>
            </a:r>
            <a:r>
              <a:rPr lang="en-GB" dirty="0"/>
              <a:t> </a:t>
            </a:r>
            <a:r>
              <a:rPr lang="en-GB" dirty="0" err="1"/>
              <a:t>iç</a:t>
            </a:r>
            <a:r>
              <a:rPr lang="en-GB" dirty="0"/>
              <a:t> </a:t>
            </a:r>
            <a:r>
              <a:rPr lang="en-GB" dirty="0" err="1"/>
              <a:t>içe</a:t>
            </a:r>
            <a:r>
              <a:rPr lang="en-GB" dirty="0"/>
              <a:t> </a:t>
            </a:r>
            <a:r>
              <a:rPr lang="en-GB" dirty="0" err="1"/>
              <a:t>olduğundan</a:t>
            </a:r>
            <a:r>
              <a:rPr lang="en-GB" dirty="0"/>
              <a:t>, o </a:t>
            </a:r>
            <a:r>
              <a:rPr lang="en-GB" dirty="0" err="1"/>
              <a:t>yazılıma</a:t>
            </a:r>
            <a:r>
              <a:rPr lang="en-GB" dirty="0"/>
              <a:t> </a:t>
            </a:r>
            <a:r>
              <a:rPr lang="en-GB" dirty="0" err="1"/>
              <a:t>güvenebilmemiz</a:t>
            </a:r>
            <a:r>
              <a:rPr lang="en-GB" dirty="0"/>
              <a:t> </a:t>
            </a:r>
            <a:r>
              <a:rPr lang="en-GB" dirty="0" err="1"/>
              <a:t>çok</a:t>
            </a:r>
            <a:r>
              <a:rPr lang="en-GB" dirty="0"/>
              <a:t> </a:t>
            </a:r>
            <a:r>
              <a:rPr lang="en-GB" dirty="0" err="1"/>
              <a:t>önemlidir</a:t>
            </a:r>
            <a:r>
              <a:rPr lang="en-GB" dirty="0"/>
              <a:t>.</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a:t>
            </a:r>
            <a:r>
              <a:rPr lang="tr-TR" sz="2800" dirty="0"/>
              <a:t>mühendisliği çeşitliliği</a:t>
            </a:r>
            <a:endParaRPr lang="en-US" sz="2800" dirty="0"/>
          </a:p>
        </p:txBody>
      </p:sp>
      <p:sp>
        <p:nvSpPr>
          <p:cNvPr id="3" name="Content Placeholder 2"/>
          <p:cNvSpPr>
            <a:spLocks noGrp="1"/>
          </p:cNvSpPr>
          <p:nvPr>
            <p:ph idx="1"/>
          </p:nvPr>
        </p:nvSpPr>
        <p:spPr/>
        <p:txBody>
          <a:bodyPr/>
          <a:lstStyle/>
          <a:p>
            <a:pPr algn="just"/>
            <a:r>
              <a:rPr lang="en-US" dirty="0" err="1" smtClean="0"/>
              <a:t>Birçok</a:t>
            </a:r>
            <a:r>
              <a:rPr lang="en-US" dirty="0" smtClean="0"/>
              <a:t> </a:t>
            </a:r>
            <a:r>
              <a:rPr lang="en-US" dirty="0" err="1"/>
              <a:t>farklı</a:t>
            </a:r>
            <a:r>
              <a:rPr lang="en-US" dirty="0"/>
              <a:t> </a:t>
            </a:r>
            <a:r>
              <a:rPr lang="en-US" dirty="0" err="1"/>
              <a:t>yazılım</a:t>
            </a:r>
            <a:r>
              <a:rPr lang="en-US" dirty="0"/>
              <a:t> </a:t>
            </a:r>
            <a:r>
              <a:rPr lang="en-US" dirty="0" err="1"/>
              <a:t>sistemi</a:t>
            </a:r>
            <a:r>
              <a:rPr lang="en-US" dirty="0"/>
              <a:t> </a:t>
            </a:r>
            <a:r>
              <a:rPr lang="en-US" dirty="0" err="1"/>
              <a:t>türü</a:t>
            </a:r>
            <a:r>
              <a:rPr lang="en-US" dirty="0"/>
              <a:t> </a:t>
            </a:r>
            <a:r>
              <a:rPr lang="en-US" dirty="0" err="1"/>
              <a:t>vardır</a:t>
            </a:r>
            <a:r>
              <a:rPr lang="en-US" dirty="0"/>
              <a:t> </a:t>
            </a:r>
            <a:r>
              <a:rPr lang="en-US" dirty="0" err="1"/>
              <a:t>ve</a:t>
            </a:r>
            <a:r>
              <a:rPr lang="en-US" dirty="0"/>
              <a:t> </a:t>
            </a:r>
            <a:r>
              <a:rPr lang="en-US" dirty="0" err="1"/>
              <a:t>bunların</a:t>
            </a:r>
            <a:r>
              <a:rPr lang="en-US" dirty="0"/>
              <a:t> </a:t>
            </a:r>
            <a:r>
              <a:rPr lang="en-US" dirty="0" err="1"/>
              <a:t>tümü</a:t>
            </a:r>
            <a:r>
              <a:rPr lang="en-US" dirty="0"/>
              <a:t> </a:t>
            </a:r>
            <a:r>
              <a:rPr lang="en-US" dirty="0" err="1"/>
              <a:t>için</a:t>
            </a:r>
            <a:r>
              <a:rPr lang="en-US" dirty="0"/>
              <a:t> </a:t>
            </a:r>
            <a:r>
              <a:rPr lang="en-US" dirty="0" err="1"/>
              <a:t>geçerli</a:t>
            </a:r>
            <a:r>
              <a:rPr lang="en-US" dirty="0"/>
              <a:t> </a:t>
            </a:r>
            <a:r>
              <a:rPr lang="en-US" dirty="0" err="1"/>
              <a:t>olan</a:t>
            </a:r>
            <a:r>
              <a:rPr lang="en-US" dirty="0"/>
              <a:t> </a:t>
            </a:r>
            <a:r>
              <a:rPr lang="en-US" dirty="0" err="1"/>
              <a:t>evrensel</a:t>
            </a:r>
            <a:r>
              <a:rPr lang="en-US" dirty="0"/>
              <a:t> </a:t>
            </a:r>
            <a:r>
              <a:rPr lang="en-US" dirty="0" err="1"/>
              <a:t>bir</a:t>
            </a:r>
            <a:r>
              <a:rPr lang="en-US" dirty="0"/>
              <a:t> </a:t>
            </a:r>
            <a:r>
              <a:rPr lang="en-US" dirty="0" err="1"/>
              <a:t>yazılım</a:t>
            </a:r>
            <a:r>
              <a:rPr lang="en-US" dirty="0"/>
              <a:t> </a:t>
            </a:r>
            <a:r>
              <a:rPr lang="en-US" dirty="0" err="1"/>
              <a:t>teknikleri</a:t>
            </a:r>
            <a:r>
              <a:rPr lang="en-US" dirty="0"/>
              <a:t> </a:t>
            </a:r>
            <a:r>
              <a:rPr lang="en-US" dirty="0" err="1"/>
              <a:t>seti</a:t>
            </a:r>
            <a:r>
              <a:rPr lang="en-US" dirty="0"/>
              <a:t> </a:t>
            </a:r>
            <a:r>
              <a:rPr lang="en-US" dirty="0" err="1"/>
              <a:t>yoktur</a:t>
            </a:r>
            <a:r>
              <a:rPr lang="en-US" dirty="0"/>
              <a:t>.</a:t>
            </a:r>
            <a:endParaRPr lang="en-US" dirty="0" smtClean="0"/>
          </a:p>
          <a:p>
            <a:pPr algn="just"/>
            <a:r>
              <a:rPr lang="tr-TR" dirty="0" smtClean="0"/>
              <a:t>Kullanılan </a:t>
            </a:r>
            <a:r>
              <a:rPr lang="tr-TR" dirty="0"/>
              <a:t>yazılım mühendisliği yöntemleri ve araçları, geliştirilmekte olan uygulamanın türüne, müşterinin gereksinimlerine ve geliştirme ekibinin </a:t>
            </a:r>
            <a:r>
              <a:rPr lang="tr-TR" dirty="0" smtClean="0"/>
              <a:t>tecrübesine </a:t>
            </a:r>
            <a:r>
              <a:rPr lang="tr-TR" dirty="0"/>
              <a:t>bağlıdır.</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Uygulama </a:t>
            </a:r>
            <a:r>
              <a:rPr lang="tr-TR" sz="2800" dirty="0"/>
              <a:t>türleri</a:t>
            </a:r>
            <a:endParaRPr lang="en-US" sz="2800" dirty="0"/>
          </a:p>
        </p:txBody>
      </p:sp>
      <p:sp>
        <p:nvSpPr>
          <p:cNvPr id="3" name="Content Placeholder 2"/>
          <p:cNvSpPr>
            <a:spLocks noGrp="1"/>
          </p:cNvSpPr>
          <p:nvPr>
            <p:ph idx="1"/>
          </p:nvPr>
        </p:nvSpPr>
        <p:spPr/>
        <p:txBody>
          <a:bodyPr/>
          <a:lstStyle/>
          <a:p>
            <a:pPr algn="just"/>
            <a:r>
              <a:rPr lang="tr-TR" dirty="0" smtClean="0"/>
              <a:t>Bağımsız </a:t>
            </a:r>
            <a:r>
              <a:rPr lang="tr-TR" dirty="0"/>
              <a:t>uygulamalar</a:t>
            </a:r>
            <a:r>
              <a:rPr lang="en-GB" dirty="0" smtClean="0"/>
              <a:t> </a:t>
            </a:r>
          </a:p>
          <a:p>
            <a:pPr lvl="1" algn="just"/>
            <a:r>
              <a:rPr lang="en-GB" dirty="0" smtClean="0"/>
              <a:t>These are application systems that run on a local computer, such as a PC. They include all necessary functionality and do not need to be connected to a network. </a:t>
            </a:r>
          </a:p>
          <a:p>
            <a:pPr algn="just"/>
            <a:r>
              <a:rPr lang="en-GB" dirty="0" err="1" smtClean="0"/>
              <a:t>Etkileşimli</a:t>
            </a:r>
            <a:r>
              <a:rPr lang="en-GB" dirty="0" smtClean="0"/>
              <a:t> </a:t>
            </a:r>
            <a:r>
              <a:rPr lang="en-GB" dirty="0" err="1"/>
              <a:t>işlem</a:t>
            </a:r>
            <a:r>
              <a:rPr lang="en-GB" dirty="0"/>
              <a:t> </a:t>
            </a:r>
            <a:r>
              <a:rPr lang="en-GB" dirty="0" err="1"/>
              <a:t>tabanlı</a:t>
            </a:r>
            <a:r>
              <a:rPr lang="en-GB" dirty="0"/>
              <a:t> </a:t>
            </a:r>
            <a:r>
              <a:rPr lang="en-GB" dirty="0" err="1"/>
              <a:t>uygulamalar</a:t>
            </a:r>
            <a:r>
              <a:rPr lang="en-GB" i="1" dirty="0" smtClean="0"/>
              <a:t> </a:t>
            </a:r>
          </a:p>
          <a:p>
            <a:pPr lvl="1" algn="just"/>
            <a:r>
              <a:rPr lang="tr-TR" dirty="0" smtClean="0"/>
              <a:t>Uzak </a:t>
            </a:r>
            <a:r>
              <a:rPr lang="tr-TR" dirty="0"/>
              <a:t>bir bilgisayarda çalışan ve kullanıcılar tarafından kendi bilgisayarlarından veya terminallerinden erişilen uygulamalar. Bunlar, e-ticaret uygulamaları gibi web uygulamalarını içerir.</a:t>
            </a:r>
            <a:endParaRPr lang="en-GB" dirty="0" smtClean="0"/>
          </a:p>
          <a:p>
            <a:pPr algn="just"/>
            <a:r>
              <a:rPr lang="tr-TR" dirty="0" smtClean="0"/>
              <a:t>Gömülü </a:t>
            </a:r>
            <a:r>
              <a:rPr lang="tr-TR" dirty="0"/>
              <a:t>kontrol sistemleri</a:t>
            </a:r>
            <a:endParaRPr lang="en-GB" dirty="0" smtClean="0"/>
          </a:p>
          <a:p>
            <a:pPr lvl="1" algn="just"/>
            <a:r>
              <a:rPr lang="tr-TR" dirty="0" smtClean="0"/>
              <a:t>Bunlar</a:t>
            </a:r>
            <a:r>
              <a:rPr lang="tr-TR" dirty="0"/>
              <a:t>, donanım cihazlarını kontrol eden ve yöneten yazılım kontrol sistemleridir. </a:t>
            </a:r>
            <a:r>
              <a:rPr lang="tr-TR" dirty="0" smtClean="0"/>
              <a:t>Toplam cihaz sayısı </a:t>
            </a:r>
            <a:r>
              <a:rPr lang="tr-TR" dirty="0"/>
              <a:t>olarak, muhtemelen diğer sistem türlerinden daha fazla gömülü sistem vardır.</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a:t>Uygulama </a:t>
            </a:r>
            <a:r>
              <a:rPr lang="tr-TR" sz="2800" dirty="0" smtClean="0"/>
              <a:t>Türleri</a:t>
            </a:r>
            <a:endParaRPr lang="en-US" sz="2800" dirty="0"/>
          </a:p>
        </p:txBody>
      </p:sp>
      <p:sp>
        <p:nvSpPr>
          <p:cNvPr id="3" name="Content Placeholder 2"/>
          <p:cNvSpPr>
            <a:spLocks noGrp="1"/>
          </p:cNvSpPr>
          <p:nvPr>
            <p:ph idx="1"/>
          </p:nvPr>
        </p:nvSpPr>
        <p:spPr/>
        <p:txBody>
          <a:bodyPr/>
          <a:lstStyle/>
          <a:p>
            <a:pPr algn="just"/>
            <a:r>
              <a:rPr lang="en-GB" dirty="0" err="1" smtClean="0"/>
              <a:t>Toplu</a:t>
            </a:r>
            <a:r>
              <a:rPr lang="en-GB" dirty="0" smtClean="0"/>
              <a:t> </a:t>
            </a:r>
            <a:r>
              <a:rPr lang="en-GB" dirty="0" err="1"/>
              <a:t>işleme</a:t>
            </a:r>
            <a:r>
              <a:rPr lang="en-GB" dirty="0"/>
              <a:t> </a:t>
            </a:r>
            <a:r>
              <a:rPr lang="en-GB" dirty="0" err="1"/>
              <a:t>sistemleri</a:t>
            </a:r>
            <a:endParaRPr lang="en-GB" dirty="0" smtClean="0"/>
          </a:p>
          <a:p>
            <a:pPr lvl="1" algn="just"/>
            <a:r>
              <a:rPr lang="en-GB" dirty="0" err="1" smtClean="0"/>
              <a:t>Bunlar</a:t>
            </a:r>
            <a:r>
              <a:rPr lang="en-GB" dirty="0"/>
              <a:t>, </a:t>
            </a:r>
            <a:r>
              <a:rPr lang="en-GB" dirty="0" err="1"/>
              <a:t>verileri</a:t>
            </a:r>
            <a:r>
              <a:rPr lang="en-GB" dirty="0"/>
              <a:t> </a:t>
            </a:r>
            <a:r>
              <a:rPr lang="en-GB" dirty="0" err="1"/>
              <a:t>büyük</a:t>
            </a:r>
            <a:r>
              <a:rPr lang="en-GB" dirty="0"/>
              <a:t> </a:t>
            </a:r>
            <a:r>
              <a:rPr lang="en-GB" dirty="0" err="1"/>
              <a:t>gruplar</a:t>
            </a:r>
            <a:r>
              <a:rPr lang="en-GB" dirty="0"/>
              <a:t> </a:t>
            </a:r>
            <a:r>
              <a:rPr lang="en-GB" dirty="0" err="1"/>
              <a:t>halinde</a:t>
            </a:r>
            <a:r>
              <a:rPr lang="en-GB" dirty="0"/>
              <a:t> </a:t>
            </a:r>
            <a:r>
              <a:rPr lang="en-GB" dirty="0" err="1"/>
              <a:t>işlemek</a:t>
            </a:r>
            <a:r>
              <a:rPr lang="en-GB" dirty="0"/>
              <a:t> </a:t>
            </a:r>
            <a:r>
              <a:rPr lang="en-GB" dirty="0" err="1"/>
              <a:t>için</a:t>
            </a:r>
            <a:r>
              <a:rPr lang="en-GB" dirty="0"/>
              <a:t> </a:t>
            </a:r>
            <a:r>
              <a:rPr lang="en-GB" dirty="0" err="1"/>
              <a:t>tasarlanmış</a:t>
            </a:r>
            <a:r>
              <a:rPr lang="en-GB" dirty="0"/>
              <a:t> </a:t>
            </a:r>
            <a:r>
              <a:rPr lang="en-GB" dirty="0" err="1"/>
              <a:t>iş</a:t>
            </a:r>
            <a:r>
              <a:rPr lang="en-GB" dirty="0"/>
              <a:t> </a:t>
            </a:r>
            <a:r>
              <a:rPr lang="en-GB" dirty="0" err="1"/>
              <a:t>sistemleridir</a:t>
            </a:r>
            <a:r>
              <a:rPr lang="en-GB" dirty="0"/>
              <a:t>. </a:t>
            </a:r>
            <a:r>
              <a:rPr lang="en-GB" dirty="0" err="1"/>
              <a:t>Karşılık</a:t>
            </a:r>
            <a:r>
              <a:rPr lang="en-GB" dirty="0"/>
              <a:t> </a:t>
            </a:r>
            <a:r>
              <a:rPr lang="en-GB" dirty="0" err="1"/>
              <a:t>gelen</a:t>
            </a:r>
            <a:r>
              <a:rPr lang="en-GB" dirty="0"/>
              <a:t> </a:t>
            </a:r>
            <a:r>
              <a:rPr lang="en-GB" dirty="0" err="1"/>
              <a:t>çıktıları</a:t>
            </a:r>
            <a:r>
              <a:rPr lang="en-GB" dirty="0"/>
              <a:t> </a:t>
            </a:r>
            <a:r>
              <a:rPr lang="en-GB" dirty="0" err="1"/>
              <a:t>oluşturmak</a:t>
            </a:r>
            <a:r>
              <a:rPr lang="en-GB" dirty="0"/>
              <a:t> </a:t>
            </a:r>
            <a:r>
              <a:rPr lang="en-GB" dirty="0" err="1"/>
              <a:t>için</a:t>
            </a:r>
            <a:r>
              <a:rPr lang="en-GB" dirty="0"/>
              <a:t> </a:t>
            </a:r>
            <a:r>
              <a:rPr lang="en-GB" dirty="0" err="1"/>
              <a:t>çok</a:t>
            </a:r>
            <a:r>
              <a:rPr lang="en-GB" dirty="0"/>
              <a:t> </a:t>
            </a:r>
            <a:r>
              <a:rPr lang="en-GB" dirty="0" err="1"/>
              <a:t>sayıda</a:t>
            </a:r>
            <a:r>
              <a:rPr lang="en-GB" dirty="0"/>
              <a:t> </a:t>
            </a:r>
            <a:r>
              <a:rPr lang="en-GB" dirty="0" err="1"/>
              <a:t>bağımsız</a:t>
            </a:r>
            <a:r>
              <a:rPr lang="en-GB" dirty="0"/>
              <a:t> </a:t>
            </a:r>
            <a:r>
              <a:rPr lang="en-GB" dirty="0" err="1"/>
              <a:t>girdiyi</a:t>
            </a:r>
            <a:r>
              <a:rPr lang="en-GB" dirty="0"/>
              <a:t> </a:t>
            </a:r>
            <a:r>
              <a:rPr lang="en-GB" dirty="0" err="1"/>
              <a:t>işlerler</a:t>
            </a:r>
            <a:r>
              <a:rPr lang="en-GB" dirty="0"/>
              <a:t>.</a:t>
            </a:r>
            <a:endParaRPr lang="en-GB" dirty="0" smtClean="0"/>
          </a:p>
          <a:p>
            <a:pPr algn="just"/>
            <a:r>
              <a:rPr lang="en-GB" dirty="0" err="1" smtClean="0"/>
              <a:t>Eğlence</a:t>
            </a:r>
            <a:r>
              <a:rPr lang="en-GB" dirty="0" smtClean="0"/>
              <a:t> </a:t>
            </a:r>
            <a:r>
              <a:rPr lang="en-GB" dirty="0" err="1"/>
              <a:t>sistemleri</a:t>
            </a:r>
            <a:endParaRPr lang="en-GB" dirty="0" smtClean="0"/>
          </a:p>
          <a:p>
            <a:pPr lvl="1" algn="just"/>
            <a:r>
              <a:rPr lang="en-GB" dirty="0" err="1" smtClean="0"/>
              <a:t>Bunlar</a:t>
            </a:r>
            <a:r>
              <a:rPr lang="en-GB" dirty="0"/>
              <a:t>, </a:t>
            </a:r>
            <a:r>
              <a:rPr lang="en-GB" dirty="0" err="1"/>
              <a:t>öncelikle</a:t>
            </a:r>
            <a:r>
              <a:rPr lang="en-GB" dirty="0"/>
              <a:t> </a:t>
            </a:r>
            <a:r>
              <a:rPr lang="en-GB" dirty="0" err="1"/>
              <a:t>kişisel</a:t>
            </a:r>
            <a:r>
              <a:rPr lang="en-GB" dirty="0"/>
              <a:t> </a:t>
            </a:r>
            <a:r>
              <a:rPr lang="en-GB" dirty="0" err="1"/>
              <a:t>kullanım</a:t>
            </a:r>
            <a:r>
              <a:rPr lang="en-GB" dirty="0"/>
              <a:t> </a:t>
            </a:r>
            <a:r>
              <a:rPr lang="en-GB" dirty="0" err="1"/>
              <a:t>için</a:t>
            </a:r>
            <a:r>
              <a:rPr lang="en-GB" dirty="0"/>
              <a:t> </a:t>
            </a:r>
            <a:r>
              <a:rPr lang="en-GB" dirty="0" err="1"/>
              <a:t>olan</a:t>
            </a:r>
            <a:r>
              <a:rPr lang="en-GB" dirty="0"/>
              <a:t> </a:t>
            </a:r>
            <a:r>
              <a:rPr lang="en-GB" dirty="0" err="1"/>
              <a:t>ve</a:t>
            </a:r>
            <a:r>
              <a:rPr lang="en-GB" dirty="0"/>
              <a:t> </a:t>
            </a:r>
            <a:r>
              <a:rPr lang="en-GB" dirty="0" err="1"/>
              <a:t>kullanıcıyı</a:t>
            </a:r>
            <a:r>
              <a:rPr lang="en-GB" dirty="0"/>
              <a:t> </a:t>
            </a:r>
            <a:r>
              <a:rPr lang="en-GB" dirty="0" err="1"/>
              <a:t>eğlendirmeyi</a:t>
            </a:r>
            <a:r>
              <a:rPr lang="en-GB" dirty="0"/>
              <a:t> </a:t>
            </a:r>
            <a:r>
              <a:rPr lang="en-GB" dirty="0" err="1"/>
              <a:t>amaçlayan</a:t>
            </a:r>
            <a:r>
              <a:rPr lang="en-GB" dirty="0"/>
              <a:t> </a:t>
            </a:r>
            <a:r>
              <a:rPr lang="en-GB" dirty="0" err="1"/>
              <a:t>sistemlerdir</a:t>
            </a:r>
            <a:r>
              <a:rPr lang="en-GB" dirty="0"/>
              <a:t>.</a:t>
            </a:r>
            <a:endParaRPr lang="en-GB" dirty="0" smtClean="0"/>
          </a:p>
          <a:p>
            <a:pPr algn="just"/>
            <a:r>
              <a:rPr lang="tr-TR" dirty="0" smtClean="0"/>
              <a:t>Modelleme </a:t>
            </a:r>
            <a:r>
              <a:rPr lang="tr-TR" dirty="0"/>
              <a:t>ve simülasyon sistemleri</a:t>
            </a:r>
            <a:r>
              <a:rPr lang="en-GB" dirty="0" smtClean="0"/>
              <a:t> </a:t>
            </a:r>
          </a:p>
          <a:p>
            <a:pPr lvl="1" algn="just"/>
            <a:r>
              <a:rPr lang="en-GB" dirty="0" err="1" smtClean="0"/>
              <a:t>Bunlar</a:t>
            </a:r>
            <a:r>
              <a:rPr lang="en-GB" dirty="0"/>
              <a:t>, </a:t>
            </a:r>
            <a:r>
              <a:rPr lang="en-GB" dirty="0" err="1"/>
              <a:t>bilim</a:t>
            </a:r>
            <a:r>
              <a:rPr lang="en-GB" dirty="0"/>
              <a:t> </a:t>
            </a:r>
            <a:r>
              <a:rPr lang="en-GB" dirty="0" err="1"/>
              <a:t>adamları</a:t>
            </a:r>
            <a:r>
              <a:rPr lang="en-GB" dirty="0"/>
              <a:t> </a:t>
            </a:r>
            <a:r>
              <a:rPr lang="en-GB" dirty="0" err="1"/>
              <a:t>ve</a:t>
            </a:r>
            <a:r>
              <a:rPr lang="en-GB" dirty="0"/>
              <a:t> </a:t>
            </a:r>
            <a:r>
              <a:rPr lang="en-GB" dirty="0" err="1"/>
              <a:t>mühendisler</a:t>
            </a:r>
            <a:r>
              <a:rPr lang="en-GB" dirty="0"/>
              <a:t> </a:t>
            </a:r>
            <a:r>
              <a:rPr lang="en-GB" dirty="0" err="1"/>
              <a:t>tarafından</a:t>
            </a:r>
            <a:r>
              <a:rPr lang="en-GB" dirty="0"/>
              <a:t>, </a:t>
            </a:r>
            <a:r>
              <a:rPr lang="en-GB" dirty="0" err="1"/>
              <a:t>birçok</a:t>
            </a:r>
            <a:r>
              <a:rPr lang="en-GB" dirty="0"/>
              <a:t>, </a:t>
            </a:r>
            <a:r>
              <a:rPr lang="en-GB" dirty="0" err="1"/>
              <a:t>ayrı</a:t>
            </a:r>
            <a:r>
              <a:rPr lang="en-GB" dirty="0"/>
              <a:t>, </a:t>
            </a:r>
            <a:r>
              <a:rPr lang="en-GB" dirty="0" err="1"/>
              <a:t>etkileşimli</a:t>
            </a:r>
            <a:r>
              <a:rPr lang="en-GB" dirty="0"/>
              <a:t> </a:t>
            </a:r>
            <a:r>
              <a:rPr lang="en-GB" dirty="0" err="1"/>
              <a:t>nesneyi</a:t>
            </a:r>
            <a:r>
              <a:rPr lang="en-GB" dirty="0"/>
              <a:t> </a:t>
            </a:r>
            <a:r>
              <a:rPr lang="en-GB" dirty="0" err="1"/>
              <a:t>içeren</a:t>
            </a:r>
            <a:r>
              <a:rPr lang="en-GB" dirty="0"/>
              <a:t> </a:t>
            </a:r>
            <a:r>
              <a:rPr lang="en-GB" dirty="0" err="1"/>
              <a:t>fiziksel</a:t>
            </a:r>
            <a:r>
              <a:rPr lang="en-GB" dirty="0"/>
              <a:t> </a:t>
            </a:r>
            <a:r>
              <a:rPr lang="en-GB" dirty="0" err="1"/>
              <a:t>süreçleri</a:t>
            </a:r>
            <a:r>
              <a:rPr lang="en-GB" dirty="0"/>
              <a:t> </a:t>
            </a:r>
            <a:r>
              <a:rPr lang="en-GB" dirty="0" err="1"/>
              <a:t>veya</a:t>
            </a:r>
            <a:r>
              <a:rPr lang="en-GB" dirty="0"/>
              <a:t> </a:t>
            </a:r>
            <a:r>
              <a:rPr lang="en-GB" dirty="0" err="1"/>
              <a:t>durumları</a:t>
            </a:r>
            <a:r>
              <a:rPr lang="en-GB" dirty="0"/>
              <a:t> </a:t>
            </a:r>
            <a:r>
              <a:rPr lang="en-GB" dirty="0" err="1"/>
              <a:t>modellemek</a:t>
            </a:r>
            <a:r>
              <a:rPr lang="en-GB" dirty="0"/>
              <a:t> </a:t>
            </a:r>
            <a:r>
              <a:rPr lang="en-GB" dirty="0" err="1"/>
              <a:t>için</a:t>
            </a:r>
            <a:r>
              <a:rPr lang="en-GB" dirty="0"/>
              <a:t> </a:t>
            </a:r>
            <a:r>
              <a:rPr lang="en-GB" dirty="0" err="1"/>
              <a:t>geliştirilen</a:t>
            </a:r>
            <a:r>
              <a:rPr lang="en-GB" dirty="0"/>
              <a:t> </a:t>
            </a:r>
            <a:r>
              <a:rPr lang="en-GB" dirty="0" err="1"/>
              <a:t>sistemlerdir</a:t>
            </a:r>
            <a:r>
              <a:rPr lang="en-GB" dirty="0"/>
              <a:t>.</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a:t>Uygulama Türleri</a:t>
            </a:r>
            <a:endParaRPr lang="en-US" sz="2800" dirty="0"/>
          </a:p>
        </p:txBody>
      </p:sp>
      <p:sp>
        <p:nvSpPr>
          <p:cNvPr id="3" name="Content Placeholder 2"/>
          <p:cNvSpPr>
            <a:spLocks noGrp="1"/>
          </p:cNvSpPr>
          <p:nvPr>
            <p:ph idx="1"/>
          </p:nvPr>
        </p:nvSpPr>
        <p:spPr/>
        <p:txBody>
          <a:bodyPr/>
          <a:lstStyle/>
          <a:p>
            <a:pPr algn="just"/>
            <a:r>
              <a:rPr lang="en-US" dirty="0" err="1"/>
              <a:t>Veri</a:t>
            </a:r>
            <a:r>
              <a:rPr lang="en-US" dirty="0"/>
              <a:t> </a:t>
            </a:r>
            <a:r>
              <a:rPr lang="en-US" dirty="0" err="1"/>
              <a:t>toplama</a:t>
            </a:r>
            <a:r>
              <a:rPr lang="en-US" dirty="0"/>
              <a:t> </a:t>
            </a:r>
            <a:r>
              <a:rPr lang="en-US" dirty="0" err="1"/>
              <a:t>sistemleri</a:t>
            </a:r>
            <a:endParaRPr lang="en-US" dirty="0"/>
          </a:p>
          <a:p>
            <a:pPr lvl="1" algn="just"/>
            <a:r>
              <a:rPr lang="en-US" dirty="0" err="1"/>
              <a:t>Bunlar</a:t>
            </a:r>
            <a:r>
              <a:rPr lang="en-US" dirty="0"/>
              <a:t>, </a:t>
            </a:r>
            <a:r>
              <a:rPr lang="en-US" dirty="0" err="1"/>
              <a:t>bir</a:t>
            </a:r>
            <a:r>
              <a:rPr lang="en-US" dirty="0"/>
              <a:t> </a:t>
            </a:r>
            <a:r>
              <a:rPr lang="en-US" dirty="0" err="1"/>
              <a:t>dizi</a:t>
            </a:r>
            <a:r>
              <a:rPr lang="en-US" dirty="0"/>
              <a:t> </a:t>
            </a:r>
            <a:r>
              <a:rPr lang="en-US" dirty="0" err="1"/>
              <a:t>sensör</a:t>
            </a:r>
            <a:r>
              <a:rPr lang="en-US" dirty="0"/>
              <a:t> </a:t>
            </a:r>
            <a:r>
              <a:rPr lang="en-US" dirty="0" err="1"/>
              <a:t>kullanarak</a:t>
            </a:r>
            <a:r>
              <a:rPr lang="en-US" dirty="0"/>
              <a:t> </a:t>
            </a:r>
            <a:r>
              <a:rPr lang="en-US" dirty="0" err="1"/>
              <a:t>ortamlarından</a:t>
            </a:r>
            <a:r>
              <a:rPr lang="en-US" dirty="0"/>
              <a:t> </a:t>
            </a:r>
            <a:r>
              <a:rPr lang="en-US" dirty="0" err="1"/>
              <a:t>veri</a:t>
            </a:r>
            <a:r>
              <a:rPr lang="en-US" dirty="0"/>
              <a:t> </a:t>
            </a:r>
            <a:r>
              <a:rPr lang="en-US" dirty="0" err="1"/>
              <a:t>toplayan</a:t>
            </a:r>
            <a:r>
              <a:rPr lang="en-US" dirty="0"/>
              <a:t> </a:t>
            </a:r>
            <a:r>
              <a:rPr lang="en-US" dirty="0" err="1"/>
              <a:t>ve</a:t>
            </a:r>
            <a:r>
              <a:rPr lang="en-US" dirty="0"/>
              <a:t> </a:t>
            </a:r>
            <a:r>
              <a:rPr lang="en-US" dirty="0" err="1"/>
              <a:t>bu</a:t>
            </a:r>
            <a:r>
              <a:rPr lang="en-US" dirty="0"/>
              <a:t> </a:t>
            </a:r>
            <a:r>
              <a:rPr lang="en-US" dirty="0" err="1"/>
              <a:t>verileri</a:t>
            </a:r>
            <a:r>
              <a:rPr lang="en-US" dirty="0"/>
              <a:t> </a:t>
            </a:r>
            <a:r>
              <a:rPr lang="en-US" dirty="0" err="1"/>
              <a:t>işlenmek</a:t>
            </a:r>
            <a:r>
              <a:rPr lang="en-US" dirty="0"/>
              <a:t> </a:t>
            </a:r>
            <a:r>
              <a:rPr lang="en-US" dirty="0" err="1"/>
              <a:t>üzere</a:t>
            </a:r>
            <a:r>
              <a:rPr lang="en-US" dirty="0"/>
              <a:t> </a:t>
            </a:r>
            <a:r>
              <a:rPr lang="en-US" dirty="0" err="1"/>
              <a:t>diğer</a:t>
            </a:r>
            <a:r>
              <a:rPr lang="en-US" dirty="0"/>
              <a:t> </a:t>
            </a:r>
            <a:r>
              <a:rPr lang="en-US" dirty="0" err="1"/>
              <a:t>sistemlere</a:t>
            </a:r>
            <a:r>
              <a:rPr lang="en-US" dirty="0"/>
              <a:t> </a:t>
            </a:r>
            <a:r>
              <a:rPr lang="en-US" dirty="0" err="1"/>
              <a:t>gönderen</a:t>
            </a:r>
            <a:r>
              <a:rPr lang="en-US" dirty="0"/>
              <a:t> </a:t>
            </a:r>
            <a:r>
              <a:rPr lang="en-US" dirty="0" err="1"/>
              <a:t>sistemlerdir</a:t>
            </a:r>
            <a:r>
              <a:rPr lang="en-US" dirty="0"/>
              <a:t>.</a:t>
            </a:r>
          </a:p>
          <a:p>
            <a:pPr algn="just"/>
            <a:r>
              <a:rPr lang="en-US" dirty="0" err="1"/>
              <a:t>Sistem</a:t>
            </a:r>
            <a:r>
              <a:rPr lang="en-US" dirty="0"/>
              <a:t> </a:t>
            </a:r>
            <a:r>
              <a:rPr lang="en-US" dirty="0" err="1"/>
              <a:t>sistemleri</a:t>
            </a:r>
            <a:endParaRPr lang="en-US" dirty="0"/>
          </a:p>
          <a:p>
            <a:pPr lvl="1" algn="just"/>
            <a:r>
              <a:rPr lang="en-US" dirty="0" err="1"/>
              <a:t>Bunlar</a:t>
            </a:r>
            <a:r>
              <a:rPr lang="en-US" dirty="0"/>
              <a:t>, </a:t>
            </a:r>
            <a:r>
              <a:rPr lang="en-US" dirty="0" err="1"/>
              <a:t>bir</a:t>
            </a:r>
            <a:r>
              <a:rPr lang="en-US" dirty="0"/>
              <a:t> </a:t>
            </a:r>
            <a:r>
              <a:rPr lang="en-US" dirty="0" err="1"/>
              <a:t>dizi</a:t>
            </a:r>
            <a:r>
              <a:rPr lang="en-US" dirty="0"/>
              <a:t> </a:t>
            </a:r>
            <a:r>
              <a:rPr lang="en-US" dirty="0" err="1"/>
              <a:t>başka</a:t>
            </a:r>
            <a:r>
              <a:rPr lang="en-US" dirty="0"/>
              <a:t> </a:t>
            </a:r>
            <a:r>
              <a:rPr lang="en-US" dirty="0" err="1"/>
              <a:t>yazılım</a:t>
            </a:r>
            <a:r>
              <a:rPr lang="en-US" dirty="0"/>
              <a:t> </a:t>
            </a:r>
            <a:r>
              <a:rPr lang="en-US" dirty="0" err="1"/>
              <a:t>sistemlerinden</a:t>
            </a:r>
            <a:r>
              <a:rPr lang="en-US" dirty="0"/>
              <a:t> </a:t>
            </a:r>
            <a:r>
              <a:rPr lang="en-US" dirty="0" err="1"/>
              <a:t>oluşan</a:t>
            </a:r>
            <a:r>
              <a:rPr lang="en-US" dirty="0"/>
              <a:t> </a:t>
            </a:r>
            <a:r>
              <a:rPr lang="en-US" dirty="0" err="1"/>
              <a:t>sistemlerdir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Yazılım</a:t>
            </a:r>
            <a:r>
              <a:rPr lang="en-US" sz="2800" dirty="0" smtClean="0"/>
              <a:t> </a:t>
            </a:r>
            <a:r>
              <a:rPr lang="en-US" sz="2800" dirty="0" err="1" smtClean="0"/>
              <a:t>Mühendisliğinin</a:t>
            </a:r>
            <a:r>
              <a:rPr lang="en-US" sz="2800" dirty="0" smtClean="0"/>
              <a:t> </a:t>
            </a:r>
            <a:r>
              <a:rPr lang="en-US" sz="2800" dirty="0" err="1" smtClean="0"/>
              <a:t>Temelleri</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tr-TR" dirty="0" smtClean="0"/>
              <a:t>Bazı temel ilkeler, kullanılan geliştirme tekniklerine bakılmaksızın her tür yazılım sistemi için geçerlidir:</a:t>
            </a:r>
          </a:p>
          <a:p>
            <a:pPr lvl="1" algn="just"/>
            <a:r>
              <a:rPr lang="tr-TR" dirty="0" smtClean="0"/>
              <a:t>Sistemler, yönetilen ve anlaşılan bir geliştirme süreci kullanılarak geliştirilmelidir. Elbette farklı yazılım türleri için farklı süreçler kullanılmaktadır.</a:t>
            </a:r>
          </a:p>
          <a:p>
            <a:pPr lvl="1" algn="just"/>
            <a:r>
              <a:rPr lang="tr-TR" dirty="0" smtClean="0"/>
              <a:t>Güvenilirlik ve performans tüm sistem türleri için önemlidir.</a:t>
            </a:r>
          </a:p>
          <a:p>
            <a:pPr lvl="1" algn="just"/>
            <a:r>
              <a:rPr lang="tr-TR" dirty="0" smtClean="0"/>
              <a:t>Yazılım özelliklerini ve gereksinimlerini (yazılımın ne yapması gerektiği) anlamak ve yönetmek önemlidir.</a:t>
            </a:r>
          </a:p>
          <a:p>
            <a:pPr lvl="1" algn="just"/>
            <a:r>
              <a:rPr lang="tr-TR" dirty="0" smtClean="0"/>
              <a:t>Uygun olduğu durumlarda, yeni yazılım yazmak yerine zaten geliştirilmiş olan yazılımı yeniden kullanmalısınız.</a:t>
            </a:r>
          </a:p>
          <a:p>
            <a:pPr lvl="1"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Yazilim</a:t>
            </a:r>
            <a:r>
              <a:rPr lang="en-US" sz="2800" dirty="0" smtClean="0"/>
              <a:t> </a:t>
            </a:r>
            <a:r>
              <a:rPr lang="en-US" sz="2800" dirty="0" err="1" smtClean="0"/>
              <a:t>Mühendisliği</a:t>
            </a:r>
            <a:r>
              <a:rPr lang="en-US" sz="2800" dirty="0" smtClean="0"/>
              <a:t> </a:t>
            </a:r>
            <a:r>
              <a:rPr lang="en-US" sz="2800" dirty="0" err="1" smtClean="0"/>
              <a:t>Ve</a:t>
            </a:r>
            <a:r>
              <a:rPr lang="en-US" sz="2800" dirty="0" smtClean="0"/>
              <a:t> Web</a:t>
            </a:r>
            <a:endParaRPr lang="en-US" sz="2800" dirty="0"/>
          </a:p>
        </p:txBody>
      </p:sp>
      <p:sp>
        <p:nvSpPr>
          <p:cNvPr id="3" name="Content Placeholder 2"/>
          <p:cNvSpPr>
            <a:spLocks noGrp="1"/>
          </p:cNvSpPr>
          <p:nvPr>
            <p:ph idx="1"/>
          </p:nvPr>
        </p:nvSpPr>
        <p:spPr/>
        <p:txBody>
          <a:bodyPr/>
          <a:lstStyle/>
          <a:p>
            <a:pPr algn="just"/>
            <a:r>
              <a:rPr lang="en-US" dirty="0"/>
              <a:t>Web </a:t>
            </a:r>
            <a:r>
              <a:rPr lang="en-US" dirty="0" err="1"/>
              <a:t>artık</a:t>
            </a:r>
            <a:r>
              <a:rPr lang="en-US" dirty="0"/>
              <a:t> </a:t>
            </a:r>
            <a:r>
              <a:rPr lang="en-US" dirty="0" err="1"/>
              <a:t>uygulamaları</a:t>
            </a:r>
            <a:r>
              <a:rPr lang="en-US" dirty="0"/>
              <a:t> </a:t>
            </a:r>
            <a:r>
              <a:rPr lang="en-US" dirty="0" err="1"/>
              <a:t>çalıştırmak</a:t>
            </a:r>
            <a:r>
              <a:rPr lang="en-US" dirty="0"/>
              <a:t> </a:t>
            </a:r>
            <a:r>
              <a:rPr lang="en-US" dirty="0" err="1"/>
              <a:t>için</a:t>
            </a:r>
            <a:r>
              <a:rPr lang="en-US" dirty="0"/>
              <a:t> </a:t>
            </a:r>
            <a:r>
              <a:rPr lang="en-US" dirty="0" err="1"/>
              <a:t>bir</a:t>
            </a:r>
            <a:r>
              <a:rPr lang="en-US" dirty="0"/>
              <a:t> </a:t>
            </a:r>
            <a:r>
              <a:rPr lang="en-US" dirty="0" err="1"/>
              <a:t>platformdur</a:t>
            </a:r>
            <a:r>
              <a:rPr lang="en-US" dirty="0"/>
              <a:t> </a:t>
            </a:r>
            <a:r>
              <a:rPr lang="en-US" dirty="0" err="1"/>
              <a:t>ve</a:t>
            </a:r>
            <a:r>
              <a:rPr lang="en-US" dirty="0"/>
              <a:t> </a:t>
            </a:r>
            <a:r>
              <a:rPr lang="en-US" dirty="0" err="1"/>
              <a:t>kuruluşlar</a:t>
            </a:r>
            <a:r>
              <a:rPr lang="en-US" dirty="0"/>
              <a:t> </a:t>
            </a:r>
            <a:r>
              <a:rPr lang="en-US" dirty="0" err="1"/>
              <a:t>yerel</a:t>
            </a:r>
            <a:r>
              <a:rPr lang="en-US" dirty="0"/>
              <a:t> </a:t>
            </a:r>
            <a:r>
              <a:rPr lang="en-US" dirty="0" err="1"/>
              <a:t>sistemler</a:t>
            </a:r>
            <a:r>
              <a:rPr lang="en-US" dirty="0"/>
              <a:t> </a:t>
            </a:r>
            <a:r>
              <a:rPr lang="en-US" dirty="0" err="1"/>
              <a:t>yerine</a:t>
            </a:r>
            <a:r>
              <a:rPr lang="en-US" dirty="0"/>
              <a:t> </a:t>
            </a:r>
            <a:r>
              <a:rPr lang="en-US" dirty="0" err="1"/>
              <a:t>giderek</a:t>
            </a:r>
            <a:r>
              <a:rPr lang="en-US" dirty="0"/>
              <a:t> </a:t>
            </a:r>
            <a:r>
              <a:rPr lang="en-US" dirty="0" err="1"/>
              <a:t>daha</a:t>
            </a:r>
            <a:r>
              <a:rPr lang="en-US" dirty="0"/>
              <a:t> </a:t>
            </a:r>
            <a:r>
              <a:rPr lang="en-US" dirty="0" err="1"/>
              <a:t>fazla</a:t>
            </a:r>
            <a:r>
              <a:rPr lang="en-US" dirty="0"/>
              <a:t> web </a:t>
            </a:r>
            <a:r>
              <a:rPr lang="en-US" dirty="0" err="1"/>
              <a:t>tabanlı</a:t>
            </a:r>
            <a:r>
              <a:rPr lang="en-US" dirty="0"/>
              <a:t> </a:t>
            </a:r>
            <a:r>
              <a:rPr lang="en-US" dirty="0" err="1"/>
              <a:t>sistemler</a:t>
            </a:r>
            <a:r>
              <a:rPr lang="en-US" dirty="0"/>
              <a:t> </a:t>
            </a:r>
            <a:r>
              <a:rPr lang="en-US" dirty="0" err="1"/>
              <a:t>geliştirmektedir</a:t>
            </a:r>
            <a:r>
              <a:rPr lang="en-US" dirty="0"/>
              <a:t>.</a:t>
            </a:r>
          </a:p>
          <a:p>
            <a:pPr algn="just"/>
            <a:r>
              <a:rPr lang="en-US" dirty="0"/>
              <a:t>Web </a:t>
            </a:r>
            <a:r>
              <a:rPr lang="en-US" dirty="0" err="1"/>
              <a:t>hizmetleri</a:t>
            </a:r>
            <a:r>
              <a:rPr lang="en-US" dirty="0"/>
              <a:t> (</a:t>
            </a:r>
            <a:r>
              <a:rPr lang="en-US" dirty="0" err="1"/>
              <a:t>Ders</a:t>
            </a:r>
            <a:r>
              <a:rPr lang="en-US" dirty="0"/>
              <a:t> 19'da </a:t>
            </a:r>
            <a:r>
              <a:rPr lang="en-US" dirty="0" err="1"/>
              <a:t>tartışılmıştır</a:t>
            </a:r>
            <a:r>
              <a:rPr lang="en-US" dirty="0"/>
              <a:t>), </a:t>
            </a:r>
            <a:r>
              <a:rPr lang="en-US" dirty="0" err="1"/>
              <a:t>uygulama</a:t>
            </a:r>
            <a:r>
              <a:rPr lang="en-US" dirty="0"/>
              <a:t> </a:t>
            </a:r>
            <a:r>
              <a:rPr lang="en-US" dirty="0" err="1"/>
              <a:t>işlevselliğine</a:t>
            </a:r>
            <a:r>
              <a:rPr lang="en-US" dirty="0"/>
              <a:t> web </a:t>
            </a:r>
            <a:r>
              <a:rPr lang="en-US" dirty="0" err="1"/>
              <a:t>üzerinden</a:t>
            </a:r>
            <a:r>
              <a:rPr lang="en-US" dirty="0"/>
              <a:t> </a:t>
            </a:r>
            <a:r>
              <a:rPr lang="en-US" dirty="0" err="1"/>
              <a:t>erişilmesine</a:t>
            </a:r>
            <a:r>
              <a:rPr lang="en-US" dirty="0"/>
              <a:t> </a:t>
            </a:r>
            <a:r>
              <a:rPr lang="en-US" dirty="0" err="1"/>
              <a:t>izin</a:t>
            </a:r>
            <a:r>
              <a:rPr lang="en-US" dirty="0"/>
              <a:t> </a:t>
            </a:r>
            <a:r>
              <a:rPr lang="en-US" dirty="0" err="1"/>
              <a:t>verir</a:t>
            </a:r>
            <a:r>
              <a:rPr lang="en-US" dirty="0"/>
              <a:t>.</a:t>
            </a:r>
          </a:p>
          <a:p>
            <a:pPr algn="just"/>
            <a:r>
              <a:rPr lang="en-US" dirty="0" err="1"/>
              <a:t>Bulut</a:t>
            </a:r>
            <a:r>
              <a:rPr lang="en-US" dirty="0"/>
              <a:t> </a:t>
            </a:r>
            <a:r>
              <a:rPr lang="en-US" dirty="0" err="1"/>
              <a:t>bilişim</a:t>
            </a:r>
            <a:r>
              <a:rPr lang="en-US" dirty="0"/>
              <a:t>, </a:t>
            </a:r>
            <a:r>
              <a:rPr lang="en-US" dirty="0" err="1"/>
              <a:t>uygulamaların</a:t>
            </a:r>
            <a:r>
              <a:rPr lang="en-US" dirty="0"/>
              <a:t> </a:t>
            </a:r>
            <a:r>
              <a:rPr lang="en-US" dirty="0" err="1"/>
              <a:t>uzaktan</a:t>
            </a:r>
            <a:r>
              <a:rPr lang="en-US" dirty="0"/>
              <a:t> '</a:t>
            </a:r>
            <a:r>
              <a:rPr lang="en-US" dirty="0" err="1"/>
              <a:t>bulut</a:t>
            </a:r>
            <a:r>
              <a:rPr lang="en-US" dirty="0"/>
              <a:t>' </a:t>
            </a:r>
            <a:r>
              <a:rPr lang="en-US" dirty="0" err="1"/>
              <a:t>üzerinde</a:t>
            </a:r>
            <a:r>
              <a:rPr lang="en-US" dirty="0"/>
              <a:t> </a:t>
            </a:r>
            <a:r>
              <a:rPr lang="en-US" dirty="0" err="1"/>
              <a:t>çalıştığı</a:t>
            </a:r>
            <a:r>
              <a:rPr lang="en-US" dirty="0"/>
              <a:t> </a:t>
            </a:r>
            <a:r>
              <a:rPr lang="en-US" dirty="0" err="1"/>
              <a:t>bilgisayar</a:t>
            </a:r>
            <a:r>
              <a:rPr lang="en-US" dirty="0"/>
              <a:t> </a:t>
            </a:r>
            <a:r>
              <a:rPr lang="en-US" dirty="0" err="1"/>
              <a:t>hizmetlerinin</a:t>
            </a:r>
            <a:r>
              <a:rPr lang="en-US" dirty="0"/>
              <a:t> </a:t>
            </a:r>
            <a:r>
              <a:rPr lang="en-US" dirty="0" err="1"/>
              <a:t>sağlanmasına</a:t>
            </a:r>
            <a:r>
              <a:rPr lang="en-US" dirty="0"/>
              <a:t> </a:t>
            </a:r>
            <a:r>
              <a:rPr lang="en-US" dirty="0" err="1"/>
              <a:t>yönelik</a:t>
            </a:r>
            <a:r>
              <a:rPr lang="en-US" dirty="0"/>
              <a:t> </a:t>
            </a:r>
            <a:r>
              <a:rPr lang="en-US" dirty="0" err="1"/>
              <a:t>bir</a:t>
            </a:r>
            <a:r>
              <a:rPr lang="en-US" dirty="0"/>
              <a:t> </a:t>
            </a:r>
            <a:r>
              <a:rPr lang="en-US" dirty="0" err="1"/>
              <a:t>yaklaşımdır</a:t>
            </a:r>
            <a:r>
              <a:rPr lang="en-US" dirty="0"/>
              <a:t>.</a:t>
            </a:r>
          </a:p>
          <a:p>
            <a:pPr lvl="1" algn="just"/>
            <a:r>
              <a:rPr lang="en-US" dirty="0" err="1"/>
              <a:t>Kullanıcılar</a:t>
            </a:r>
            <a:r>
              <a:rPr lang="en-US" dirty="0"/>
              <a:t> </a:t>
            </a:r>
            <a:r>
              <a:rPr lang="en-US" dirty="0" err="1"/>
              <a:t>yazılım</a:t>
            </a:r>
            <a:r>
              <a:rPr lang="en-US" dirty="0"/>
              <a:t> satın </a:t>
            </a:r>
            <a:r>
              <a:rPr lang="en-US" dirty="0" err="1"/>
              <a:t>almazlar</a:t>
            </a:r>
            <a:r>
              <a:rPr lang="en-US" dirty="0"/>
              <a:t>, </a:t>
            </a:r>
            <a:r>
              <a:rPr lang="en-US" dirty="0" err="1"/>
              <a:t>kullanıma</a:t>
            </a:r>
            <a:r>
              <a:rPr lang="en-US" dirty="0"/>
              <a:t> </a:t>
            </a:r>
            <a:r>
              <a:rPr lang="en-US" dirty="0" err="1"/>
              <a:t>göre</a:t>
            </a:r>
            <a:r>
              <a:rPr lang="en-US" dirty="0"/>
              <a:t> </a:t>
            </a:r>
            <a:r>
              <a:rPr lang="en-US" dirty="0" err="1"/>
              <a:t>ödeme</a:t>
            </a:r>
            <a:r>
              <a:rPr lang="en-US" dirty="0"/>
              <a:t> </a:t>
            </a:r>
            <a:r>
              <a:rPr lang="en-US" dirty="0" err="1"/>
              <a:t>yaparlar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Ders</a:t>
            </a:r>
            <a:r>
              <a:rPr lang="en-US" sz="3200" dirty="0" smtClean="0"/>
              <a:t> 1’de </a:t>
            </a:r>
            <a:r>
              <a:rPr lang="en-US" sz="3200" dirty="0" err="1" smtClean="0"/>
              <a:t>İşlenen</a:t>
            </a:r>
            <a:r>
              <a:rPr lang="tr-TR" sz="3200" dirty="0" smtClean="0"/>
              <a:t> </a:t>
            </a:r>
            <a:r>
              <a:rPr lang="tr-TR" sz="3200" dirty="0" smtClean="0"/>
              <a:t>Konular</a:t>
            </a:r>
            <a:endParaRPr lang="tr-TR" sz="3200" dirty="0"/>
          </a:p>
        </p:txBody>
      </p:sp>
      <p:sp>
        <p:nvSpPr>
          <p:cNvPr id="3" name="Content Placeholder 2"/>
          <p:cNvSpPr>
            <a:spLocks noGrp="1"/>
          </p:cNvSpPr>
          <p:nvPr>
            <p:ph idx="1"/>
          </p:nvPr>
        </p:nvSpPr>
        <p:spPr/>
        <p:txBody>
          <a:bodyPr/>
          <a:lstStyle/>
          <a:p>
            <a:pPr algn="just"/>
            <a:r>
              <a:rPr lang="tr-TR" sz="2800" dirty="0" smtClean="0"/>
              <a:t>Profesyonel yazılım geliştirme</a:t>
            </a:r>
          </a:p>
          <a:p>
            <a:pPr lvl="1" algn="just"/>
            <a:r>
              <a:rPr lang="tr-TR" sz="2400" dirty="0" smtClean="0"/>
              <a:t>Yazılım mühendisliği ile ne kastedilmektedir.</a:t>
            </a:r>
          </a:p>
          <a:p>
            <a:pPr algn="just"/>
            <a:r>
              <a:rPr lang="tr-TR" sz="2800" dirty="0" smtClean="0"/>
              <a:t>Yazılım mühendisliği etiği</a:t>
            </a:r>
          </a:p>
          <a:p>
            <a:pPr lvl="1" algn="just"/>
            <a:r>
              <a:rPr lang="tr-TR" sz="2400" dirty="0" smtClean="0"/>
              <a:t>Yazılım mühendisliğini etkileyen etik konulara kısa bir giriş.</a:t>
            </a:r>
          </a:p>
          <a:p>
            <a:pPr algn="just"/>
            <a:r>
              <a:rPr lang="tr-TR" sz="2800" dirty="0" smtClean="0"/>
              <a:t>Durum çalışmaları</a:t>
            </a:r>
          </a:p>
          <a:p>
            <a:pPr lvl="1" algn="just"/>
            <a:r>
              <a:rPr lang="tr-TR" sz="2400" dirty="0" smtClean="0"/>
              <a:t>Kitabın sonraki bölümlerinde kullanılan üç örneğe giriş.</a:t>
            </a:r>
            <a:endParaRPr lang="tr-TR" sz="24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Web </a:t>
            </a:r>
            <a:r>
              <a:rPr lang="en-US" sz="2800" dirty="0" err="1" smtClean="0"/>
              <a:t>Yazılım</a:t>
            </a:r>
            <a:r>
              <a:rPr lang="en-US" sz="2800" dirty="0" smtClean="0"/>
              <a:t> </a:t>
            </a:r>
            <a:r>
              <a:rPr lang="en-US" sz="2800" dirty="0" err="1" smtClean="0"/>
              <a:t>Mühendisliği</a:t>
            </a:r>
            <a:endParaRPr lang="en-US" sz="2800" dirty="0"/>
          </a:p>
        </p:txBody>
      </p:sp>
      <p:sp>
        <p:nvSpPr>
          <p:cNvPr id="3" name="Content Placeholder 2"/>
          <p:cNvSpPr>
            <a:spLocks noGrp="1"/>
          </p:cNvSpPr>
          <p:nvPr>
            <p:ph idx="1"/>
          </p:nvPr>
        </p:nvSpPr>
        <p:spPr>
          <a:xfrm>
            <a:off x="256721" y="1559670"/>
            <a:ext cx="8660959" cy="4525963"/>
          </a:xfrm>
        </p:spPr>
        <p:txBody>
          <a:bodyPr/>
          <a:lstStyle/>
          <a:p>
            <a:pPr algn="just"/>
            <a:r>
              <a:rPr lang="en-US" dirty="0" err="1"/>
              <a:t>Yazılımın</a:t>
            </a:r>
            <a:r>
              <a:rPr lang="en-US" dirty="0"/>
              <a:t> </a:t>
            </a:r>
            <a:r>
              <a:rPr lang="en-US" dirty="0" err="1"/>
              <a:t>yeniden</a:t>
            </a:r>
            <a:r>
              <a:rPr lang="en-US" dirty="0"/>
              <a:t> </a:t>
            </a:r>
            <a:r>
              <a:rPr lang="en-US" dirty="0" err="1"/>
              <a:t>kullanımı</a:t>
            </a:r>
            <a:r>
              <a:rPr lang="en-US" dirty="0"/>
              <a:t>, web </a:t>
            </a:r>
            <a:r>
              <a:rPr lang="en-US" dirty="0" err="1"/>
              <a:t>tabanlı</a:t>
            </a:r>
            <a:r>
              <a:rPr lang="en-US" dirty="0"/>
              <a:t> </a:t>
            </a:r>
            <a:r>
              <a:rPr lang="en-US" dirty="0" err="1"/>
              <a:t>sistemler</a:t>
            </a:r>
            <a:r>
              <a:rPr lang="en-US" dirty="0"/>
              <a:t> </a:t>
            </a:r>
            <a:r>
              <a:rPr lang="en-US" dirty="0" err="1"/>
              <a:t>oluşturmak</a:t>
            </a:r>
            <a:r>
              <a:rPr lang="en-US" dirty="0"/>
              <a:t> </a:t>
            </a:r>
            <a:r>
              <a:rPr lang="en-US" dirty="0" err="1"/>
              <a:t>için</a:t>
            </a:r>
            <a:r>
              <a:rPr lang="en-US" dirty="0"/>
              <a:t> </a:t>
            </a:r>
            <a:r>
              <a:rPr lang="en-US" dirty="0" err="1"/>
              <a:t>baskın</a:t>
            </a:r>
            <a:r>
              <a:rPr lang="en-US" dirty="0"/>
              <a:t> </a:t>
            </a:r>
            <a:r>
              <a:rPr lang="en-US" dirty="0" err="1"/>
              <a:t>yaklaşımdır</a:t>
            </a:r>
            <a:r>
              <a:rPr lang="en-US" dirty="0"/>
              <a:t>.</a:t>
            </a:r>
          </a:p>
          <a:p>
            <a:pPr lvl="1" algn="just"/>
            <a:r>
              <a:rPr lang="en-US" dirty="0"/>
              <a:t>Bu </a:t>
            </a:r>
            <a:r>
              <a:rPr lang="en-US" dirty="0" err="1"/>
              <a:t>sistemleri</a:t>
            </a:r>
            <a:r>
              <a:rPr lang="en-US" dirty="0"/>
              <a:t> </a:t>
            </a:r>
            <a:r>
              <a:rPr lang="en-US" dirty="0" err="1"/>
              <a:t>oluştururken</a:t>
            </a:r>
            <a:r>
              <a:rPr lang="en-US" dirty="0"/>
              <a:t>, </a:t>
            </a:r>
            <a:r>
              <a:rPr lang="en-US" dirty="0" err="1"/>
              <a:t>bunları</a:t>
            </a:r>
            <a:r>
              <a:rPr lang="en-US" dirty="0"/>
              <a:t> </a:t>
            </a:r>
            <a:r>
              <a:rPr lang="en-US" dirty="0" err="1"/>
              <a:t>önceden</a:t>
            </a:r>
            <a:r>
              <a:rPr lang="en-US" dirty="0"/>
              <a:t> </a:t>
            </a:r>
            <a:r>
              <a:rPr lang="en-US" dirty="0" err="1"/>
              <a:t>var</a:t>
            </a:r>
            <a:r>
              <a:rPr lang="en-US" dirty="0"/>
              <a:t> </a:t>
            </a:r>
            <a:r>
              <a:rPr lang="en-US" dirty="0" err="1"/>
              <a:t>olan</a:t>
            </a:r>
            <a:r>
              <a:rPr lang="en-US" dirty="0"/>
              <a:t> </a:t>
            </a:r>
            <a:r>
              <a:rPr lang="en-US" dirty="0" err="1"/>
              <a:t>yazılım</a:t>
            </a:r>
            <a:r>
              <a:rPr lang="en-US" dirty="0"/>
              <a:t> </a:t>
            </a:r>
            <a:r>
              <a:rPr lang="en-US" dirty="0" err="1"/>
              <a:t>bileşenleri</a:t>
            </a:r>
            <a:r>
              <a:rPr lang="en-US" dirty="0"/>
              <a:t> </a:t>
            </a:r>
            <a:r>
              <a:rPr lang="en-US" dirty="0" err="1"/>
              <a:t>ve</a:t>
            </a:r>
            <a:r>
              <a:rPr lang="en-US" dirty="0"/>
              <a:t> </a:t>
            </a:r>
            <a:r>
              <a:rPr lang="en-US" dirty="0" err="1"/>
              <a:t>sistemlerinden</a:t>
            </a:r>
            <a:r>
              <a:rPr lang="en-US" dirty="0"/>
              <a:t> </a:t>
            </a:r>
            <a:r>
              <a:rPr lang="en-US" dirty="0" err="1"/>
              <a:t>nasıl</a:t>
            </a:r>
            <a:r>
              <a:rPr lang="en-US" dirty="0"/>
              <a:t> </a:t>
            </a:r>
            <a:r>
              <a:rPr lang="en-US" dirty="0" err="1"/>
              <a:t>bir</a:t>
            </a:r>
            <a:r>
              <a:rPr lang="en-US" dirty="0"/>
              <a:t> </a:t>
            </a:r>
            <a:r>
              <a:rPr lang="en-US" dirty="0" err="1"/>
              <a:t>araya</a:t>
            </a:r>
            <a:r>
              <a:rPr lang="en-US" dirty="0"/>
              <a:t> </a:t>
            </a:r>
            <a:r>
              <a:rPr lang="en-US" dirty="0" err="1"/>
              <a:t>getirebileceğinizi</a:t>
            </a:r>
            <a:r>
              <a:rPr lang="en-US" dirty="0"/>
              <a:t> </a:t>
            </a:r>
            <a:r>
              <a:rPr lang="en-US" dirty="0" err="1"/>
              <a:t>düşünürsünüz</a:t>
            </a:r>
            <a:r>
              <a:rPr lang="en-US" dirty="0"/>
              <a:t>.</a:t>
            </a:r>
          </a:p>
          <a:p>
            <a:pPr algn="just"/>
            <a:r>
              <a:rPr lang="en-US" dirty="0"/>
              <a:t>Web </a:t>
            </a:r>
            <a:r>
              <a:rPr lang="en-US" dirty="0" err="1"/>
              <a:t>tabanlı</a:t>
            </a:r>
            <a:r>
              <a:rPr lang="en-US" dirty="0"/>
              <a:t> </a:t>
            </a:r>
            <a:r>
              <a:rPr lang="en-US" dirty="0" err="1"/>
              <a:t>sistemler</a:t>
            </a:r>
            <a:r>
              <a:rPr lang="en-US" dirty="0"/>
              <a:t> </a:t>
            </a:r>
            <a:r>
              <a:rPr lang="en-US" dirty="0" err="1"/>
              <a:t>aşamalı</a:t>
            </a:r>
            <a:r>
              <a:rPr lang="en-US" dirty="0"/>
              <a:t> </a:t>
            </a:r>
            <a:r>
              <a:rPr lang="en-US" dirty="0" err="1"/>
              <a:t>olarak</a:t>
            </a:r>
            <a:r>
              <a:rPr lang="en-US" dirty="0"/>
              <a:t> </a:t>
            </a:r>
            <a:r>
              <a:rPr lang="en-US" dirty="0" err="1"/>
              <a:t>geliştirilmeli</a:t>
            </a:r>
            <a:r>
              <a:rPr lang="en-US" dirty="0"/>
              <a:t> </a:t>
            </a:r>
            <a:r>
              <a:rPr lang="en-US" dirty="0" err="1"/>
              <a:t>ve</a:t>
            </a:r>
            <a:r>
              <a:rPr lang="en-US" dirty="0"/>
              <a:t> </a:t>
            </a:r>
            <a:r>
              <a:rPr lang="en-US" dirty="0" err="1"/>
              <a:t>sunulmalıdır</a:t>
            </a:r>
            <a:r>
              <a:rPr lang="en-US" dirty="0"/>
              <a:t>.</a:t>
            </a:r>
          </a:p>
          <a:p>
            <a:pPr lvl="1" algn="just"/>
            <a:r>
              <a:rPr lang="en-US" dirty="0"/>
              <a:t>Bu </a:t>
            </a:r>
            <a:r>
              <a:rPr lang="en-US" dirty="0" err="1"/>
              <a:t>tür</a:t>
            </a:r>
            <a:r>
              <a:rPr lang="en-US" dirty="0"/>
              <a:t> </a:t>
            </a:r>
            <a:r>
              <a:rPr lang="en-US" dirty="0" err="1"/>
              <a:t>sistemler</a:t>
            </a:r>
            <a:r>
              <a:rPr lang="en-US" dirty="0"/>
              <a:t> </a:t>
            </a:r>
            <a:r>
              <a:rPr lang="en-US" dirty="0" err="1"/>
              <a:t>için</a:t>
            </a:r>
            <a:r>
              <a:rPr lang="en-US" dirty="0"/>
              <a:t> </a:t>
            </a:r>
            <a:r>
              <a:rPr lang="en-US" dirty="0" err="1"/>
              <a:t>tüm</a:t>
            </a:r>
            <a:r>
              <a:rPr lang="en-US" dirty="0"/>
              <a:t> </a:t>
            </a:r>
            <a:r>
              <a:rPr lang="en-US" dirty="0" err="1"/>
              <a:t>gereksinimleri</a:t>
            </a:r>
            <a:r>
              <a:rPr lang="en-US" dirty="0"/>
              <a:t> </a:t>
            </a:r>
            <a:r>
              <a:rPr lang="en-US" dirty="0" err="1"/>
              <a:t>önceden</a:t>
            </a:r>
            <a:r>
              <a:rPr lang="en-US" dirty="0"/>
              <a:t> </a:t>
            </a:r>
            <a:r>
              <a:rPr lang="en-US" dirty="0" err="1"/>
              <a:t>belirlemenin</a:t>
            </a:r>
            <a:r>
              <a:rPr lang="en-US" dirty="0"/>
              <a:t> </a:t>
            </a:r>
            <a:r>
              <a:rPr lang="en-US" dirty="0" err="1"/>
              <a:t>pratik</a:t>
            </a:r>
            <a:r>
              <a:rPr lang="en-US" dirty="0"/>
              <a:t> </a:t>
            </a:r>
            <a:r>
              <a:rPr lang="en-US" dirty="0" err="1"/>
              <a:t>olmadığı</a:t>
            </a:r>
            <a:r>
              <a:rPr lang="en-US" dirty="0"/>
              <a:t> </a:t>
            </a:r>
            <a:r>
              <a:rPr lang="en-US" dirty="0" err="1"/>
              <a:t>artık</a:t>
            </a:r>
            <a:r>
              <a:rPr lang="en-US" dirty="0"/>
              <a:t> </a:t>
            </a:r>
            <a:r>
              <a:rPr lang="en-US" dirty="0" err="1"/>
              <a:t>genel</a:t>
            </a:r>
            <a:r>
              <a:rPr lang="en-US" dirty="0"/>
              <a:t> </a:t>
            </a:r>
            <a:r>
              <a:rPr lang="en-US" dirty="0" err="1"/>
              <a:t>olarak</a:t>
            </a:r>
            <a:r>
              <a:rPr lang="en-US" dirty="0"/>
              <a:t> </a:t>
            </a:r>
            <a:r>
              <a:rPr lang="en-US" dirty="0" err="1"/>
              <a:t>kabul</a:t>
            </a:r>
            <a:r>
              <a:rPr lang="en-US" dirty="0"/>
              <a:t> </a:t>
            </a:r>
            <a:r>
              <a:rPr lang="en-US" dirty="0" err="1"/>
              <a:t>edilmektedir</a:t>
            </a:r>
            <a:r>
              <a:rPr lang="en-US" dirty="0"/>
              <a:t>.</a:t>
            </a:r>
          </a:p>
          <a:p>
            <a:pPr algn="just"/>
            <a:r>
              <a:rPr lang="en-US" dirty="0" err="1"/>
              <a:t>Kullanıcı</a:t>
            </a:r>
            <a:r>
              <a:rPr lang="en-US" dirty="0"/>
              <a:t> </a:t>
            </a:r>
            <a:r>
              <a:rPr lang="en-US" dirty="0" err="1"/>
              <a:t>arayüzleri</a:t>
            </a:r>
            <a:r>
              <a:rPr lang="en-US" dirty="0"/>
              <a:t>, web </a:t>
            </a:r>
            <a:r>
              <a:rPr lang="en-US" dirty="0" err="1"/>
              <a:t>tarayıcılarının</a:t>
            </a:r>
            <a:r>
              <a:rPr lang="en-US" dirty="0"/>
              <a:t> </a:t>
            </a:r>
            <a:r>
              <a:rPr lang="en-US" dirty="0" err="1"/>
              <a:t>yetenekleriyle</a:t>
            </a:r>
            <a:r>
              <a:rPr lang="en-US" dirty="0"/>
              <a:t> </a:t>
            </a:r>
            <a:r>
              <a:rPr lang="en-US" dirty="0" err="1"/>
              <a:t>sınırlıdır</a:t>
            </a:r>
            <a:r>
              <a:rPr lang="en-US" dirty="0"/>
              <a:t>.</a:t>
            </a:r>
          </a:p>
          <a:p>
            <a:pPr lvl="1" algn="just"/>
            <a:r>
              <a:rPr lang="en-US" dirty="0"/>
              <a:t>AJAX </a:t>
            </a:r>
            <a:r>
              <a:rPr lang="en-US" dirty="0" err="1"/>
              <a:t>gibi</a:t>
            </a:r>
            <a:r>
              <a:rPr lang="en-US" dirty="0"/>
              <a:t> </a:t>
            </a:r>
            <a:r>
              <a:rPr lang="en-US" dirty="0" err="1"/>
              <a:t>teknolojiler</a:t>
            </a:r>
            <a:r>
              <a:rPr lang="en-US" dirty="0"/>
              <a:t>, </a:t>
            </a:r>
            <a:r>
              <a:rPr lang="en-US" dirty="0" err="1"/>
              <a:t>bir</a:t>
            </a:r>
            <a:r>
              <a:rPr lang="en-US" dirty="0"/>
              <a:t> web </a:t>
            </a:r>
            <a:r>
              <a:rPr lang="en-US" dirty="0" err="1"/>
              <a:t>tarayıcısı</a:t>
            </a:r>
            <a:r>
              <a:rPr lang="en-US" dirty="0"/>
              <a:t> </a:t>
            </a:r>
            <a:r>
              <a:rPr lang="en-US" dirty="0" err="1"/>
              <a:t>içinde</a:t>
            </a:r>
            <a:r>
              <a:rPr lang="en-US" dirty="0"/>
              <a:t> </a:t>
            </a:r>
            <a:r>
              <a:rPr lang="en-US" dirty="0" err="1"/>
              <a:t>zengin</a:t>
            </a:r>
            <a:r>
              <a:rPr lang="en-US" dirty="0"/>
              <a:t> </a:t>
            </a:r>
            <a:r>
              <a:rPr lang="en-US" dirty="0" err="1"/>
              <a:t>arayüzlerin</a:t>
            </a:r>
            <a:r>
              <a:rPr lang="en-US" dirty="0"/>
              <a:t> </a:t>
            </a:r>
            <a:r>
              <a:rPr lang="en-US" dirty="0" err="1"/>
              <a:t>oluşturulmasına</a:t>
            </a:r>
            <a:r>
              <a:rPr lang="en-US" dirty="0"/>
              <a:t> </a:t>
            </a:r>
            <a:r>
              <a:rPr lang="en-US" dirty="0" err="1"/>
              <a:t>izin</a:t>
            </a:r>
            <a:r>
              <a:rPr lang="en-US" dirty="0"/>
              <a:t> </a:t>
            </a:r>
            <a:r>
              <a:rPr lang="en-US" dirty="0" err="1"/>
              <a:t>verir</a:t>
            </a:r>
            <a:r>
              <a:rPr lang="en-US" dirty="0"/>
              <a:t>, </a:t>
            </a:r>
            <a:r>
              <a:rPr lang="en-US" dirty="0" err="1"/>
              <a:t>ancak</a:t>
            </a:r>
            <a:r>
              <a:rPr lang="en-US" dirty="0"/>
              <a:t> </a:t>
            </a:r>
            <a:r>
              <a:rPr lang="en-US" dirty="0" err="1"/>
              <a:t>yine</a:t>
            </a:r>
            <a:r>
              <a:rPr lang="en-US" dirty="0"/>
              <a:t> de </a:t>
            </a:r>
            <a:r>
              <a:rPr lang="en-US" dirty="0" err="1"/>
              <a:t>kullanımı</a:t>
            </a:r>
            <a:r>
              <a:rPr lang="en-US" dirty="0"/>
              <a:t> </a:t>
            </a:r>
            <a:r>
              <a:rPr lang="en-US" dirty="0" err="1"/>
              <a:t>zordur</a:t>
            </a:r>
            <a:r>
              <a:rPr lang="en-US" dirty="0"/>
              <a:t>. </a:t>
            </a:r>
            <a:r>
              <a:rPr lang="en-US" dirty="0" err="1"/>
              <a:t>Yerel</a:t>
            </a:r>
            <a:r>
              <a:rPr lang="en-US" dirty="0"/>
              <a:t> </a:t>
            </a:r>
            <a:r>
              <a:rPr lang="en-US" dirty="0" err="1"/>
              <a:t>komut</a:t>
            </a:r>
            <a:r>
              <a:rPr lang="en-US" dirty="0"/>
              <a:t> </a:t>
            </a:r>
            <a:r>
              <a:rPr lang="en-US" dirty="0" err="1"/>
              <a:t>dosyası</a:t>
            </a:r>
            <a:r>
              <a:rPr lang="en-US" dirty="0"/>
              <a:t> </a:t>
            </a:r>
            <a:r>
              <a:rPr lang="en-US" dirty="0" err="1"/>
              <a:t>içeren</a:t>
            </a:r>
            <a:r>
              <a:rPr lang="en-US" dirty="0"/>
              <a:t> web </a:t>
            </a:r>
            <a:r>
              <a:rPr lang="en-US" dirty="0" err="1"/>
              <a:t>formları</a:t>
            </a:r>
            <a:r>
              <a:rPr lang="en-US" dirty="0"/>
              <a:t> </a:t>
            </a:r>
            <a:r>
              <a:rPr lang="en-US" dirty="0" err="1"/>
              <a:t>daha</a:t>
            </a:r>
            <a:r>
              <a:rPr lang="en-US" dirty="0"/>
              <a:t> </a:t>
            </a:r>
            <a:r>
              <a:rPr lang="en-US" dirty="0" err="1"/>
              <a:t>yaygın</a:t>
            </a:r>
            <a:r>
              <a:rPr lang="en-US" dirty="0"/>
              <a:t> </a:t>
            </a:r>
            <a:r>
              <a:rPr lang="en-US" dirty="0" err="1"/>
              <a:t>olarak</a:t>
            </a:r>
            <a:r>
              <a:rPr lang="en-US" dirty="0"/>
              <a:t> </a:t>
            </a:r>
            <a:r>
              <a:rPr lang="en-US" dirty="0" err="1"/>
              <a:t>kullanılır</a:t>
            </a:r>
            <a:r>
              <a:rPr lang="en-US" dirty="0"/>
              <a:t>.</a:t>
            </a:r>
          </a:p>
          <a:p>
            <a:pPr algn="just"/>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Web </a:t>
            </a:r>
            <a:r>
              <a:rPr lang="en-US" sz="2800" dirty="0" err="1" smtClean="0"/>
              <a:t>Tabanlı</a:t>
            </a:r>
            <a:r>
              <a:rPr lang="en-US" sz="2800" dirty="0" smtClean="0"/>
              <a:t> </a:t>
            </a:r>
            <a:r>
              <a:rPr lang="en-US" sz="2800" dirty="0" err="1" smtClean="0"/>
              <a:t>Yazılım</a:t>
            </a:r>
            <a:r>
              <a:rPr lang="en-US" sz="2800" dirty="0" smtClean="0"/>
              <a:t> </a:t>
            </a:r>
            <a:r>
              <a:rPr lang="en-US" sz="2800" dirty="0" err="1" smtClean="0"/>
              <a:t>Mühendisliği</a:t>
            </a:r>
            <a:endParaRPr lang="en-US" sz="2800" dirty="0"/>
          </a:p>
        </p:txBody>
      </p:sp>
      <p:sp>
        <p:nvSpPr>
          <p:cNvPr id="3" name="Content Placeholder 2"/>
          <p:cNvSpPr>
            <a:spLocks noGrp="1"/>
          </p:cNvSpPr>
          <p:nvPr>
            <p:ph idx="1"/>
          </p:nvPr>
        </p:nvSpPr>
        <p:spPr/>
        <p:txBody>
          <a:bodyPr/>
          <a:lstStyle/>
          <a:p>
            <a:pPr algn="just"/>
            <a:r>
              <a:rPr lang="en-US" dirty="0"/>
              <a:t>Web </a:t>
            </a:r>
            <a:r>
              <a:rPr lang="en-US" dirty="0" err="1"/>
              <a:t>tabanlı</a:t>
            </a:r>
            <a:r>
              <a:rPr lang="en-US" dirty="0"/>
              <a:t> </a:t>
            </a:r>
            <a:r>
              <a:rPr lang="en-US" dirty="0" err="1"/>
              <a:t>sistemler</a:t>
            </a:r>
            <a:r>
              <a:rPr lang="en-US" dirty="0"/>
              <a:t> </a:t>
            </a:r>
            <a:r>
              <a:rPr lang="en-US" dirty="0" err="1"/>
              <a:t>karmaşık</a:t>
            </a:r>
            <a:r>
              <a:rPr lang="en-US" dirty="0"/>
              <a:t> </a:t>
            </a:r>
            <a:r>
              <a:rPr lang="tr-TR" dirty="0" smtClean="0"/>
              <a:t>dağıtık</a:t>
            </a:r>
            <a:r>
              <a:rPr lang="en-US" dirty="0" smtClean="0"/>
              <a:t> </a:t>
            </a:r>
            <a:r>
              <a:rPr lang="en-US" dirty="0" err="1"/>
              <a:t>sistemlerdir</a:t>
            </a:r>
            <a:r>
              <a:rPr lang="en-US" dirty="0"/>
              <a:t>, </a:t>
            </a:r>
            <a:r>
              <a:rPr lang="en-US" dirty="0" err="1"/>
              <a:t>ancak</a:t>
            </a:r>
            <a:r>
              <a:rPr lang="en-US" dirty="0"/>
              <a:t> </a:t>
            </a:r>
            <a:r>
              <a:rPr lang="en-US" dirty="0" err="1"/>
              <a:t>daha</a:t>
            </a:r>
            <a:r>
              <a:rPr lang="en-US" dirty="0"/>
              <a:t> </a:t>
            </a:r>
            <a:r>
              <a:rPr lang="en-US" dirty="0" err="1"/>
              <a:t>önce</a:t>
            </a:r>
            <a:r>
              <a:rPr lang="en-US" dirty="0"/>
              <a:t> </a:t>
            </a:r>
            <a:r>
              <a:rPr lang="en-US" dirty="0" err="1"/>
              <a:t>tartışılan</a:t>
            </a:r>
            <a:r>
              <a:rPr lang="en-US" dirty="0"/>
              <a:t> </a:t>
            </a:r>
            <a:r>
              <a:rPr lang="en-US" dirty="0" err="1"/>
              <a:t>yazılım</a:t>
            </a:r>
            <a:r>
              <a:rPr lang="en-US" dirty="0"/>
              <a:t> </a:t>
            </a:r>
            <a:r>
              <a:rPr lang="en-US" dirty="0" err="1"/>
              <a:t>mühendisliğinin</a:t>
            </a:r>
            <a:r>
              <a:rPr lang="en-US" dirty="0"/>
              <a:t> </a:t>
            </a:r>
            <a:r>
              <a:rPr lang="en-US" dirty="0" err="1"/>
              <a:t>temel</a:t>
            </a:r>
            <a:r>
              <a:rPr lang="en-US" dirty="0"/>
              <a:t> </a:t>
            </a:r>
            <a:r>
              <a:rPr lang="en-US" dirty="0" err="1"/>
              <a:t>ilkeleri</a:t>
            </a:r>
            <a:r>
              <a:rPr lang="en-US" dirty="0"/>
              <a:t>, </a:t>
            </a:r>
            <a:r>
              <a:rPr lang="en-US" dirty="0" err="1"/>
              <a:t>diğer</a:t>
            </a:r>
            <a:r>
              <a:rPr lang="en-US" dirty="0"/>
              <a:t> </a:t>
            </a:r>
            <a:r>
              <a:rPr lang="en-US" dirty="0" err="1"/>
              <a:t>sistem</a:t>
            </a:r>
            <a:r>
              <a:rPr lang="en-US" dirty="0"/>
              <a:t> </a:t>
            </a:r>
            <a:r>
              <a:rPr lang="en-US" dirty="0" err="1"/>
              <a:t>türlerine</a:t>
            </a:r>
            <a:r>
              <a:rPr lang="en-US" dirty="0"/>
              <a:t> </a:t>
            </a:r>
            <a:r>
              <a:rPr lang="en-US" dirty="0" err="1"/>
              <a:t>olduğu</a:t>
            </a:r>
            <a:r>
              <a:rPr lang="en-US" dirty="0"/>
              <a:t> </a:t>
            </a:r>
            <a:r>
              <a:rPr lang="en-US" dirty="0" err="1"/>
              <a:t>kadar</a:t>
            </a:r>
            <a:r>
              <a:rPr lang="en-US" dirty="0"/>
              <a:t> </a:t>
            </a:r>
            <a:r>
              <a:rPr lang="en-US" dirty="0" err="1"/>
              <a:t>onlar</a:t>
            </a:r>
            <a:r>
              <a:rPr lang="en-US" dirty="0"/>
              <a:t> </a:t>
            </a:r>
            <a:r>
              <a:rPr lang="en-US" dirty="0" err="1"/>
              <a:t>için</a:t>
            </a:r>
            <a:r>
              <a:rPr lang="en-US" dirty="0"/>
              <a:t> de </a:t>
            </a:r>
            <a:r>
              <a:rPr lang="en-US" dirty="0" err="1"/>
              <a:t>geçerlidir</a:t>
            </a:r>
            <a:r>
              <a:rPr lang="en-US" dirty="0"/>
              <a:t>.</a:t>
            </a:r>
          </a:p>
          <a:p>
            <a:pPr algn="just"/>
            <a:r>
              <a:rPr lang="en-US" dirty="0" err="1"/>
              <a:t>Bir</a:t>
            </a:r>
            <a:r>
              <a:rPr lang="en-US" dirty="0"/>
              <a:t> </a:t>
            </a:r>
            <a:r>
              <a:rPr lang="en-US" dirty="0" err="1"/>
              <a:t>önceki</a:t>
            </a:r>
            <a:r>
              <a:rPr lang="en-US" dirty="0"/>
              <a:t> </a:t>
            </a:r>
            <a:r>
              <a:rPr lang="en-US" dirty="0" err="1"/>
              <a:t>bölümde</a:t>
            </a:r>
            <a:r>
              <a:rPr lang="en-US" dirty="0"/>
              <a:t> </a:t>
            </a:r>
            <a:r>
              <a:rPr lang="en-US" dirty="0" err="1"/>
              <a:t>tartışılan</a:t>
            </a:r>
            <a:r>
              <a:rPr lang="en-US" dirty="0"/>
              <a:t> </a:t>
            </a:r>
            <a:r>
              <a:rPr lang="en-US" dirty="0" err="1"/>
              <a:t>yazılım</a:t>
            </a:r>
            <a:r>
              <a:rPr lang="en-US" dirty="0"/>
              <a:t> </a:t>
            </a:r>
            <a:r>
              <a:rPr lang="en-US" dirty="0" err="1"/>
              <a:t>mühendisliğinin</a:t>
            </a:r>
            <a:r>
              <a:rPr lang="en-US" dirty="0"/>
              <a:t> </a:t>
            </a:r>
            <a:r>
              <a:rPr lang="en-US" dirty="0" err="1"/>
              <a:t>temel</a:t>
            </a:r>
            <a:r>
              <a:rPr lang="en-US" dirty="0"/>
              <a:t> </a:t>
            </a:r>
            <a:r>
              <a:rPr lang="en-US" dirty="0" err="1"/>
              <a:t>fikirleri</a:t>
            </a:r>
            <a:r>
              <a:rPr lang="en-US" dirty="0"/>
              <a:t>, </a:t>
            </a:r>
            <a:r>
              <a:rPr lang="en-US" dirty="0" err="1"/>
              <a:t>diğer</a:t>
            </a:r>
            <a:r>
              <a:rPr lang="en-US" dirty="0"/>
              <a:t> </a:t>
            </a:r>
            <a:r>
              <a:rPr lang="en-US" dirty="0" err="1"/>
              <a:t>yazılım</a:t>
            </a:r>
            <a:r>
              <a:rPr lang="en-US" dirty="0"/>
              <a:t> </a:t>
            </a:r>
            <a:r>
              <a:rPr lang="en-US" dirty="0" err="1"/>
              <a:t>sistemi</a:t>
            </a:r>
            <a:r>
              <a:rPr lang="en-US" dirty="0"/>
              <a:t> </a:t>
            </a:r>
            <a:r>
              <a:rPr lang="en-US" dirty="0" err="1"/>
              <a:t>türlerine</a:t>
            </a:r>
            <a:r>
              <a:rPr lang="en-US" dirty="0"/>
              <a:t> </a:t>
            </a:r>
            <a:r>
              <a:rPr lang="en-US" dirty="0" err="1"/>
              <a:t>uygulandıkları</a:t>
            </a:r>
            <a:r>
              <a:rPr lang="en-US" dirty="0"/>
              <a:t> </a:t>
            </a:r>
            <a:r>
              <a:rPr lang="en-US" dirty="0" err="1"/>
              <a:t>gibi</a:t>
            </a:r>
            <a:r>
              <a:rPr lang="en-US" dirty="0"/>
              <a:t> web </a:t>
            </a:r>
            <a:r>
              <a:rPr lang="en-US" dirty="0" err="1"/>
              <a:t>tabanlı</a:t>
            </a:r>
            <a:r>
              <a:rPr lang="en-US" dirty="0"/>
              <a:t> </a:t>
            </a:r>
            <a:r>
              <a:rPr lang="en-US" dirty="0" err="1"/>
              <a:t>yazılımlar</a:t>
            </a:r>
            <a:r>
              <a:rPr lang="en-US" dirty="0"/>
              <a:t> </a:t>
            </a:r>
            <a:r>
              <a:rPr lang="en-US" dirty="0" err="1"/>
              <a:t>için</a:t>
            </a:r>
            <a:r>
              <a:rPr lang="en-US" dirty="0"/>
              <a:t> de </a:t>
            </a:r>
            <a:r>
              <a:rPr lang="en-US" dirty="0" err="1"/>
              <a:t>geçerlidir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Anahtar</a:t>
            </a:r>
            <a:r>
              <a:rPr lang="en-US" sz="2800" dirty="0" smtClean="0"/>
              <a:t> </a:t>
            </a:r>
            <a:r>
              <a:rPr lang="en-US" sz="2800" dirty="0" err="1" smtClean="0"/>
              <a:t>Noktalar</a:t>
            </a:r>
            <a:endParaRPr lang="en-US" sz="2800" dirty="0"/>
          </a:p>
        </p:txBody>
      </p:sp>
      <p:sp>
        <p:nvSpPr>
          <p:cNvPr id="3" name="Content Placeholder 2"/>
          <p:cNvSpPr>
            <a:spLocks noGrp="1"/>
          </p:cNvSpPr>
          <p:nvPr>
            <p:ph idx="1"/>
          </p:nvPr>
        </p:nvSpPr>
        <p:spPr/>
        <p:txBody>
          <a:bodyPr/>
          <a:lstStyle/>
          <a:p>
            <a:pPr algn="just"/>
            <a:r>
              <a:rPr lang="en-US" dirty="0" err="1"/>
              <a:t>Yazılım</a:t>
            </a:r>
            <a:r>
              <a:rPr lang="en-US" dirty="0"/>
              <a:t> </a:t>
            </a:r>
            <a:r>
              <a:rPr lang="en-US" dirty="0" err="1"/>
              <a:t>mühendisliği</a:t>
            </a:r>
            <a:r>
              <a:rPr lang="en-US" dirty="0"/>
              <a:t>, </a:t>
            </a:r>
            <a:r>
              <a:rPr lang="en-US" dirty="0" err="1"/>
              <a:t>yazılım</a:t>
            </a:r>
            <a:r>
              <a:rPr lang="en-US" dirty="0"/>
              <a:t> </a:t>
            </a:r>
            <a:r>
              <a:rPr lang="en-US" dirty="0" err="1"/>
              <a:t>üretiminin</a:t>
            </a:r>
            <a:r>
              <a:rPr lang="en-US" dirty="0"/>
              <a:t> </a:t>
            </a:r>
            <a:r>
              <a:rPr lang="en-US" dirty="0" err="1"/>
              <a:t>tüm</a:t>
            </a:r>
            <a:r>
              <a:rPr lang="en-US" dirty="0"/>
              <a:t> </a:t>
            </a:r>
            <a:r>
              <a:rPr lang="en-US" dirty="0" err="1"/>
              <a:t>yönleriyle</a:t>
            </a:r>
            <a:r>
              <a:rPr lang="en-US" dirty="0"/>
              <a:t> </a:t>
            </a:r>
            <a:r>
              <a:rPr lang="en-US" dirty="0" err="1"/>
              <a:t>ilgilenen</a:t>
            </a:r>
            <a:r>
              <a:rPr lang="en-US" dirty="0"/>
              <a:t> </a:t>
            </a:r>
            <a:r>
              <a:rPr lang="en-US" dirty="0" err="1"/>
              <a:t>bir</a:t>
            </a:r>
            <a:r>
              <a:rPr lang="en-US" dirty="0"/>
              <a:t> </a:t>
            </a:r>
            <a:r>
              <a:rPr lang="en-US" dirty="0" err="1"/>
              <a:t>mühendislik</a:t>
            </a:r>
            <a:r>
              <a:rPr lang="en-US" dirty="0"/>
              <a:t> </a:t>
            </a:r>
            <a:r>
              <a:rPr lang="en-US" dirty="0" err="1"/>
              <a:t>disiplinidir</a:t>
            </a:r>
            <a:r>
              <a:rPr lang="en-US" dirty="0"/>
              <a:t>.</a:t>
            </a:r>
          </a:p>
          <a:p>
            <a:pPr algn="just"/>
            <a:r>
              <a:rPr lang="en-US" dirty="0" err="1"/>
              <a:t>Temel</a:t>
            </a:r>
            <a:r>
              <a:rPr lang="en-US" dirty="0"/>
              <a:t> </a:t>
            </a:r>
            <a:r>
              <a:rPr lang="en-US" dirty="0" err="1"/>
              <a:t>yazılım</a:t>
            </a:r>
            <a:r>
              <a:rPr lang="en-US" dirty="0"/>
              <a:t> </a:t>
            </a:r>
            <a:r>
              <a:rPr lang="en-US" dirty="0" err="1"/>
              <a:t>ürünü</a:t>
            </a:r>
            <a:r>
              <a:rPr lang="en-US" dirty="0"/>
              <a:t> </a:t>
            </a:r>
            <a:r>
              <a:rPr lang="en-US" dirty="0" err="1"/>
              <a:t>özellikleri</a:t>
            </a:r>
            <a:r>
              <a:rPr lang="en-US" dirty="0"/>
              <a:t>, </a:t>
            </a:r>
            <a:r>
              <a:rPr lang="en-US" dirty="0" err="1"/>
              <a:t>sürdürülebilirlik</a:t>
            </a:r>
            <a:r>
              <a:rPr lang="en-US" dirty="0"/>
              <a:t>, </a:t>
            </a:r>
            <a:r>
              <a:rPr lang="en-US" dirty="0" err="1"/>
              <a:t>güvenilirlik</a:t>
            </a:r>
            <a:r>
              <a:rPr lang="en-US" dirty="0"/>
              <a:t> </a:t>
            </a:r>
            <a:r>
              <a:rPr lang="en-US" dirty="0" err="1"/>
              <a:t>ve</a:t>
            </a:r>
            <a:r>
              <a:rPr lang="en-US" dirty="0"/>
              <a:t> </a:t>
            </a:r>
            <a:r>
              <a:rPr lang="tr-TR" dirty="0" smtClean="0"/>
              <a:t>itimat</a:t>
            </a:r>
            <a:r>
              <a:rPr lang="en-US" dirty="0" smtClean="0"/>
              <a:t>, </a:t>
            </a:r>
            <a:r>
              <a:rPr lang="en-US" dirty="0" err="1"/>
              <a:t>verimlilik</a:t>
            </a:r>
            <a:r>
              <a:rPr lang="en-US" dirty="0"/>
              <a:t> </a:t>
            </a:r>
            <a:r>
              <a:rPr lang="en-US" dirty="0" err="1"/>
              <a:t>ve</a:t>
            </a:r>
            <a:r>
              <a:rPr lang="en-US" dirty="0"/>
              <a:t> </a:t>
            </a:r>
            <a:r>
              <a:rPr lang="en-US" dirty="0" err="1"/>
              <a:t>kabul</a:t>
            </a:r>
            <a:r>
              <a:rPr lang="en-US" dirty="0"/>
              <a:t> </a:t>
            </a:r>
            <a:r>
              <a:rPr lang="en-US" dirty="0" err="1"/>
              <a:t>edilebilirliktir</a:t>
            </a:r>
            <a:r>
              <a:rPr lang="en-US" dirty="0"/>
              <a:t>.</a:t>
            </a:r>
          </a:p>
          <a:p>
            <a:pPr algn="just"/>
            <a:r>
              <a:rPr lang="en-US" dirty="0" err="1"/>
              <a:t>Üst</a:t>
            </a:r>
            <a:r>
              <a:rPr lang="en-US" dirty="0"/>
              <a:t> </a:t>
            </a:r>
            <a:r>
              <a:rPr lang="en-US" dirty="0" err="1"/>
              <a:t>düzey</a:t>
            </a:r>
            <a:r>
              <a:rPr lang="en-US" dirty="0"/>
              <a:t> </a:t>
            </a:r>
            <a:r>
              <a:rPr lang="en-US" dirty="0" err="1"/>
              <a:t>spesifikasyon</a:t>
            </a:r>
            <a:r>
              <a:rPr lang="en-US" dirty="0"/>
              <a:t>, </a:t>
            </a:r>
            <a:r>
              <a:rPr lang="en-US" dirty="0" err="1"/>
              <a:t>geliştirme</a:t>
            </a:r>
            <a:r>
              <a:rPr lang="en-US" dirty="0"/>
              <a:t>, </a:t>
            </a:r>
            <a:r>
              <a:rPr lang="en-US" dirty="0" err="1"/>
              <a:t>doğrulama</a:t>
            </a:r>
            <a:r>
              <a:rPr lang="en-US" dirty="0"/>
              <a:t> </a:t>
            </a:r>
            <a:r>
              <a:rPr lang="en-US" dirty="0" err="1"/>
              <a:t>ve</a:t>
            </a:r>
            <a:r>
              <a:rPr lang="en-US" dirty="0"/>
              <a:t> </a:t>
            </a:r>
            <a:r>
              <a:rPr lang="tr-TR" dirty="0" smtClean="0"/>
              <a:t>güncelleme</a:t>
            </a:r>
            <a:r>
              <a:rPr lang="en-US" dirty="0" smtClean="0"/>
              <a:t> </a:t>
            </a:r>
            <a:r>
              <a:rPr lang="en-US" dirty="0" err="1"/>
              <a:t>faaliyetleri</a:t>
            </a:r>
            <a:r>
              <a:rPr lang="en-US" dirty="0"/>
              <a:t>, </a:t>
            </a:r>
            <a:r>
              <a:rPr lang="en-US" dirty="0" err="1"/>
              <a:t>tüm</a:t>
            </a:r>
            <a:r>
              <a:rPr lang="en-US" dirty="0"/>
              <a:t> </a:t>
            </a:r>
            <a:r>
              <a:rPr lang="en-US" dirty="0" err="1"/>
              <a:t>yazılım</a:t>
            </a:r>
            <a:r>
              <a:rPr lang="en-US" dirty="0"/>
              <a:t> </a:t>
            </a:r>
            <a:r>
              <a:rPr lang="en-US" dirty="0" err="1"/>
              <a:t>süreçlerinin</a:t>
            </a:r>
            <a:r>
              <a:rPr lang="en-US" dirty="0"/>
              <a:t> </a:t>
            </a:r>
            <a:r>
              <a:rPr lang="en-US" dirty="0" err="1"/>
              <a:t>bir</a:t>
            </a:r>
            <a:r>
              <a:rPr lang="en-US" dirty="0"/>
              <a:t> </a:t>
            </a:r>
            <a:r>
              <a:rPr lang="en-US" dirty="0" err="1"/>
              <a:t>parçasıdır</a:t>
            </a:r>
            <a:r>
              <a:rPr lang="en-US" dirty="0"/>
              <a:t>.</a:t>
            </a:r>
          </a:p>
          <a:p>
            <a:pPr algn="just"/>
            <a:r>
              <a:rPr lang="en-US" dirty="0" err="1"/>
              <a:t>Yazılım</a:t>
            </a:r>
            <a:r>
              <a:rPr lang="en-US" dirty="0"/>
              <a:t> </a:t>
            </a:r>
            <a:r>
              <a:rPr lang="en-US" dirty="0" err="1"/>
              <a:t>mühendisliğinin</a:t>
            </a:r>
            <a:r>
              <a:rPr lang="en-US" dirty="0"/>
              <a:t> </a:t>
            </a:r>
            <a:r>
              <a:rPr lang="en-US" dirty="0" err="1"/>
              <a:t>temel</a:t>
            </a:r>
            <a:r>
              <a:rPr lang="en-US" dirty="0"/>
              <a:t> </a:t>
            </a:r>
            <a:r>
              <a:rPr lang="en-US" dirty="0" err="1"/>
              <a:t>kavramları</a:t>
            </a:r>
            <a:r>
              <a:rPr lang="en-US" dirty="0"/>
              <a:t> </a:t>
            </a:r>
            <a:r>
              <a:rPr lang="en-US" dirty="0" err="1"/>
              <a:t>evrensel</a:t>
            </a:r>
            <a:r>
              <a:rPr lang="en-US" dirty="0"/>
              <a:t> </a:t>
            </a:r>
            <a:r>
              <a:rPr lang="en-US" dirty="0" err="1"/>
              <a:t>olarak</a:t>
            </a:r>
            <a:r>
              <a:rPr lang="en-US" dirty="0"/>
              <a:t> </a:t>
            </a:r>
            <a:r>
              <a:rPr lang="en-US" dirty="0" err="1"/>
              <a:t>tüm</a:t>
            </a:r>
            <a:r>
              <a:rPr lang="en-US" dirty="0"/>
              <a:t> </a:t>
            </a:r>
            <a:r>
              <a:rPr lang="en-US" dirty="0" err="1"/>
              <a:t>sistem</a:t>
            </a:r>
            <a:r>
              <a:rPr lang="en-US" dirty="0"/>
              <a:t> </a:t>
            </a:r>
            <a:r>
              <a:rPr lang="en-US" dirty="0" err="1"/>
              <a:t>geliştirme</a:t>
            </a:r>
            <a:r>
              <a:rPr lang="en-US" dirty="0"/>
              <a:t> </a:t>
            </a:r>
            <a:r>
              <a:rPr lang="en-US" dirty="0" err="1"/>
              <a:t>türlerine</a:t>
            </a:r>
            <a:r>
              <a:rPr lang="en-US" dirty="0"/>
              <a:t> </a:t>
            </a:r>
            <a:r>
              <a:rPr lang="en-US" dirty="0" err="1"/>
              <a:t>uygulanabilir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Anahtar</a:t>
            </a:r>
            <a:r>
              <a:rPr lang="en-US" sz="2800" dirty="0"/>
              <a:t> </a:t>
            </a:r>
            <a:r>
              <a:rPr lang="en-US" sz="2800" dirty="0" err="1"/>
              <a:t>Noktalar</a:t>
            </a:r>
            <a:endParaRPr lang="en-US" sz="2800" dirty="0"/>
          </a:p>
        </p:txBody>
      </p:sp>
      <p:sp>
        <p:nvSpPr>
          <p:cNvPr id="3" name="Content Placeholder 2"/>
          <p:cNvSpPr>
            <a:spLocks noGrp="1"/>
          </p:cNvSpPr>
          <p:nvPr>
            <p:ph idx="1"/>
          </p:nvPr>
        </p:nvSpPr>
        <p:spPr/>
        <p:txBody>
          <a:bodyPr/>
          <a:lstStyle/>
          <a:p>
            <a:pPr algn="just"/>
            <a:r>
              <a:rPr lang="en-US" dirty="0" err="1"/>
              <a:t>Pek</a:t>
            </a:r>
            <a:r>
              <a:rPr lang="en-US" dirty="0"/>
              <a:t> </a:t>
            </a:r>
            <a:r>
              <a:rPr lang="en-US" dirty="0" err="1"/>
              <a:t>çok</a:t>
            </a:r>
            <a:r>
              <a:rPr lang="en-US" dirty="0"/>
              <a:t> </a:t>
            </a:r>
            <a:r>
              <a:rPr lang="en-US" dirty="0" err="1"/>
              <a:t>farklı</a:t>
            </a:r>
            <a:r>
              <a:rPr lang="en-US" dirty="0"/>
              <a:t> </a:t>
            </a:r>
            <a:r>
              <a:rPr lang="en-US" dirty="0" err="1"/>
              <a:t>sistem</a:t>
            </a:r>
            <a:r>
              <a:rPr lang="en-US" dirty="0"/>
              <a:t> </a:t>
            </a:r>
            <a:r>
              <a:rPr lang="en-US" dirty="0" err="1"/>
              <a:t>türü</a:t>
            </a:r>
            <a:r>
              <a:rPr lang="en-US" dirty="0"/>
              <a:t> </a:t>
            </a:r>
            <a:r>
              <a:rPr lang="en-US" dirty="0" err="1"/>
              <a:t>vardır</a:t>
            </a:r>
            <a:r>
              <a:rPr lang="en-US" dirty="0"/>
              <a:t> </a:t>
            </a:r>
            <a:r>
              <a:rPr lang="en-US" dirty="0" err="1"/>
              <a:t>ve</a:t>
            </a:r>
            <a:r>
              <a:rPr lang="en-US" dirty="0"/>
              <a:t> </a:t>
            </a:r>
            <a:r>
              <a:rPr lang="en-US" dirty="0" err="1"/>
              <a:t>bunların</a:t>
            </a:r>
            <a:r>
              <a:rPr lang="en-US" dirty="0"/>
              <a:t> her </a:t>
            </a:r>
            <a:r>
              <a:rPr lang="en-US" dirty="0" err="1"/>
              <a:t>biri</a:t>
            </a:r>
            <a:r>
              <a:rPr lang="en-US" dirty="0"/>
              <a:t>, </a:t>
            </a:r>
            <a:r>
              <a:rPr lang="en-US" dirty="0" err="1"/>
              <a:t>geliştirilmeleri</a:t>
            </a:r>
            <a:r>
              <a:rPr lang="en-US" dirty="0"/>
              <a:t> </a:t>
            </a:r>
            <a:r>
              <a:rPr lang="en-US" dirty="0" err="1"/>
              <a:t>için</a:t>
            </a:r>
            <a:r>
              <a:rPr lang="en-US" dirty="0"/>
              <a:t> </a:t>
            </a:r>
            <a:r>
              <a:rPr lang="en-US" dirty="0" err="1"/>
              <a:t>uygun</a:t>
            </a:r>
            <a:r>
              <a:rPr lang="en-US" dirty="0"/>
              <a:t> </a:t>
            </a:r>
            <a:r>
              <a:rPr lang="en-US" dirty="0" err="1"/>
              <a:t>yazılım</a:t>
            </a:r>
            <a:r>
              <a:rPr lang="en-US" dirty="0"/>
              <a:t> </a:t>
            </a:r>
            <a:r>
              <a:rPr lang="en-US" dirty="0" err="1"/>
              <a:t>mühendisliği</a:t>
            </a:r>
            <a:r>
              <a:rPr lang="en-US" dirty="0"/>
              <a:t> </a:t>
            </a:r>
            <a:r>
              <a:rPr lang="en-US" dirty="0" err="1"/>
              <a:t>araçları</a:t>
            </a:r>
            <a:r>
              <a:rPr lang="en-US" dirty="0"/>
              <a:t> </a:t>
            </a:r>
            <a:r>
              <a:rPr lang="en-US" dirty="0" err="1"/>
              <a:t>ve</a:t>
            </a:r>
            <a:r>
              <a:rPr lang="en-US" dirty="0"/>
              <a:t> </a:t>
            </a:r>
            <a:r>
              <a:rPr lang="en-US" dirty="0" err="1"/>
              <a:t>teknikleri</a:t>
            </a:r>
            <a:r>
              <a:rPr lang="en-US" dirty="0"/>
              <a:t> </a:t>
            </a:r>
            <a:r>
              <a:rPr lang="en-US" dirty="0" err="1"/>
              <a:t>gerektirir</a:t>
            </a:r>
            <a:r>
              <a:rPr lang="en-US" dirty="0"/>
              <a:t>.</a:t>
            </a:r>
          </a:p>
          <a:p>
            <a:pPr algn="just"/>
            <a:r>
              <a:rPr lang="en-US" dirty="0" err="1"/>
              <a:t>Yazılım</a:t>
            </a:r>
            <a:r>
              <a:rPr lang="en-US" dirty="0"/>
              <a:t> </a:t>
            </a:r>
            <a:r>
              <a:rPr lang="en-US" dirty="0" err="1"/>
              <a:t>mühendisliğinin</a:t>
            </a:r>
            <a:r>
              <a:rPr lang="en-US" dirty="0"/>
              <a:t> </a:t>
            </a:r>
            <a:r>
              <a:rPr lang="en-US" dirty="0" err="1"/>
              <a:t>temel</a:t>
            </a:r>
            <a:r>
              <a:rPr lang="en-US" dirty="0"/>
              <a:t> </a:t>
            </a:r>
            <a:r>
              <a:rPr lang="en-US" dirty="0" err="1"/>
              <a:t>fikirleri</a:t>
            </a:r>
            <a:r>
              <a:rPr lang="en-US" dirty="0"/>
              <a:t> her </a:t>
            </a:r>
            <a:r>
              <a:rPr lang="en-US" dirty="0" err="1"/>
              <a:t>tür</a:t>
            </a:r>
            <a:r>
              <a:rPr lang="en-US" dirty="0"/>
              <a:t> </a:t>
            </a:r>
            <a:r>
              <a:rPr lang="en-US" dirty="0" err="1"/>
              <a:t>yazılım</a:t>
            </a:r>
            <a:r>
              <a:rPr lang="en-US" dirty="0"/>
              <a:t> </a:t>
            </a:r>
            <a:r>
              <a:rPr lang="en-US" dirty="0" err="1"/>
              <a:t>sistemine</a:t>
            </a:r>
            <a:r>
              <a:rPr lang="en-US" dirty="0"/>
              <a:t> </a:t>
            </a:r>
            <a:r>
              <a:rPr lang="en-US" dirty="0" err="1"/>
              <a:t>uygulanabilir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err="1" smtClean="0"/>
              <a:t>Ders</a:t>
            </a:r>
            <a:r>
              <a:rPr lang="en-US" dirty="0" smtClean="0"/>
              <a:t> 1 - </a:t>
            </a:r>
            <a:r>
              <a:rPr lang="en-US" dirty="0" err="1" smtClean="0"/>
              <a:t>Giriş</a:t>
            </a:r>
            <a:endParaRPr lang="en-US" dirty="0" smtClean="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err="1" smtClean="0">
                <a:ea typeface="+mn-ea"/>
                <a:cs typeface="+mn-cs"/>
              </a:rPr>
              <a:t>Bölüm</a:t>
            </a:r>
            <a:r>
              <a:rPr lang="en-US" dirty="0" smtClean="0">
                <a:ea typeface="+mn-ea"/>
                <a:cs typeface="+mn-cs"/>
              </a:rPr>
              <a:t> 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tr-TR" sz="3200" dirty="0" smtClean="0"/>
              <a:t>Yazılım Mühendisliği Etiği</a:t>
            </a:r>
            <a:endParaRPr lang="tr-TR" sz="3200" dirty="0"/>
          </a:p>
        </p:txBody>
      </p:sp>
      <p:sp>
        <p:nvSpPr>
          <p:cNvPr id="80901" name="Rectangle 5"/>
          <p:cNvSpPr>
            <a:spLocks noGrp="1" noChangeArrowheads="1"/>
          </p:cNvSpPr>
          <p:nvPr>
            <p:ph idx="1"/>
          </p:nvPr>
        </p:nvSpPr>
        <p:spPr/>
        <p:txBody>
          <a:bodyPr/>
          <a:lstStyle/>
          <a:p>
            <a:pPr algn="just"/>
            <a:r>
              <a:rPr lang="tr-TR" sz="2800" dirty="0" smtClean="0"/>
              <a:t>Yazılım mühendisliği, sadece teknik becerilerin uygulanmasından daha geniş sorumluluklar içerir.</a:t>
            </a:r>
          </a:p>
          <a:p>
            <a:pPr algn="just"/>
            <a:r>
              <a:rPr lang="tr-TR" sz="2800" dirty="0" smtClean="0"/>
              <a:t>Profesyoneller olarak saygı görmeleri için yazılım mühendisleri dürüst ve etik açıdan sorumlu bir şekilde davranmalıdır.</a:t>
            </a:r>
          </a:p>
          <a:p>
            <a:pPr algn="just"/>
            <a:r>
              <a:rPr lang="tr-TR" sz="2800" dirty="0" smtClean="0"/>
              <a:t>Etik davranış, sadece yasayı korumaktan daha fazlasıdır, ancak ahlaki olarak doğru olan bir dizi ilkeyi takip etmeyi içerir.</a:t>
            </a:r>
            <a:endParaRPr lang="tr-TR"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tr-TR" sz="2800" dirty="0" smtClean="0"/>
              <a:t>Mesleki Sorumluluk Konuları</a:t>
            </a:r>
            <a:endParaRPr lang="tr-TR" sz="2800" dirty="0"/>
          </a:p>
        </p:txBody>
      </p:sp>
      <p:sp>
        <p:nvSpPr>
          <p:cNvPr id="81925" name="Rectangle 5"/>
          <p:cNvSpPr>
            <a:spLocks noGrp="1" noChangeArrowheads="1"/>
          </p:cNvSpPr>
          <p:nvPr>
            <p:ph idx="1"/>
          </p:nvPr>
        </p:nvSpPr>
        <p:spPr/>
        <p:txBody>
          <a:bodyPr/>
          <a:lstStyle/>
          <a:p>
            <a:pPr algn="just">
              <a:lnSpc>
                <a:spcPct val="90000"/>
              </a:lnSpc>
            </a:pPr>
            <a:r>
              <a:rPr lang="tr-TR" sz="3200" dirty="0" smtClean="0"/>
              <a:t>Gizlilik </a:t>
            </a:r>
          </a:p>
          <a:p>
            <a:pPr lvl="1" algn="just">
              <a:lnSpc>
                <a:spcPct val="90000"/>
              </a:lnSpc>
            </a:pPr>
            <a:r>
              <a:rPr lang="tr-TR" sz="2800" dirty="0" smtClean="0"/>
              <a:t>Mühendisler, resmi bir gizlilik sözleşmesi imzalanmış olsun ya da olmasın normalde işverenlerinin veya müşterilerinin gizliliğine saygı göstermelidir.</a:t>
            </a:r>
          </a:p>
          <a:p>
            <a:pPr algn="just">
              <a:lnSpc>
                <a:spcPct val="90000"/>
              </a:lnSpc>
            </a:pPr>
            <a:r>
              <a:rPr lang="tr-TR" sz="3200" dirty="0" smtClean="0"/>
              <a:t>Yetkinlik </a:t>
            </a:r>
          </a:p>
          <a:p>
            <a:pPr lvl="1" algn="just">
              <a:lnSpc>
                <a:spcPct val="90000"/>
              </a:lnSpc>
            </a:pPr>
            <a:r>
              <a:rPr lang="tr-TR" sz="2800" dirty="0" smtClean="0"/>
              <a:t>Mühendisler, yetkinlik seviyelerini yanlış beyan etmemelidir. Yetkinliklerinin dışında kalan işleri bilerek kabul etmemelidirler.</a:t>
            </a:r>
            <a:endParaRPr lang="tr-TR"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tr-TR" sz="2800" dirty="0" smtClean="0"/>
              <a:t>Mesleki Sorumluluk Konuları</a:t>
            </a:r>
            <a:endParaRPr lang="tr-TR" sz="2800" dirty="0"/>
          </a:p>
        </p:txBody>
      </p:sp>
      <p:sp>
        <p:nvSpPr>
          <p:cNvPr id="83973" name="Rectangle 5"/>
          <p:cNvSpPr>
            <a:spLocks noGrp="1" noChangeArrowheads="1"/>
          </p:cNvSpPr>
          <p:nvPr>
            <p:ph idx="1"/>
          </p:nvPr>
        </p:nvSpPr>
        <p:spPr>
          <a:xfrm>
            <a:off x="319549" y="1474173"/>
            <a:ext cx="8229600" cy="4525963"/>
          </a:xfrm>
        </p:spPr>
        <p:txBody>
          <a:bodyPr/>
          <a:lstStyle/>
          <a:p>
            <a:pPr algn="just"/>
            <a:r>
              <a:rPr lang="tr-TR" sz="2800" dirty="0" smtClean="0"/>
              <a:t>Fikri Mülkiyet Hakları</a:t>
            </a:r>
          </a:p>
          <a:p>
            <a:pPr lvl="1" algn="just"/>
            <a:r>
              <a:rPr lang="tr-TR" sz="2400" dirty="0" smtClean="0"/>
              <a:t>Mühendisler, patent, telif hakkı vb. gibi fikri mülkiyetin kullanımını düzenleyen yerel yasaların farkında olmalıdırlar. İşverenlerin ve müşterilerin fikri mülkiyetinin korunduğundan emin olmak için dikkatli olmalıdırlar.</a:t>
            </a:r>
          </a:p>
          <a:p>
            <a:pPr algn="just"/>
            <a:r>
              <a:rPr lang="tr-TR" sz="2800" dirty="0" smtClean="0"/>
              <a:t>Bilgisayarın kötüye kullanımı</a:t>
            </a:r>
          </a:p>
          <a:p>
            <a:pPr lvl="1" algn="just"/>
            <a:r>
              <a:rPr lang="tr-TR" sz="2400" dirty="0" smtClean="0"/>
              <a:t>Yazılım mühendisleri, teknik becerilerini başkalarının bilgisayarlarını kötüye kullanmak için kullanmamalıdır. Bilgisayarın kötüye kullanımı, görece önemsizden (örneğin bir işverenin makinesinde oyun oynama) son derece ciddiye (virüslerin yayılması) kadar çeşitlilik gösterir.</a:t>
            </a:r>
            <a:endParaRPr lang="tr-T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pPr algn="ctr"/>
            <a:r>
              <a:rPr lang="tr-TR" dirty="0" smtClean="0"/>
              <a:t>ACM (Bilgisayar Makineleri Derneği)</a:t>
            </a:r>
            <a:br>
              <a:rPr lang="tr-TR" dirty="0" smtClean="0"/>
            </a:br>
            <a:r>
              <a:rPr lang="tr-TR" dirty="0" smtClean="0"/>
              <a:t>/IEEE (Elektrik ve Elektronik Mühendisleri Enstitüsü) Etik Kurallar</a:t>
            </a:r>
            <a:endParaRPr lang="tr-TR" dirty="0"/>
          </a:p>
        </p:txBody>
      </p:sp>
      <p:sp>
        <p:nvSpPr>
          <p:cNvPr id="82949" name="Rectangle 5"/>
          <p:cNvSpPr>
            <a:spLocks noGrp="1" noChangeArrowheads="1"/>
          </p:cNvSpPr>
          <p:nvPr>
            <p:ph idx="1"/>
          </p:nvPr>
        </p:nvSpPr>
        <p:spPr/>
        <p:txBody>
          <a:bodyPr/>
          <a:lstStyle/>
          <a:p>
            <a:pPr algn="just">
              <a:lnSpc>
                <a:spcPct val="90000"/>
              </a:lnSpc>
            </a:pPr>
            <a:r>
              <a:rPr lang="tr-TR" sz="2800" dirty="0" smtClean="0"/>
              <a:t>ABD'deki profesyonel topluluklar, bir etik uygulama kodu üretmek için işbirliği yaptılar.</a:t>
            </a:r>
          </a:p>
          <a:p>
            <a:pPr algn="just">
              <a:lnSpc>
                <a:spcPct val="90000"/>
              </a:lnSpc>
            </a:pPr>
            <a:r>
              <a:rPr lang="tr-TR" sz="2800" dirty="0" smtClean="0"/>
              <a:t>Bu kuruluşların üyeleri, katıldıklarında uygulama kurallarına kaydolurlar.</a:t>
            </a:r>
          </a:p>
          <a:p>
            <a:pPr algn="just">
              <a:lnSpc>
                <a:spcPct val="90000"/>
              </a:lnSpc>
            </a:pPr>
            <a:r>
              <a:rPr lang="tr-TR" sz="2800" dirty="0" smtClean="0"/>
              <a:t>Kurallar, uygulayıcılar, eğitimciler, yöneticiler, süpervizörler ve politika yapıcıların yanı sıra mesleğin stajyerleri ve öğrencileri dahil olmak üzere profesyonel yazılım mühendislerinin davranışları ve aldıkları kararlarla ilgili sekiz İlke içerir.</a:t>
            </a:r>
            <a:endParaRPr lang="tr-TR"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Etik Kuralların Gerekçesi</a:t>
            </a:r>
            <a:endParaRPr lang="tr-TR" sz="2800" dirty="0"/>
          </a:p>
        </p:txBody>
      </p:sp>
      <p:sp>
        <p:nvSpPr>
          <p:cNvPr id="3" name="Content Placeholder 2"/>
          <p:cNvSpPr>
            <a:spLocks noGrp="1"/>
          </p:cNvSpPr>
          <p:nvPr>
            <p:ph idx="1"/>
          </p:nvPr>
        </p:nvSpPr>
        <p:spPr/>
        <p:txBody>
          <a:bodyPr/>
          <a:lstStyle/>
          <a:p>
            <a:pPr lvl="1" algn="just"/>
            <a:r>
              <a:rPr lang="tr-TR" i="1" dirty="0" smtClean="0"/>
              <a:t>Bilgisayarlar, ticaret, endüstri, hükümet, tıp, eğitim, eğlence ve genel olarak toplumda merkezi ve büyüyen bir role sahiptir. Yazılım mühendisleri, yazılım sistemlerinin analizine, </a:t>
            </a:r>
            <a:r>
              <a:rPr lang="tr-TR" i="1" dirty="0" err="1" smtClean="0"/>
              <a:t>spesifikasyonuna</a:t>
            </a:r>
            <a:r>
              <a:rPr lang="tr-TR" i="1" dirty="0" smtClean="0"/>
              <a:t>, tasarımına, geliştirilmesine, sertifikasyonuna, bakımına ve test edilmesine doğrudan katılımla veya öğreterek katkıda bulunan kişilerdir.</a:t>
            </a:r>
          </a:p>
          <a:p>
            <a:pPr lvl="1" algn="just"/>
            <a:r>
              <a:rPr lang="tr-TR" i="1" dirty="0" smtClean="0"/>
              <a:t>Yazılım sistemleri geliştirmedeki rollerinden dolayı, yazılım mühendisleri, başkalarının iyilik yapmasını veya zarar vermesini sağlamak veya başkalarını iyilik yapmaları veya zarar vermeleri için etkilemek için iyilik yapma veya zarar verme konusunda önemli fırsatlara sahiptir. Yazılım mühendisleri, çabalarının iyilik için kullanılmasını mümkün olduğunca sağlamak için, kendilerini yazılım mühendisliğini faydalı ve saygın bir meslek haline getirmeye adamalıdır.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tr-TR" sz="3200" dirty="0" smtClean="0"/>
              <a:t>Yazılım Mühendisliği</a:t>
            </a:r>
            <a:endParaRPr lang="en-GB" sz="3200" dirty="0"/>
          </a:p>
        </p:txBody>
      </p:sp>
      <p:sp>
        <p:nvSpPr>
          <p:cNvPr id="64517" name="Rectangle 5"/>
          <p:cNvSpPr>
            <a:spLocks noGrp="1" noChangeArrowheads="1"/>
          </p:cNvSpPr>
          <p:nvPr>
            <p:ph idx="1"/>
          </p:nvPr>
        </p:nvSpPr>
        <p:spPr/>
        <p:txBody>
          <a:bodyPr/>
          <a:lstStyle/>
          <a:p>
            <a:pPr algn="just"/>
            <a:r>
              <a:rPr lang="tr-TR" dirty="0" smtClean="0"/>
              <a:t>TÜM </a:t>
            </a:r>
            <a:r>
              <a:rPr lang="tr-TR" dirty="0"/>
              <a:t>gelişmiş ülkelerin ekonomileri yazılıma bağlıdır.</a:t>
            </a:r>
            <a:endParaRPr lang="en-GB" dirty="0" smtClean="0"/>
          </a:p>
          <a:p>
            <a:pPr algn="just"/>
            <a:r>
              <a:rPr lang="tr-TR" dirty="0" smtClean="0"/>
              <a:t>Giderek </a:t>
            </a:r>
            <a:r>
              <a:rPr lang="tr-TR" dirty="0"/>
              <a:t>daha fazla sistem yazılım </a:t>
            </a:r>
            <a:r>
              <a:rPr lang="tr-TR" dirty="0" smtClean="0"/>
              <a:t>kontrollü hale gelmektedir.</a:t>
            </a:r>
            <a:endParaRPr lang="en-GB" dirty="0" smtClean="0"/>
          </a:p>
          <a:p>
            <a:pPr algn="just"/>
            <a:r>
              <a:rPr lang="tr-TR" dirty="0" smtClean="0"/>
              <a:t>Yazılım </a:t>
            </a:r>
            <a:r>
              <a:rPr lang="tr-TR" dirty="0"/>
              <a:t>mühendisliği, profesyonel yazılım geliştirmeye yönelik teoriler, yöntemler ve araçlarla ilgilenir.</a:t>
            </a:r>
            <a:endParaRPr lang="en-GB" dirty="0" smtClean="0"/>
          </a:p>
          <a:p>
            <a:pPr algn="just"/>
            <a:r>
              <a:rPr lang="tr-TR" dirty="0" smtClean="0"/>
              <a:t>Yazılım </a:t>
            </a:r>
            <a:r>
              <a:rPr lang="tr-TR" dirty="0"/>
              <a:t>harcamaları, tüm gelişmiş ülkelerde Gayri Safi Milli Hasıla'nın (GSMH) önemli bir bölümünü temsil etmektedir.</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algn="ctr"/>
            <a:r>
              <a:rPr lang="tr-TR" dirty="0"/>
              <a:t>ACM (Bilgisayar Makineleri Derneği)</a:t>
            </a:r>
            <a:br>
              <a:rPr lang="tr-TR" dirty="0"/>
            </a:br>
            <a:r>
              <a:rPr lang="tr-TR" dirty="0"/>
              <a:t>/IEEE (Elektrik ve Elektronik Mühendisleri Enstitüsü) Etik </a:t>
            </a:r>
            <a:r>
              <a:rPr lang="tr-TR" dirty="0" smtClean="0"/>
              <a:t>Kurallar</a:t>
            </a:r>
            <a:r>
              <a:rPr lang="en-US" dirty="0" err="1" smtClean="0"/>
              <a:t>ı</a:t>
            </a:r>
            <a:endParaRPr lang="en-US" dirty="0" smtClean="0"/>
          </a:p>
        </p:txBody>
      </p:sp>
      <p:sp>
        <p:nvSpPr>
          <p:cNvPr id="5" name="Footer Placeholder 4"/>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108155" y="1616194"/>
            <a:ext cx="8810357" cy="4585871"/>
          </a:xfrm>
          <a:prstGeom prst="rect">
            <a:avLst/>
          </a:prstGeom>
          <a:solidFill>
            <a:srgbClr val="FFFF00">
              <a:alpha val="34000"/>
            </a:srgbClr>
          </a:solidFill>
        </p:spPr>
        <p:txBody>
          <a:bodyPr wrap="square" rtlCol="0">
            <a:spAutoFit/>
          </a:bodyPr>
          <a:lstStyle/>
          <a:p>
            <a:pPr algn="just"/>
            <a:r>
              <a:rPr lang="tr-TR" b="1" dirty="0" smtClean="0"/>
              <a:t>Yazılım Mühendisliği Etik Kuralları ve Mesleki Uygulama</a:t>
            </a:r>
          </a:p>
          <a:p>
            <a:pPr algn="just"/>
            <a:endParaRPr lang="tr-TR" dirty="0" smtClean="0"/>
          </a:p>
          <a:p>
            <a:pPr algn="just"/>
            <a:r>
              <a:rPr lang="tr-TR" dirty="0" smtClean="0"/>
              <a:t>ACM/IEEE-CS Yazılım Mühendisliği Etik ve Mesleki Uygulamalar Ortak Görev Gücü</a:t>
            </a:r>
          </a:p>
          <a:p>
            <a:pPr algn="just"/>
            <a:r>
              <a:rPr lang="tr-TR" b="1" dirty="0" smtClean="0"/>
              <a:t> </a:t>
            </a:r>
            <a:endParaRPr lang="tr-TR" dirty="0" smtClean="0"/>
          </a:p>
          <a:p>
            <a:pPr algn="just"/>
            <a:r>
              <a:rPr lang="tr-TR" b="1" dirty="0" smtClean="0"/>
              <a:t>GİRİŞ</a:t>
            </a:r>
            <a:endParaRPr lang="tr-TR" dirty="0" smtClean="0"/>
          </a:p>
          <a:p>
            <a:pPr algn="just">
              <a:spcAft>
                <a:spcPts val="600"/>
              </a:spcAft>
            </a:pPr>
            <a:r>
              <a:rPr lang="tr-TR" dirty="0" smtClean="0"/>
              <a:t>Kodun kısa versiyonu, yüksek bir soyutlama düzeyindeki istekleri özetlemektedir; tam sürüme dahil edilen maddeler, bu isteklerin yazılım mühendisliği uzmanları olarak davranış şeklimizi nasıl değiştirdiğine dair örnekler ve ayrıntılar verir. Özlemler olmadan ayrıntılar yasal ve sıkıcı hale gelebilir; ayrıntılar olmadan, özlemler kulağa yüksek gelebilir ama boş olabilir; birlikte, özlemler ve ayrıntılar uyumlu bir kod oluşturur.</a:t>
            </a:r>
          </a:p>
          <a:p>
            <a:pPr algn="just">
              <a:spcAft>
                <a:spcPts val="600"/>
              </a:spcAft>
            </a:pPr>
            <a:r>
              <a:rPr lang="tr-TR" dirty="0" smtClean="0"/>
              <a:t>Yazılım mühendisleri, yazılımın analizini, özelliklerini, tasarımını, geliştirilmesini, test edilmesini ve bakımını yararlı ve saygın bir meslek haline getirmeye kendilerini adamalıdır. Halkın sağlığı, güvenliği ve refahına yönelik taahhütlerine uygun olarak, yazılım mühendisleri aşağıdaki Sekiz İlkeye bağlı kalacaktır:</a:t>
            </a:r>
            <a:r>
              <a:rPr lang="tr-TR" sz="1400" dirty="0" smtClean="0"/>
              <a:t> </a:t>
            </a:r>
          </a:p>
          <a:p>
            <a:pPr algn="just"/>
            <a:endParaRPr lang="tr-TR"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r>
              <a:rPr lang="tr-TR" sz="2800" dirty="0" smtClean="0"/>
              <a:t>Etik İlkeler</a:t>
            </a:r>
          </a:p>
        </p:txBody>
      </p:sp>
      <p:sp>
        <p:nvSpPr>
          <p:cNvPr id="5" name="Footer Placeholder 4"/>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113070" y="1410533"/>
            <a:ext cx="8863781" cy="5262979"/>
          </a:xfrm>
          <a:prstGeom prst="rect">
            <a:avLst/>
          </a:prstGeom>
          <a:solidFill>
            <a:srgbClr val="FFFF00">
              <a:alpha val="34000"/>
            </a:srgbClr>
          </a:solidFill>
        </p:spPr>
        <p:txBody>
          <a:bodyPr wrap="square" rtlCol="0">
            <a:spAutoFit/>
          </a:bodyPr>
          <a:lstStyle/>
          <a:p>
            <a:pPr algn="just"/>
            <a:r>
              <a:rPr lang="tr-TR" sz="1400" dirty="0" smtClean="0"/>
              <a:t> </a:t>
            </a:r>
          </a:p>
          <a:p>
            <a:pPr algn="just">
              <a:spcAft>
                <a:spcPts val="600"/>
              </a:spcAft>
            </a:pPr>
            <a:r>
              <a:rPr lang="tr-TR" dirty="0" smtClean="0"/>
              <a:t>1. KAMU - Yazılım mühendisleri, kamu çıkarı için tutarlı bir şekilde hareket etmelidir.</a:t>
            </a:r>
          </a:p>
          <a:p>
            <a:pPr algn="just">
              <a:spcAft>
                <a:spcPts val="600"/>
              </a:spcAft>
            </a:pPr>
            <a:r>
              <a:rPr lang="tr-TR" dirty="0" smtClean="0"/>
              <a:t>2. MÜŞTERİ VE İŞVEREN - Yazılım mühendisleri, müşterileri ve işverenleri için kamu menfaatine uygun şekilde en yüksek menfaat olacak şekilde hareket edeceklerdir.</a:t>
            </a:r>
          </a:p>
          <a:p>
            <a:pPr algn="just">
              <a:spcAft>
                <a:spcPts val="600"/>
              </a:spcAft>
            </a:pPr>
            <a:r>
              <a:rPr lang="tr-TR" dirty="0" smtClean="0"/>
              <a:t>3. ÜRÜN - Yazılım mühendisleri, ürünlerinin ve ilgili değişikliklerinin mümkün olan en yüksek profesyonel standartları karşılamasını sağlayacaktır.</a:t>
            </a:r>
          </a:p>
          <a:p>
            <a:pPr algn="just">
              <a:spcAft>
                <a:spcPts val="600"/>
              </a:spcAft>
            </a:pPr>
            <a:r>
              <a:rPr lang="tr-TR" dirty="0" smtClean="0"/>
              <a:t>4. KARAR - Yazılım mühendisleri mesleki muhakemelerinde bütünlük ve bağımsızlığı koruyacaklardır.</a:t>
            </a:r>
          </a:p>
          <a:p>
            <a:pPr algn="just">
              <a:spcAft>
                <a:spcPts val="600"/>
              </a:spcAft>
            </a:pPr>
            <a:r>
              <a:rPr lang="tr-TR" dirty="0" smtClean="0"/>
              <a:t>5. YÖNETİM - Yazılım mühendisliği yöneticileri ve liderleri, yazılım geliştirme ve bakım yönetimine etik bir yaklaşıma abone olacak ve bunu teşvik edeceklerdir.</a:t>
            </a:r>
          </a:p>
          <a:p>
            <a:pPr algn="just">
              <a:spcAft>
                <a:spcPts val="600"/>
              </a:spcAft>
            </a:pPr>
            <a:r>
              <a:rPr lang="tr-TR" dirty="0" smtClean="0"/>
              <a:t>6. MESLEK - Yazılım mühendisleri, mesleğin bütünlüğünü ve itibarını kamu yararına uygun şekilde geliştireceklerdir.</a:t>
            </a:r>
          </a:p>
          <a:p>
            <a:pPr algn="just">
              <a:spcAft>
                <a:spcPts val="600"/>
              </a:spcAft>
            </a:pPr>
            <a:r>
              <a:rPr lang="tr-TR" dirty="0" smtClean="0"/>
              <a:t>7. MESLEKTAŞLAR - Yazılım mühendisleri meslektaşlarına karşı adil ve onları destekleyici olmalıdır.</a:t>
            </a:r>
          </a:p>
          <a:p>
            <a:pPr algn="just">
              <a:spcAft>
                <a:spcPts val="600"/>
              </a:spcAft>
            </a:pPr>
            <a:r>
              <a:rPr lang="tr-TR" dirty="0" smtClean="0"/>
              <a:t>8. KİŞİSEL - Yazılım mühendisleri, mesleklerinin uygulanmasına ilişkin yaşam boyu öğrenmeye katılacak ve mesleğin uygulanmasına etik bir yaklaşım geliştireceklerdir.</a:t>
            </a:r>
          </a:p>
          <a:p>
            <a:pPr algn="just"/>
            <a:endParaRPr lang="tr-TR"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tr-TR" sz="3200" dirty="0" smtClean="0"/>
              <a:t>Etik İkilemler</a:t>
            </a:r>
            <a:endParaRPr lang="tr-TR" sz="3200" dirty="0"/>
          </a:p>
        </p:txBody>
      </p:sp>
      <p:sp>
        <p:nvSpPr>
          <p:cNvPr id="89093" name="Rectangle 5"/>
          <p:cNvSpPr>
            <a:spLocks noGrp="1" noChangeArrowheads="1"/>
          </p:cNvSpPr>
          <p:nvPr>
            <p:ph idx="1"/>
          </p:nvPr>
        </p:nvSpPr>
        <p:spPr/>
        <p:txBody>
          <a:bodyPr/>
          <a:lstStyle/>
          <a:p>
            <a:pPr algn="just"/>
            <a:r>
              <a:rPr lang="tr-TR" sz="2800" dirty="0" smtClean="0"/>
              <a:t>Üst yönetimin politikaları ile prensipte anlaşmazlık.</a:t>
            </a:r>
          </a:p>
          <a:p>
            <a:pPr algn="just"/>
            <a:r>
              <a:rPr lang="tr-TR" sz="2800" dirty="0" smtClean="0"/>
              <a:t>İşvereniniz etik olmayan bir şekilde davranır ve sistemin testini bitirmeden güvenlik açısından kritik bir sistemi yayınlar.</a:t>
            </a:r>
          </a:p>
          <a:p>
            <a:pPr algn="just"/>
            <a:r>
              <a:rPr lang="tr-TR" sz="2800" dirty="0" smtClean="0"/>
              <a:t>Askeri silah sistemlerinin veya nükleer sistemlerin geliştirilmesine katılım.</a:t>
            </a:r>
          </a:p>
          <a:p>
            <a:pPr algn="just"/>
            <a:endParaRPr lang="tr-TR"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Örnek Olaylar</a:t>
            </a:r>
            <a:endParaRPr lang="tr-TR" sz="2800" dirty="0"/>
          </a:p>
        </p:txBody>
      </p:sp>
      <p:sp>
        <p:nvSpPr>
          <p:cNvPr id="3" name="Content Placeholder 2"/>
          <p:cNvSpPr>
            <a:spLocks noGrp="1"/>
          </p:cNvSpPr>
          <p:nvPr>
            <p:ph idx="1"/>
          </p:nvPr>
        </p:nvSpPr>
        <p:spPr/>
        <p:txBody>
          <a:bodyPr/>
          <a:lstStyle/>
          <a:p>
            <a:pPr algn="just"/>
            <a:r>
              <a:rPr lang="tr-TR" sz="2800" dirty="0" smtClean="0"/>
              <a:t>Kişisel bir insülin pompası</a:t>
            </a:r>
          </a:p>
          <a:p>
            <a:pPr lvl="1" algn="just"/>
            <a:r>
              <a:rPr lang="tr-TR" sz="2400" dirty="0" smtClean="0"/>
              <a:t>Şeker hastaları tarafından kan şekeri kontrolünü sağlamak için kullanılan bir insülin pompasına gömülü bir sistem.</a:t>
            </a:r>
          </a:p>
          <a:p>
            <a:pPr algn="just"/>
            <a:r>
              <a:rPr lang="tr-TR" sz="2800" dirty="0" smtClean="0"/>
              <a:t>Bir akıl sağlığı hasta yönetim sistemi</a:t>
            </a:r>
          </a:p>
          <a:p>
            <a:pPr lvl="1" algn="just"/>
            <a:r>
              <a:rPr lang="tr-TR" sz="2400" dirty="0" smtClean="0"/>
              <a:t>Akıl sağlığı sorunları için bakım alan kişilerin kayıtlarını tutmak için kullanılan bir sistem.</a:t>
            </a:r>
          </a:p>
          <a:p>
            <a:pPr algn="just"/>
            <a:r>
              <a:rPr lang="tr-TR" sz="2800" dirty="0" smtClean="0"/>
              <a:t>Bir doğa hava istasyonu</a:t>
            </a:r>
          </a:p>
          <a:p>
            <a:pPr lvl="1" algn="just"/>
            <a:r>
              <a:rPr lang="tr-TR" sz="2400" dirty="0" smtClean="0"/>
              <a:t>Uzak bölgelerdeki hava koşulları hakkında veri toplayan bir veri toplama sistemi.</a:t>
            </a:r>
            <a:endParaRPr lang="tr-TR" sz="24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İnsülin Pompası Kontrol Sistemi</a:t>
            </a:r>
            <a:endParaRPr lang="tr-TR" sz="2800" dirty="0"/>
          </a:p>
        </p:txBody>
      </p:sp>
      <p:sp>
        <p:nvSpPr>
          <p:cNvPr id="3" name="Content Placeholder 2"/>
          <p:cNvSpPr>
            <a:spLocks noGrp="1"/>
          </p:cNvSpPr>
          <p:nvPr>
            <p:ph idx="1"/>
          </p:nvPr>
        </p:nvSpPr>
        <p:spPr/>
        <p:txBody>
          <a:bodyPr/>
          <a:lstStyle/>
          <a:p>
            <a:pPr algn="just"/>
            <a:r>
              <a:rPr lang="tr-TR" dirty="0" smtClean="0"/>
              <a:t>Bir kan şekeri </a:t>
            </a:r>
            <a:r>
              <a:rPr lang="tr-TR" dirty="0" err="1" smtClean="0"/>
              <a:t>sensöründen</a:t>
            </a:r>
            <a:r>
              <a:rPr lang="tr-TR" dirty="0" smtClean="0"/>
              <a:t> veri toplar ve enjekte edilmesi gereken insülin miktarını hesaplar.</a:t>
            </a:r>
          </a:p>
          <a:p>
            <a:pPr algn="just"/>
            <a:r>
              <a:rPr lang="tr-TR" dirty="0" smtClean="0"/>
              <a:t>Kan şekeri seviyelerinin değişim oranına göre hesaplama.</a:t>
            </a:r>
          </a:p>
          <a:p>
            <a:pPr algn="just"/>
            <a:r>
              <a:rPr lang="tr-TR" dirty="0" smtClean="0"/>
              <a:t>Doğru insülin dozunu iletmek için bir mikro pompaya sinyal gönderir.</a:t>
            </a:r>
          </a:p>
          <a:p>
            <a:pPr algn="just"/>
            <a:r>
              <a:rPr lang="tr-TR" dirty="0" smtClean="0"/>
              <a:t>Düşük kan şekeri beyin hasarına, komaya ve ölüme yol açabileceğinden güvenlik açısından kritik sistem; yüksek kan şekeri seviyelerinin göz ve böbrek hasarı gibi uzun vadeli sonuçları vardır.</a:t>
            </a:r>
          </a:p>
          <a:p>
            <a:pPr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tr-TR" sz="2800" dirty="0" smtClean="0"/>
              <a:t>İnsülin Pompası Donanım Mimarisi</a:t>
            </a:r>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pic>
        <p:nvPicPr>
          <p:cNvPr id="2" name="Picture 1"/>
          <p:cNvPicPr>
            <a:picLocks noChangeAspect="1"/>
          </p:cNvPicPr>
          <p:nvPr/>
        </p:nvPicPr>
        <p:blipFill>
          <a:blip r:embed="rId4"/>
          <a:stretch>
            <a:fillRect/>
          </a:stretch>
        </p:blipFill>
        <p:spPr>
          <a:xfrm>
            <a:off x="867885" y="1543661"/>
            <a:ext cx="7408229" cy="468666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tr-TR" sz="2800" dirty="0" smtClean="0"/>
              <a:t>İnsülin Pompasının Aktivite Modeli</a:t>
            </a:r>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pic>
        <p:nvPicPr>
          <p:cNvPr id="2" name="Picture 1"/>
          <p:cNvPicPr>
            <a:picLocks noChangeAspect="1"/>
          </p:cNvPicPr>
          <p:nvPr/>
        </p:nvPicPr>
        <p:blipFill>
          <a:blip r:embed="rId4"/>
          <a:stretch>
            <a:fillRect/>
          </a:stretch>
        </p:blipFill>
        <p:spPr>
          <a:xfrm>
            <a:off x="125484" y="2149065"/>
            <a:ext cx="8893032" cy="293676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Temel Üst Düzey Gereksinimler</a:t>
            </a:r>
            <a:endParaRPr lang="tr-TR" sz="2800" dirty="0"/>
          </a:p>
        </p:txBody>
      </p:sp>
      <p:sp>
        <p:nvSpPr>
          <p:cNvPr id="3" name="Content Placeholder 2"/>
          <p:cNvSpPr>
            <a:spLocks noGrp="1"/>
          </p:cNvSpPr>
          <p:nvPr>
            <p:ph idx="1"/>
          </p:nvPr>
        </p:nvSpPr>
        <p:spPr/>
        <p:txBody>
          <a:bodyPr/>
          <a:lstStyle/>
          <a:p>
            <a:pPr algn="just"/>
            <a:r>
              <a:rPr lang="tr-TR" sz="2800" dirty="0" smtClean="0"/>
              <a:t>Sistem, gerektiğinde insülin verebilecek durumda olacaktır.</a:t>
            </a:r>
          </a:p>
          <a:p>
            <a:pPr algn="just"/>
            <a:r>
              <a:rPr lang="tr-TR" sz="2800" dirty="0" smtClean="0"/>
              <a:t>Sistem güvenilir bir şekilde çalışacak ve mevcut kan şekeri düzeyini dengelemek için doğru miktarda insülin gönderecektir.</a:t>
            </a:r>
          </a:p>
          <a:p>
            <a:pPr algn="just"/>
            <a:r>
              <a:rPr lang="tr-TR" sz="2800" dirty="0" smtClean="0"/>
              <a:t>Bu nedenle sistem, sistemin her zaman bu gereksinimleri karşıladığından emin olmak için tasarlanmalı ve uygulanmalıdır.</a:t>
            </a:r>
            <a:endParaRPr lang="tr-TR" sz="28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Akıl Sağlığı Bakımı İçin Bir Hasta Bilgi Sistemi</a:t>
            </a:r>
            <a:endParaRPr lang="tr-TR" sz="2800" dirty="0"/>
          </a:p>
        </p:txBody>
      </p:sp>
      <p:sp>
        <p:nvSpPr>
          <p:cNvPr id="3" name="Content Placeholder 2"/>
          <p:cNvSpPr>
            <a:spLocks noGrp="1"/>
          </p:cNvSpPr>
          <p:nvPr>
            <p:ph idx="1"/>
          </p:nvPr>
        </p:nvSpPr>
        <p:spPr/>
        <p:txBody>
          <a:bodyPr/>
          <a:lstStyle/>
          <a:p>
            <a:pPr algn="just"/>
            <a:r>
              <a:rPr lang="tr-TR" dirty="0" smtClean="0"/>
              <a:t>Akıl sağlığı hizmetlerini desteklemek için bir hasta bilgi sistemi: akıl sağlığı sorunları olan hastalar ve gördükleri tedaviler hakkında bilgi tutan tıbbi bir bilgi sistemidir.</a:t>
            </a:r>
          </a:p>
          <a:p>
            <a:pPr algn="just"/>
            <a:r>
              <a:rPr lang="tr-TR" dirty="0" smtClean="0"/>
              <a:t>Çoğu akıl sağlığı hastası, özel bir hastanede tedaviye ihtiyaç duymaz, ancak sorunları hakkında ayrıntılı bilgiye sahip bir doktorla görüşebilecekleri uzman kliniklere düzenli olarak gitmeleri gerekir.</a:t>
            </a:r>
          </a:p>
          <a:p>
            <a:pPr algn="just"/>
            <a:r>
              <a:rPr lang="tr-TR" dirty="0" smtClean="0"/>
              <a:t>Hastaların katılmasını kolaylaştırmak için, bu klinikler sadece hastanelerde işletilmiyor. Yerel tıbbi muayenehanelerde veya toplum merkezlerinde de bu klinikler bulunabilir.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AS-HYS</a:t>
            </a:r>
            <a:endParaRPr lang="en-US" sz="2800" dirty="0"/>
          </a:p>
        </p:txBody>
      </p:sp>
      <p:sp>
        <p:nvSpPr>
          <p:cNvPr id="3" name="Content Placeholder 2"/>
          <p:cNvSpPr>
            <a:spLocks noGrp="1"/>
          </p:cNvSpPr>
          <p:nvPr>
            <p:ph idx="1"/>
          </p:nvPr>
        </p:nvSpPr>
        <p:spPr/>
        <p:txBody>
          <a:bodyPr/>
          <a:lstStyle/>
          <a:p>
            <a:pPr algn="just"/>
            <a:r>
              <a:rPr lang="tr-TR" dirty="0" smtClean="0"/>
              <a:t>AS-HYS (Akıl Sağlığı Hasta Yönetim Sistemi) kliniklerde kullanılmak üzere tasarlanmış bir bilgi sistemidir. </a:t>
            </a:r>
          </a:p>
          <a:p>
            <a:pPr algn="just"/>
            <a:r>
              <a:rPr lang="tr-TR" dirty="0" smtClean="0"/>
              <a:t>Hasta bilgilerinin tutulduğu merkezi bir veri tabanını kullanır, ancak aynı zamanda bir PC üzerinde çalışacak şekilde tasarlanmıştır, böylece güvenli ağ bağlantısı olmayan cihazlardan erişilebilir ve kullanılabilir. </a:t>
            </a:r>
          </a:p>
          <a:p>
            <a:pPr algn="just"/>
            <a:r>
              <a:rPr lang="tr-TR" dirty="0" smtClean="0"/>
              <a:t>Yerel sistemler güvenli ağ erişimine sahip olduklarında, merkezi veri tabanındaki hasta bilgilerini kullanırlar, ancak bağlantıları kesildiklerinde hasta kayıtlarının yerel kopyalarını indirebilir ve kullanabilirler.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tr-TR" sz="2800" dirty="0" smtClean="0"/>
              <a:t>Yazılım Maliyetleri</a:t>
            </a:r>
            <a:endParaRPr lang="en-GB" sz="2800" dirty="0"/>
          </a:p>
        </p:txBody>
      </p:sp>
      <p:sp>
        <p:nvSpPr>
          <p:cNvPr id="66565" name="Rectangle 5"/>
          <p:cNvSpPr>
            <a:spLocks noGrp="1" noChangeArrowheads="1"/>
          </p:cNvSpPr>
          <p:nvPr>
            <p:ph idx="1"/>
          </p:nvPr>
        </p:nvSpPr>
        <p:spPr/>
        <p:txBody>
          <a:bodyPr/>
          <a:lstStyle/>
          <a:p>
            <a:pPr algn="just"/>
            <a:r>
              <a:rPr lang="tr-TR" dirty="0" smtClean="0"/>
              <a:t>Yazılım </a:t>
            </a:r>
            <a:r>
              <a:rPr lang="tr-TR" dirty="0"/>
              <a:t>maliyetleri genellikle bilgisayar sistemi </a:t>
            </a:r>
            <a:r>
              <a:rPr lang="tr-TR" dirty="0" smtClean="0"/>
              <a:t>maliyetlerinin çoğunluğunu oluşturmaktadır. </a:t>
            </a:r>
            <a:r>
              <a:rPr lang="tr-TR" dirty="0"/>
              <a:t>Bir bilgisayardaki yazılımın maliyeti genellikle donanım maliyetinden daha yüksektir.</a:t>
            </a:r>
            <a:endParaRPr lang="en-GB" dirty="0"/>
          </a:p>
          <a:p>
            <a:pPr algn="just"/>
            <a:r>
              <a:rPr lang="tr-TR" dirty="0" smtClean="0"/>
              <a:t>Yazılımın bakım maliyeti genellikle </a:t>
            </a:r>
            <a:r>
              <a:rPr lang="tr-TR" dirty="0"/>
              <a:t>geliştirmekten daha </a:t>
            </a:r>
            <a:r>
              <a:rPr lang="tr-TR" dirty="0" smtClean="0"/>
              <a:t>pahalıdır. </a:t>
            </a:r>
            <a:r>
              <a:rPr lang="tr-TR" dirty="0"/>
              <a:t>Uzun ömürlü sistemler için bakım maliyetleri, geliştirme maliyetlerinin birkaç katı olabilir.</a:t>
            </a:r>
            <a:endParaRPr lang="en-GB" dirty="0"/>
          </a:p>
          <a:p>
            <a:pPr algn="just"/>
            <a:r>
              <a:rPr lang="tr-TR" dirty="0" smtClean="0">
                <a:solidFill>
                  <a:srgbClr val="C00000"/>
                </a:solidFill>
              </a:rPr>
              <a:t>Yazılım </a:t>
            </a:r>
            <a:r>
              <a:rPr lang="tr-TR" dirty="0">
                <a:solidFill>
                  <a:srgbClr val="C00000"/>
                </a:solidFill>
              </a:rPr>
              <a:t>mühendisliği, </a:t>
            </a:r>
            <a:r>
              <a:rPr lang="tr-TR" dirty="0" smtClean="0">
                <a:solidFill>
                  <a:srgbClr val="C00000"/>
                </a:solidFill>
              </a:rPr>
              <a:t>fiyat-performans odaklı yazılım </a:t>
            </a:r>
            <a:r>
              <a:rPr lang="tr-TR" dirty="0">
                <a:solidFill>
                  <a:srgbClr val="C00000"/>
                </a:solidFill>
              </a:rPr>
              <a:t>geliştirme ile ilgilenir.</a:t>
            </a:r>
            <a:endParaRPr lang="en-GB" dirty="0">
              <a:solidFill>
                <a:srgbClr val="C00000"/>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AS-HYS Hedefleri</a:t>
            </a:r>
            <a:endParaRPr lang="tr-TR" sz="2800" dirty="0"/>
          </a:p>
        </p:txBody>
      </p:sp>
      <p:sp>
        <p:nvSpPr>
          <p:cNvPr id="3" name="Content Placeholder 2"/>
          <p:cNvSpPr>
            <a:spLocks noGrp="1"/>
          </p:cNvSpPr>
          <p:nvPr>
            <p:ph idx="1"/>
          </p:nvPr>
        </p:nvSpPr>
        <p:spPr/>
        <p:txBody>
          <a:bodyPr/>
          <a:lstStyle/>
          <a:p>
            <a:pPr algn="just"/>
            <a:r>
              <a:rPr lang="tr-TR" sz="2800" dirty="0" smtClean="0"/>
              <a:t>Sağlık hizmeti yöneticilerinin, performans durumunu, yerel ve hükümet hedeflerine göre değerlendirmesine olanak tanıyan yönetim bilgilerini oluşturmak. </a:t>
            </a:r>
          </a:p>
          <a:p>
            <a:pPr algn="just"/>
            <a:r>
              <a:rPr lang="tr-TR" sz="2800" dirty="0" smtClean="0"/>
              <a:t>Hastaların tedavisini desteklemek için sağlık personeline zamanında bilgi sağlamak.</a:t>
            </a:r>
          </a:p>
          <a:p>
            <a:pPr algn="just"/>
            <a:endParaRPr lang="tr-TR" sz="28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tr-TR" dirty="0" smtClean="0"/>
              <a:t>AS-HYS’</a:t>
            </a:r>
            <a:r>
              <a:rPr lang="en-US" dirty="0" err="1" smtClean="0"/>
              <a:t>nin</a:t>
            </a:r>
            <a:r>
              <a:rPr lang="tr-TR" dirty="0" smtClean="0"/>
              <a:t> Organizasyonu</a:t>
            </a:r>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pic>
        <p:nvPicPr>
          <p:cNvPr id="2" name="Picture 1"/>
          <p:cNvPicPr>
            <a:picLocks noChangeAspect="1"/>
          </p:cNvPicPr>
          <p:nvPr/>
        </p:nvPicPr>
        <p:blipFill>
          <a:blip r:embed="rId4"/>
          <a:stretch>
            <a:fillRect/>
          </a:stretch>
        </p:blipFill>
        <p:spPr>
          <a:xfrm>
            <a:off x="457200" y="1539493"/>
            <a:ext cx="8143875" cy="469500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As-</a:t>
            </a:r>
            <a:r>
              <a:rPr lang="tr-TR" dirty="0" err="1" smtClean="0"/>
              <a:t>hys’nin</a:t>
            </a:r>
            <a:r>
              <a:rPr lang="tr-TR" dirty="0" smtClean="0"/>
              <a:t> Anahtar Özellikleri</a:t>
            </a:r>
            <a:endParaRPr lang="tr-TR" dirty="0"/>
          </a:p>
        </p:txBody>
      </p:sp>
      <p:sp>
        <p:nvSpPr>
          <p:cNvPr id="3" name="Content Placeholder 2"/>
          <p:cNvSpPr>
            <a:spLocks noGrp="1"/>
          </p:cNvSpPr>
          <p:nvPr>
            <p:ph idx="1"/>
          </p:nvPr>
        </p:nvSpPr>
        <p:spPr>
          <a:xfrm>
            <a:off x="457200" y="1600200"/>
            <a:ext cx="8473992" cy="4525963"/>
          </a:xfrm>
        </p:spPr>
        <p:txBody>
          <a:bodyPr/>
          <a:lstStyle/>
          <a:p>
            <a:pPr algn="just"/>
            <a:r>
              <a:rPr lang="tr-TR" dirty="0" smtClean="0"/>
              <a:t>Bireysel bakım yönetimi</a:t>
            </a:r>
          </a:p>
          <a:p>
            <a:pPr lvl="1" algn="just"/>
            <a:r>
              <a:rPr lang="tr-TR" dirty="0" err="1" smtClean="0"/>
              <a:t>Klinisyenler</a:t>
            </a:r>
            <a:r>
              <a:rPr lang="tr-TR" dirty="0" smtClean="0"/>
              <a:t> hastalar için kayıt oluşturabilir, sistemdeki bilgileri düzenleyebilir, hasta geçmişini görüntüleyebilir, vb. Sistem veri özetlerini destekler, böylece doktorlar reçete edilen temel sorunlar ve tedaviler hakkında hızlı bir şekilde bilgi edinebilir.</a:t>
            </a:r>
          </a:p>
          <a:p>
            <a:pPr algn="just"/>
            <a:r>
              <a:rPr lang="tr-TR" dirty="0" smtClean="0"/>
              <a:t>Hasta izleme</a:t>
            </a:r>
          </a:p>
          <a:p>
            <a:pPr lvl="1" algn="just"/>
            <a:r>
              <a:rPr lang="tr-TR" dirty="0" smtClean="0"/>
              <a:t>Sistem, tedaviye dahil olan hastaların kayıtlarını takip eder ve olası sorunlar tespit edildiğinde uyarı verir.</a:t>
            </a:r>
          </a:p>
          <a:p>
            <a:pPr algn="just"/>
            <a:r>
              <a:rPr lang="tr-TR" dirty="0" smtClean="0"/>
              <a:t>İdari raporlama</a:t>
            </a:r>
          </a:p>
          <a:p>
            <a:pPr lvl="1" algn="just"/>
            <a:r>
              <a:rPr lang="tr-TR" dirty="0" smtClean="0"/>
              <a:t>Sistem, her klinikte tedavi edilen hasta sayısını, bakım sistemine giren ve çıkan hasta sayısını, bölümlere ayrılan hasta sayısını, reçete edilen ilaçları ve bunların maliyetlerini vb. gösteren aylık yönetim raporları oluşturur.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AS-</a:t>
            </a:r>
            <a:r>
              <a:rPr lang="tr-TR" sz="2800" dirty="0" err="1" smtClean="0"/>
              <a:t>HYS’nin</a:t>
            </a:r>
            <a:r>
              <a:rPr lang="tr-TR" sz="2800" dirty="0" smtClean="0"/>
              <a:t> Endişeleri</a:t>
            </a:r>
            <a:endParaRPr lang="tr-TR" sz="2800" dirty="0"/>
          </a:p>
        </p:txBody>
      </p:sp>
      <p:sp>
        <p:nvSpPr>
          <p:cNvPr id="3" name="Content Placeholder 2"/>
          <p:cNvSpPr>
            <a:spLocks noGrp="1"/>
          </p:cNvSpPr>
          <p:nvPr>
            <p:ph idx="1"/>
          </p:nvPr>
        </p:nvSpPr>
        <p:spPr>
          <a:xfrm>
            <a:off x="221226" y="1425012"/>
            <a:ext cx="8229600" cy="4525963"/>
          </a:xfrm>
        </p:spPr>
        <p:txBody>
          <a:bodyPr/>
          <a:lstStyle/>
          <a:p>
            <a:pPr algn="just"/>
            <a:r>
              <a:rPr lang="tr-TR" sz="2800" dirty="0" smtClean="0"/>
              <a:t>Gizlilik</a:t>
            </a:r>
          </a:p>
          <a:p>
            <a:pPr lvl="1" algn="just"/>
            <a:r>
              <a:rPr lang="tr-TR" sz="2400" dirty="0" smtClean="0"/>
              <a:t>Hasta bilgilerinin gizli olması ve yetkili sağlık personeli ve hastanın kendisi dışında asla kimseye ifşa edilmemesi esastır.</a:t>
            </a:r>
          </a:p>
          <a:p>
            <a:pPr algn="just"/>
            <a:r>
              <a:rPr lang="tr-TR" sz="2800" dirty="0" smtClean="0"/>
              <a:t>Güvenlik</a:t>
            </a:r>
          </a:p>
          <a:p>
            <a:pPr lvl="1" algn="just"/>
            <a:r>
              <a:rPr lang="tr-TR" sz="2400" dirty="0" smtClean="0"/>
              <a:t>Bazı akıl hastalıkları, hastaların intihar etmesine veya başkaları için tehlike oluşturmasına neden olur. Mümkün olan her yerde, sistem tıbbi personeli intihara meyilli veya tehlikeli hastalar konusunda uyarmalıdır.</a:t>
            </a:r>
          </a:p>
          <a:p>
            <a:pPr lvl="1" algn="just"/>
            <a:r>
              <a:rPr lang="tr-TR" sz="2400" dirty="0" smtClean="0"/>
              <a:t>Sistem ihtiyaç duyulduğunda hazır olmalıdır, aksi takdirde güvenlik tehlikeye girebilir ve hastalara doğru ilacı reçete etmek imkansız olabilir.</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Doğa Hava </a:t>
            </a:r>
            <a:r>
              <a:rPr lang="tr-TR" sz="2800" dirty="0"/>
              <a:t>İ</a:t>
            </a:r>
            <a:r>
              <a:rPr lang="tr-TR" sz="2800" dirty="0" smtClean="0"/>
              <a:t>stasyonu</a:t>
            </a:r>
            <a:endParaRPr lang="tr-TR" sz="2800" dirty="0"/>
          </a:p>
        </p:txBody>
      </p:sp>
      <p:sp>
        <p:nvSpPr>
          <p:cNvPr id="3" name="Content Placeholder 2"/>
          <p:cNvSpPr>
            <a:spLocks noGrp="1"/>
          </p:cNvSpPr>
          <p:nvPr>
            <p:ph idx="1"/>
          </p:nvPr>
        </p:nvSpPr>
        <p:spPr/>
        <p:txBody>
          <a:bodyPr/>
          <a:lstStyle/>
          <a:p>
            <a:pPr algn="just"/>
            <a:r>
              <a:rPr lang="tr-TR" dirty="0" smtClean="0"/>
              <a:t>Geniş vahşi alanlara sahip bir ülkenin hükümeti uzak bölgelere birkaç yüz meteoroloji istasyonu yerleştirmeye karar verir.</a:t>
            </a:r>
          </a:p>
          <a:p>
            <a:pPr algn="just"/>
            <a:r>
              <a:rPr lang="tr-TR" dirty="0" smtClean="0"/>
              <a:t>Hava durumu istasyonları, sıcaklığı ve basıncı, güneş ışığını, yağmuru, rüzgar hızını ve rüzgar yönünü ölçen bir dizi cihazdan veri toplar.</a:t>
            </a:r>
          </a:p>
          <a:p>
            <a:pPr lvl="1" algn="just"/>
            <a:r>
              <a:rPr lang="tr-TR" dirty="0" smtClean="0"/>
              <a:t>Hava durumu istasyonu, rüzgar hızı ve yönü, yer ve hava sıcaklıkları, </a:t>
            </a:r>
            <a:r>
              <a:rPr lang="tr-TR" dirty="0" err="1" smtClean="0"/>
              <a:t>barometrik</a:t>
            </a:r>
            <a:r>
              <a:rPr lang="tr-TR" dirty="0" smtClean="0"/>
              <a:t> basınç ve 24 saatlik bir süre boyunca yağış miktarı gibi hava parametrelerini ölçen bir dizi araç içerir. Bu cihazların her biri, periyodik olarak parametre okumaları alan ve cihazlardan toplanan verileri yöneten bir yazılım sistemi tarafından kontrol edilir.   </a:t>
            </a:r>
          </a:p>
          <a:p>
            <a:pPr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tr-TR" sz="2800" dirty="0" smtClean="0"/>
              <a:t>Hava Durumu İstasyonunun Çevresi</a:t>
            </a:r>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pic>
        <p:nvPicPr>
          <p:cNvPr id="2" name="Picture 1"/>
          <p:cNvPicPr>
            <a:picLocks noChangeAspect="1"/>
          </p:cNvPicPr>
          <p:nvPr/>
        </p:nvPicPr>
        <p:blipFill>
          <a:blip r:embed="rId4"/>
          <a:stretch>
            <a:fillRect/>
          </a:stretch>
        </p:blipFill>
        <p:spPr>
          <a:xfrm>
            <a:off x="457199" y="1756814"/>
            <a:ext cx="8330119" cy="399505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Hava Durumu Bilgi Sistemi</a:t>
            </a:r>
            <a:endParaRPr lang="tr-TR" sz="2800" dirty="0"/>
          </a:p>
        </p:txBody>
      </p:sp>
      <p:sp>
        <p:nvSpPr>
          <p:cNvPr id="3" name="Content Placeholder 2"/>
          <p:cNvSpPr>
            <a:spLocks noGrp="1"/>
          </p:cNvSpPr>
          <p:nvPr>
            <p:ph idx="1"/>
          </p:nvPr>
        </p:nvSpPr>
        <p:spPr>
          <a:xfrm>
            <a:off x="283745" y="1600200"/>
            <a:ext cx="8606912" cy="4525963"/>
          </a:xfrm>
        </p:spPr>
        <p:txBody>
          <a:bodyPr/>
          <a:lstStyle/>
          <a:p>
            <a:pPr algn="just"/>
            <a:r>
              <a:rPr lang="tr-TR" dirty="0" smtClean="0"/>
              <a:t>	Meteoroloji istasyonu sistemi </a:t>
            </a:r>
          </a:p>
          <a:p>
            <a:pPr lvl="1" algn="just"/>
            <a:r>
              <a:rPr lang="tr-TR" dirty="0" smtClean="0"/>
              <a:t>Bu sistem, hava durumu verilerinin toplanmasından, bazı başlangıç verilerinin işlenmesinden ve veri yönetim sistemine iletilmesinden sorumludur.</a:t>
            </a:r>
          </a:p>
          <a:p>
            <a:pPr algn="just"/>
            <a:r>
              <a:rPr lang="tr-TR" dirty="0" smtClean="0"/>
              <a:t>Veri yönetimi ve arşivleme sistemi</a:t>
            </a:r>
          </a:p>
          <a:p>
            <a:pPr lvl="1" algn="just"/>
            <a:r>
              <a:rPr lang="tr-TR" dirty="0" smtClean="0"/>
              <a:t>Bu sistem, tüm doğa hava durumu istasyonlarından verileri toplar, veri işleme ve analizi gerçekleştirir ve verileri arşivler.</a:t>
            </a:r>
          </a:p>
          <a:p>
            <a:pPr algn="just"/>
            <a:r>
              <a:rPr lang="tr-TR" dirty="0" smtClean="0"/>
              <a:t>İstasyon bakım sistemi </a:t>
            </a:r>
          </a:p>
          <a:p>
            <a:pPr lvl="1" algn="just"/>
            <a:r>
              <a:rPr lang="tr-TR" dirty="0" smtClean="0"/>
              <a:t>Bu sistem, doğa hava durumu sistemlerinin sağlığını izlemek ve sorunların raporlarını elde etmek için tüm doğa hava istasyonlarıyla uydu aracılığıyla iletişim kurabilir.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Ek Yazılım İşlevi</a:t>
            </a:r>
            <a:endParaRPr lang="tr-TR" sz="2800" dirty="0"/>
          </a:p>
        </p:txBody>
      </p:sp>
      <p:sp>
        <p:nvSpPr>
          <p:cNvPr id="3" name="Content Placeholder 2"/>
          <p:cNvSpPr>
            <a:spLocks noGrp="1"/>
          </p:cNvSpPr>
          <p:nvPr>
            <p:ph idx="1"/>
          </p:nvPr>
        </p:nvSpPr>
        <p:spPr/>
        <p:txBody>
          <a:bodyPr/>
          <a:lstStyle/>
          <a:p>
            <a:pPr algn="just"/>
            <a:r>
              <a:rPr lang="tr-TR" dirty="0" smtClean="0"/>
              <a:t>Cihazları, güç ve iletişim donanımını izle ve hataları yönetim sistemine bildir.</a:t>
            </a:r>
          </a:p>
          <a:p>
            <a:pPr algn="just"/>
            <a:r>
              <a:rPr lang="tr-TR" dirty="0" smtClean="0"/>
              <a:t>Sistem gücünü yönetin: çevresel koşullar izin verdiğinde pilleri şarj edin ve aynı zamanda kuvvetli rüzgar gibi potansiyel olarak zararlı hava koşullarında jeneratörlerin kapatılmasını sağlayın.</a:t>
            </a:r>
          </a:p>
          <a:p>
            <a:pPr algn="just"/>
            <a:r>
              <a:rPr lang="tr-TR" dirty="0" smtClean="0"/>
              <a:t>Dinamik yeniden yapılandırmayı destekleyin: yazılımın belirli kısımları yeni sürümler ile değiştirilebilmeli ve sistem arızası durumunda yedekleme araçları sisteme alınabilmeli.</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tr-TR" sz="2800" dirty="0" smtClean="0"/>
              <a:t>Anahtar Noktalar</a:t>
            </a:r>
            <a:endParaRPr lang="tr-TR" sz="2800" dirty="0"/>
          </a:p>
        </p:txBody>
      </p:sp>
      <p:sp>
        <p:nvSpPr>
          <p:cNvPr id="90117" name="Rectangle 5"/>
          <p:cNvSpPr>
            <a:spLocks noGrp="1" noChangeArrowheads="1"/>
          </p:cNvSpPr>
          <p:nvPr>
            <p:ph idx="1"/>
          </p:nvPr>
        </p:nvSpPr>
        <p:spPr/>
        <p:txBody>
          <a:bodyPr/>
          <a:lstStyle/>
          <a:p>
            <a:pPr algn="just"/>
            <a:r>
              <a:rPr lang="tr-TR" dirty="0" smtClean="0"/>
              <a:t>Yazılım mühendislerinin mühendislik mesleğine ve topluma karşı sorumlulukları vardır. Sadece teknik konularla ilgilenmemelidirler.</a:t>
            </a:r>
            <a:endParaRPr lang="tr-TR" sz="2400" dirty="0" smtClean="0"/>
          </a:p>
          <a:p>
            <a:pPr algn="just"/>
            <a:r>
              <a:rPr lang="tr-TR" dirty="0" smtClean="0"/>
              <a:t>Meslek toplulukları, üyelerinden beklenen davranış standartlarını belirleyen davranış kuralları yayınlar.</a:t>
            </a:r>
            <a:endParaRPr lang="tr-TR" sz="2400" dirty="0" smtClean="0"/>
          </a:p>
          <a:p>
            <a:pPr algn="just"/>
            <a:r>
              <a:rPr lang="tr-TR" dirty="0" smtClean="0"/>
              <a:t>Bu kitapta üç örnek olay incelemesi kullanılıyor:</a:t>
            </a:r>
          </a:p>
          <a:p>
            <a:pPr lvl="1" algn="just"/>
            <a:r>
              <a:rPr lang="tr-TR" dirty="0" smtClean="0"/>
              <a:t>Gömülü bir insülin pompası kontrol sistemi</a:t>
            </a:r>
            <a:endParaRPr lang="tr-TR" sz="2000" dirty="0" smtClean="0"/>
          </a:p>
          <a:p>
            <a:pPr lvl="1" algn="just"/>
            <a:r>
              <a:rPr lang="tr-TR" dirty="0" smtClean="0"/>
              <a:t>Akıl sağlığı hasta yönetimi için bir sistem</a:t>
            </a:r>
          </a:p>
          <a:p>
            <a:pPr lvl="1" algn="just"/>
            <a:r>
              <a:rPr lang="tr-TR" sz="2000" dirty="0" smtClean="0"/>
              <a:t>Doğa hava istasyonu sistemi</a:t>
            </a:r>
            <a:endParaRPr lang="tr-TR"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Ürünleri</a:t>
            </a:r>
            <a:endParaRPr lang="en-US" sz="2800" dirty="0"/>
          </a:p>
        </p:txBody>
      </p:sp>
      <p:sp>
        <p:nvSpPr>
          <p:cNvPr id="3" name="Content Placeholder 2"/>
          <p:cNvSpPr>
            <a:spLocks noGrp="1"/>
          </p:cNvSpPr>
          <p:nvPr>
            <p:ph idx="1"/>
          </p:nvPr>
        </p:nvSpPr>
        <p:spPr/>
        <p:txBody>
          <a:bodyPr/>
          <a:lstStyle/>
          <a:p>
            <a:pPr algn="just"/>
            <a:r>
              <a:rPr lang="tr-TR" dirty="0" smtClean="0"/>
              <a:t>Jenerik </a:t>
            </a:r>
            <a:r>
              <a:rPr lang="tr-TR" dirty="0"/>
              <a:t>ürünler</a:t>
            </a:r>
            <a:endParaRPr lang="en-US" dirty="0" smtClean="0"/>
          </a:p>
          <a:p>
            <a:pPr lvl="1" algn="just"/>
            <a:r>
              <a:rPr lang="tr-TR" dirty="0" smtClean="0"/>
              <a:t>Pazarlanan </a:t>
            </a:r>
            <a:r>
              <a:rPr lang="tr-TR" dirty="0"/>
              <a:t>ve satın almak isteyen herhangi bir müşteriye satılan bağımsız sistemler.</a:t>
            </a:r>
            <a:endParaRPr lang="en-US" dirty="0" smtClean="0"/>
          </a:p>
          <a:p>
            <a:pPr lvl="1" algn="just"/>
            <a:r>
              <a:rPr lang="tr-TR" dirty="0" smtClean="0"/>
              <a:t>Örnekler </a:t>
            </a:r>
            <a:r>
              <a:rPr lang="tr-TR" dirty="0"/>
              <a:t>- grafik programları, proje yönetimi araçları gibi PC yazılımları; bilgisayar destekli tasarım (CAD) yazılımı; diş hekimleri için randevu sistemleri gibi belirli pazarlar için </a:t>
            </a:r>
            <a:r>
              <a:rPr lang="tr-TR" dirty="0" smtClean="0"/>
              <a:t>yazılımlar, Microsoft Windows işletim sistemi, vb.</a:t>
            </a:r>
            <a:endParaRPr lang="en-US" dirty="0" smtClean="0"/>
          </a:p>
          <a:p>
            <a:pPr algn="just"/>
            <a:r>
              <a:rPr lang="tr-TR" dirty="0" smtClean="0"/>
              <a:t>Özelleştirilmiş </a:t>
            </a:r>
            <a:r>
              <a:rPr lang="tr-TR" dirty="0"/>
              <a:t>ürünler</a:t>
            </a:r>
            <a:endParaRPr lang="en-US" dirty="0" smtClean="0"/>
          </a:p>
          <a:p>
            <a:pPr lvl="1" algn="just"/>
            <a:r>
              <a:rPr lang="tr-TR" dirty="0" smtClean="0"/>
              <a:t>Belirli </a:t>
            </a:r>
            <a:r>
              <a:rPr lang="tr-TR" dirty="0"/>
              <a:t>bir müşteri tarafından kendi ihtiyaçlarını karşılamak için </a:t>
            </a:r>
            <a:r>
              <a:rPr lang="tr-TR" dirty="0" smtClean="0"/>
              <a:t>yaptırılan </a:t>
            </a:r>
            <a:r>
              <a:rPr lang="tr-TR" dirty="0"/>
              <a:t>yazılım.</a:t>
            </a:r>
            <a:endParaRPr lang="en-US" dirty="0" smtClean="0"/>
          </a:p>
          <a:p>
            <a:pPr lvl="1" algn="just"/>
            <a:r>
              <a:rPr lang="tr-TR" dirty="0" smtClean="0"/>
              <a:t>Örnekler </a:t>
            </a:r>
            <a:r>
              <a:rPr lang="tr-TR" dirty="0"/>
              <a:t>- gömülü kontrol sistemleri, hava trafik kontrol yazılımı, trafik izleme sistemleri.</a:t>
            </a:r>
            <a:endParaRPr lang="en-US" dirty="0" smtClean="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Ürün</a:t>
            </a:r>
            <a:r>
              <a:rPr lang="en-US" sz="2800" dirty="0"/>
              <a:t> </a:t>
            </a:r>
            <a:r>
              <a:rPr lang="tr-TR" sz="2800" dirty="0" smtClean="0"/>
              <a:t>Ö</a:t>
            </a:r>
            <a:r>
              <a:rPr lang="en-US" sz="2800" dirty="0" err="1" smtClean="0"/>
              <a:t>zellikleri</a:t>
            </a:r>
            <a:endParaRPr lang="en-US" sz="2800" dirty="0"/>
          </a:p>
        </p:txBody>
      </p:sp>
      <p:sp>
        <p:nvSpPr>
          <p:cNvPr id="3" name="Content Placeholder 2"/>
          <p:cNvSpPr>
            <a:spLocks noGrp="1"/>
          </p:cNvSpPr>
          <p:nvPr>
            <p:ph idx="1"/>
          </p:nvPr>
        </p:nvSpPr>
        <p:spPr/>
        <p:txBody>
          <a:bodyPr/>
          <a:lstStyle/>
          <a:p>
            <a:pPr algn="just"/>
            <a:r>
              <a:rPr lang="tr-TR" sz="2800" dirty="0" smtClean="0"/>
              <a:t>Jenerik ürünler</a:t>
            </a:r>
            <a:endParaRPr lang="en-US" sz="2800" dirty="0" smtClean="0"/>
          </a:p>
          <a:p>
            <a:pPr lvl="1" algn="just"/>
            <a:r>
              <a:rPr lang="tr-TR" sz="2400" dirty="0" smtClean="0"/>
              <a:t>Yazılımın </a:t>
            </a:r>
            <a:r>
              <a:rPr lang="tr-TR" sz="2400" dirty="0"/>
              <a:t>ne yapması gerektiğinin özelliği yazılım geliştiriciye aittir ve yazılım değişikliği ile ilgili kararlar geliştirici tarafından verilir.</a:t>
            </a:r>
            <a:endParaRPr lang="en-US" sz="2400" dirty="0" smtClean="0"/>
          </a:p>
          <a:p>
            <a:pPr algn="just"/>
            <a:r>
              <a:rPr lang="tr-TR" sz="2800" dirty="0" smtClean="0"/>
              <a:t>Özelleştirilmiş </a:t>
            </a:r>
            <a:r>
              <a:rPr lang="tr-TR" sz="2800" dirty="0"/>
              <a:t>ürünler</a:t>
            </a:r>
            <a:endParaRPr lang="en-US" sz="2800" dirty="0" smtClean="0"/>
          </a:p>
          <a:p>
            <a:pPr lvl="1" algn="just"/>
            <a:r>
              <a:rPr lang="tr-TR" sz="2400" dirty="0" smtClean="0"/>
              <a:t>Yazılımın </a:t>
            </a:r>
            <a:r>
              <a:rPr lang="tr-TR" sz="2400" dirty="0"/>
              <a:t>ne yapması gerektiğinin özellikleri, yazılım </a:t>
            </a:r>
            <a:r>
              <a:rPr lang="tr-TR" sz="2400" dirty="0" smtClean="0"/>
              <a:t>yaptırtan </a:t>
            </a:r>
            <a:r>
              <a:rPr lang="tr-TR" sz="2400" dirty="0"/>
              <a:t>müşteriye aittir ve gerekli yazılım değişiklikleri hakkında </a:t>
            </a:r>
            <a:r>
              <a:rPr lang="tr-TR" sz="2400" dirty="0" smtClean="0"/>
              <a:t>kararları müşteri belirler.</a:t>
            </a:r>
            <a:endParaRPr lang="en-US" sz="24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r>
              <a:rPr lang="tr-TR" sz="2800" dirty="0" smtClean="0"/>
              <a:t>Yazılım </a:t>
            </a:r>
            <a:r>
              <a:rPr lang="tr-TR" sz="2800" dirty="0"/>
              <a:t>mühendisliği hakkında </a:t>
            </a:r>
            <a:r>
              <a:rPr lang="tr-TR" sz="2800" dirty="0" smtClean="0"/>
              <a:t>sıkça </a:t>
            </a:r>
            <a:r>
              <a:rPr lang="tr-TR" sz="2800" dirty="0"/>
              <a:t>sorulan sorular</a:t>
            </a:r>
            <a:r>
              <a:rPr lang="en-GB" sz="2800" dirty="0" smtClean="0"/>
              <a:t/>
            </a:r>
            <a:br>
              <a:rPr lang="en-GB" sz="2800" dirty="0" smtClean="0"/>
            </a:br>
            <a:endParaRPr lang="en-US" sz="2800"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36074167"/>
              </p:ext>
            </p:extLst>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tr-TR" sz="1400" dirty="0" smtClean="0">
                          <a:latin typeface="Arial"/>
                          <a:cs typeface="Arial"/>
                        </a:rPr>
                        <a:t>Soru</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tr-TR" sz="1400" dirty="0" smtClean="0">
                          <a:latin typeface="Arial"/>
                          <a:cs typeface="Arial"/>
                        </a:rPr>
                        <a:t>Cevap</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tr-TR" sz="1400" dirty="0" smtClean="0">
                          <a:latin typeface="Arial"/>
                          <a:cs typeface="Arial"/>
                        </a:rPr>
                        <a:t>Yazılım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Bilgisayar programları ve ilgili belgeler. Yazılım ürünleri belirli bir müşteri için geliştirilebilir veya genel bir pazar için geliştirilebilir.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tr-TR" sz="1400" dirty="0" smtClean="0">
                          <a:latin typeface="Arial"/>
                          <a:cs typeface="Arial"/>
                        </a:rPr>
                        <a:t>İyi bir yazılımın özellikleri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İyi yazılım, kullanıcıya gerekli işlevselliği ve performansı sağlamalı ve sürdürülebilir, güvenilir ve kullanılabilir olmalıdır.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tr-TR" sz="1400" dirty="0" smtClean="0">
                          <a:latin typeface="Arial"/>
                          <a:cs typeface="Arial"/>
                        </a:rPr>
                        <a:t>Yazılım mühendisliği</a:t>
                      </a:r>
                      <a:r>
                        <a:rPr lang="tr-TR" sz="1400" baseline="0" dirty="0" smtClean="0">
                          <a:latin typeface="Arial"/>
                          <a:cs typeface="Arial"/>
                        </a:rPr>
                        <a:t>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Yazılım mühendisliği, yazılım üretiminin tüm yönleriyle ilgilenen bir mühendislik disiplinidir.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tr-TR" sz="1400" dirty="0" smtClean="0">
                          <a:latin typeface="Arial"/>
                          <a:cs typeface="Arial"/>
                        </a:rPr>
                        <a:t>Temel yazılım mühendisliği faaliyetleri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Yazılım özellikleri, yazılım geliştirme, yazılım doğrulama ve yazılım evrimi.</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tr-TR" sz="1400" dirty="0" smtClean="0">
                          <a:latin typeface="Arial"/>
                          <a:cs typeface="Arial"/>
                        </a:rPr>
                        <a:t>Yazılım mühendisliği ile bilgisayar bilimi arasındaki fark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Bilgisayar bilimi teori ve temellere odaklanır; yazılım mühendisliği, kullanışlı yazılım geliştirme ve sunmanın pratiklikleriyle ilgilenir.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tr-TR" sz="1400" dirty="0" smtClean="0">
                          <a:latin typeface="Arial"/>
                          <a:cs typeface="Arial"/>
                        </a:rPr>
                        <a:t>Yazılım mühendisliği ile sistem mühendisliği arasındaki fark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Sistem mühendisliği, donanım, yazılım ve süreç mühendisliği dahil olmak üzere bilgisayar tabanlı sistem geliştirmenin tüm yönleriyle ilgilenir. Yazılım mühendisliği, bu daha genel sürecin bir parçasıdır.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a:t>
            </a:r>
            <a:r>
              <a:rPr lang="tr-TR" sz="2800" dirty="0"/>
              <a:t>mühendisliği hakkında </a:t>
            </a:r>
            <a:r>
              <a:rPr lang="tr-TR" sz="2800" dirty="0" smtClean="0"/>
              <a:t>sıkça </a:t>
            </a:r>
            <a:r>
              <a:rPr lang="tr-TR" sz="2800" dirty="0"/>
              <a:t>sorulan sorular</a:t>
            </a: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9056414"/>
              </p:ext>
            </p:extLst>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pPr algn="just"/>
                      <a:r>
                        <a:rPr lang="tr-TR" sz="1400" dirty="0" smtClean="0">
                          <a:latin typeface="Arial"/>
                          <a:cs typeface="Arial"/>
                        </a:rPr>
                        <a:t>Soru</a:t>
                      </a:r>
                      <a:endParaRPr lang="en-US" sz="1400" dirty="0">
                        <a:latin typeface="Arial"/>
                        <a:cs typeface="Arial"/>
                      </a:endParaRPr>
                    </a:p>
                  </a:txBody>
                  <a:tcPr/>
                </a:tc>
                <a:tc>
                  <a:txBody>
                    <a:bodyPr/>
                    <a:lstStyle/>
                    <a:p>
                      <a:pPr algn="just"/>
                      <a:r>
                        <a:rPr lang="tr-TR" sz="1400" dirty="0" smtClean="0">
                          <a:latin typeface="Arial"/>
                          <a:cs typeface="Arial"/>
                        </a:rPr>
                        <a:t>Cevap</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tr-TR" sz="1400" dirty="0" smtClean="0">
                          <a:latin typeface="Arial"/>
                          <a:cs typeface="Arial"/>
                        </a:rPr>
                        <a:t>Yazılım mühendisliğinin karşılaştığı temel zorluklar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Artan çeşitlilikle başa çıkmak, daha kısa teslimat süreleri talep etmek ve güvenilir yazılım geliştirmek.</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tr-TR" sz="1400" dirty="0" smtClean="0">
                          <a:latin typeface="Arial"/>
                          <a:cs typeface="Arial"/>
                        </a:rPr>
                        <a:t>Yazılım mühendisliğinin maliyetleri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Yazılım maliyetlerinin kabaca% 60'ı geliştirme maliyetidir,% 40'ı test maliyetidir. Özel yazılımlar için, geliştirme maliyetleri genellikle geliştirme maliyetlerini aşar.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nb-NO" sz="1400" dirty="0" smtClean="0">
                          <a:latin typeface="Arial"/>
                          <a:cs typeface="Arial"/>
                        </a:rPr>
                        <a:t>En iyi yazılım mühendisliği teknikleri ve yöntemleri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Tüm yazılım projelerinin profesyonelce yönetilmesi ve geliştirilmesi gerekirken, farklı sistem türleri için farklı teknikler uygundur. Örneğin, oyunlar her zaman bir dizi prototip kullanılarak geliştirilmelidir, oysa güvenlik açısından kritik kontrol sistemleri geliştirilecek eksiksiz ve analiz edilebilir bir </a:t>
                      </a:r>
                      <a:r>
                        <a:rPr lang="tr-TR" sz="1400" dirty="0" err="1" smtClean="0">
                          <a:latin typeface="Arial"/>
                          <a:cs typeface="Arial"/>
                        </a:rPr>
                        <a:t>spesifikasyon</a:t>
                      </a:r>
                      <a:r>
                        <a:rPr lang="tr-TR" sz="1400" dirty="0" smtClean="0">
                          <a:latin typeface="Arial"/>
                          <a:cs typeface="Arial"/>
                        </a:rPr>
                        <a:t> gerektirir. Bu nedenle, bir yöntemin diğerinden daha iyi olduğunu söyleyemezsiniz.</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tr-TR" sz="1400" dirty="0" smtClean="0">
                          <a:latin typeface="Arial"/>
                          <a:cs typeface="Arial"/>
                        </a:rPr>
                        <a:t>Web, yazılım mühendisliğinde ne gibi farklara</a:t>
                      </a:r>
                      <a:r>
                        <a:rPr lang="tr-TR" sz="1400" baseline="0" dirty="0" smtClean="0">
                          <a:latin typeface="Arial"/>
                          <a:cs typeface="Arial"/>
                        </a:rPr>
                        <a:t> sebep oldu</a:t>
                      </a:r>
                      <a:r>
                        <a:rPr lang="tr-TR" sz="1400" dirty="0" smtClean="0">
                          <a:latin typeface="Arial"/>
                          <a:cs typeface="Arial"/>
                        </a:rPr>
                        <a:t>?</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Web, yazılım hizmetlerinin kullanılabilirliğine ve yüksek düzeyde dağıtılmış hizmet tabanlı sistemler geliştirme imkanını sağlamıştır. Web tabanlı sistem geliştirme, programlama dillerinde ve yazılımın yeniden kullanımında önemli gelişmelere yol açmıştır.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2800" dirty="0" err="1" smtClean="0"/>
              <a:t>İyi</a:t>
            </a:r>
            <a:r>
              <a:rPr lang="en-US" sz="2800" dirty="0" smtClean="0"/>
              <a:t> </a:t>
            </a:r>
            <a:r>
              <a:rPr lang="en-US" sz="2800" dirty="0" err="1" smtClean="0"/>
              <a:t>Bir</a:t>
            </a:r>
            <a:r>
              <a:rPr lang="en-US" sz="2800" dirty="0" smtClean="0"/>
              <a:t> </a:t>
            </a:r>
            <a:r>
              <a:rPr lang="en-US" sz="2800" dirty="0" err="1" smtClean="0"/>
              <a:t>Yazılımın</a:t>
            </a:r>
            <a:r>
              <a:rPr lang="en-US" sz="2800" dirty="0" smtClean="0"/>
              <a:t> </a:t>
            </a:r>
            <a:r>
              <a:rPr lang="en-US" sz="2800" dirty="0" err="1" smtClean="0"/>
              <a:t>Temel</a:t>
            </a:r>
            <a:r>
              <a:rPr lang="en-US" sz="2800" dirty="0" smtClean="0"/>
              <a:t> </a:t>
            </a:r>
            <a:r>
              <a:rPr lang="en-US" sz="2800" dirty="0" err="1" smtClean="0"/>
              <a:t>Nitelikleri</a:t>
            </a:r>
            <a:endParaRPr lang="en-US" sz="2800"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5271961"/>
              </p:ext>
            </p:extLst>
          </p:nvPr>
        </p:nvGraphicFramePr>
        <p:xfrm>
          <a:off x="457200" y="1782763"/>
          <a:ext cx="8404697" cy="3988384"/>
        </p:xfrm>
        <a:graphic>
          <a:graphicData uri="http://schemas.openxmlformats.org/drawingml/2006/table">
            <a:tbl>
              <a:tblPr firstRow="1" bandRow="1">
                <a:tableStyleId>{B301B821-A1FF-4177-AEE7-76D212191A09}</a:tableStyleId>
              </a:tblPr>
              <a:tblGrid>
                <a:gridCol w="2394068">
                  <a:extLst>
                    <a:ext uri="{9D8B030D-6E8A-4147-A177-3AD203B41FA5}">
                      <a16:colId xmlns:a16="http://schemas.microsoft.com/office/drawing/2014/main" val="20000"/>
                    </a:ext>
                  </a:extLst>
                </a:gridCol>
                <a:gridCol w="6010629">
                  <a:extLst>
                    <a:ext uri="{9D8B030D-6E8A-4147-A177-3AD203B41FA5}">
                      <a16:colId xmlns:a16="http://schemas.microsoft.com/office/drawing/2014/main" val="20001"/>
                    </a:ext>
                  </a:extLst>
                </a:gridCol>
              </a:tblGrid>
              <a:tr h="497387">
                <a:tc>
                  <a:txBody>
                    <a:bodyPr/>
                    <a:lstStyle/>
                    <a:p>
                      <a:pPr algn="just">
                        <a:spcAft>
                          <a:spcPts val="0"/>
                        </a:spcAft>
                      </a:pPr>
                      <a:r>
                        <a:rPr lang="tr-TR" sz="1400" dirty="0" smtClean="0">
                          <a:latin typeface="Arial"/>
                          <a:cs typeface="Arial"/>
                        </a:rPr>
                        <a:t>Ürün Karakteristiği</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err="1" smtClean="0">
                          <a:latin typeface="Arial"/>
                          <a:cs typeface="Arial"/>
                        </a:rPr>
                        <a:t>Açıklama</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tr-TR" sz="1400" dirty="0" smtClean="0">
                          <a:latin typeface="Arial"/>
                          <a:cs typeface="Arial"/>
                        </a:rPr>
                        <a:t>Sürdürülebilirlik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müşterilerin değişen ihtiyaçlarını karşılayacak şekilde gelişebilecek şekilde yazılmalıdır. Bu kritik bir özelliktir çünkü yazılım değişikliği, değişen bir iş ortamının kaçınılmaz bir gereğidir.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tr-TR" sz="1400" dirty="0" err="1" smtClean="0">
                          <a:latin typeface="Arial"/>
                          <a:cs typeface="Arial"/>
                        </a:rPr>
                        <a:t>Güvenilebilirlik</a:t>
                      </a:r>
                      <a:r>
                        <a:rPr lang="tr-TR" sz="1400" baseline="0" dirty="0" smtClean="0">
                          <a:latin typeface="Arial"/>
                          <a:cs typeface="Arial"/>
                        </a:rPr>
                        <a:t> </a:t>
                      </a:r>
                      <a:r>
                        <a:rPr lang="tr-TR" sz="1400" dirty="0" smtClean="0">
                          <a:latin typeface="Arial"/>
                          <a:cs typeface="Arial"/>
                        </a:rPr>
                        <a:t>ve güvenlik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güvenilirliği, güvenilirlik, güvenlik ve emniyet gibi bir dizi özelliği içerir. Güvenilir yazılım, sistem arızası durumunda fiziksel veya ekonomik hasara neden olmamalıdır. Kötü niyetli kullanıcılar sisteme erişememeli veya sisteme zarar vermemelidir.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dirty="0" err="1" smtClean="0">
                          <a:latin typeface="Arial"/>
                          <a:cs typeface="Arial"/>
                        </a:rPr>
                        <a:t>Verimlilik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bellek ve işlemci döngüleri gibi sistem kaynaklarını boşa harcamamalıdır. Bu nedenle verimlilik, yanıt verme, işlem süresi, bellek kullanımı vb. İçerir.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tr-TR" sz="1400" dirty="0" err="1" smtClean="0">
                          <a:latin typeface="Arial"/>
                          <a:cs typeface="Arial"/>
                        </a:rPr>
                        <a:t>Kabuledilebilirlik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tasarlandığı kullanıcı türü için kabul edilebilir olmalıdır. Bu, anlaşılır, kullanılabilir ve kullandıkları diğer sistemlerle uyumlu olması gerektiği anlamına gelir.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4301</TotalTime>
  <Words>3406</Words>
  <Application>Microsoft Office PowerPoint</Application>
  <PresentationFormat>Ekran Gösterisi (4:3)</PresentationFormat>
  <Paragraphs>343</Paragraphs>
  <Slides>48</Slides>
  <Notes>9</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48</vt:i4>
      </vt:variant>
    </vt:vector>
  </HeadingPairs>
  <TitlesOfParts>
    <vt:vector size="56" baseType="lpstr">
      <vt:lpstr>ＭＳ Ｐゴシック</vt:lpstr>
      <vt:lpstr>Arial</vt:lpstr>
      <vt:lpstr>Calibri</vt:lpstr>
      <vt:lpstr>Courier New</vt:lpstr>
      <vt:lpstr>Sitka Small</vt:lpstr>
      <vt:lpstr>Times New Roman</vt:lpstr>
      <vt:lpstr>Wingdings</vt:lpstr>
      <vt:lpstr>SE9</vt:lpstr>
      <vt:lpstr>PowerPoint Sunusu</vt:lpstr>
      <vt:lpstr>Ders 1’de İşlenen Konular</vt:lpstr>
      <vt:lpstr>Yazılım Mühendisliği</vt:lpstr>
      <vt:lpstr>Yazılım Maliyetleri</vt:lpstr>
      <vt:lpstr>Yazılım Ürünleri</vt:lpstr>
      <vt:lpstr>Ürün Özellikleri</vt:lpstr>
      <vt:lpstr>Yazılım mühendisliği hakkında sıkça sorulan sorular </vt:lpstr>
      <vt:lpstr>Yazılım mühendisliği hakkında sıkça sorulan sorular</vt:lpstr>
      <vt:lpstr>İyi Bir Yazılımın Temel Nitelikleri</vt:lpstr>
      <vt:lpstr>Yazılım Mühendisliği</vt:lpstr>
      <vt:lpstr>Yazılım Mühendisliğinin Önemi</vt:lpstr>
      <vt:lpstr>Yazılım Süreci Faaliyetleri</vt:lpstr>
      <vt:lpstr>Çoğu Yazılımı Etkileyen Genel Sorunlar</vt:lpstr>
      <vt:lpstr>Yazılım mühendisliği çeşitliliği</vt:lpstr>
      <vt:lpstr>Uygulama türleri</vt:lpstr>
      <vt:lpstr>Uygulama Türleri</vt:lpstr>
      <vt:lpstr>Uygulama Türleri</vt:lpstr>
      <vt:lpstr>Yazılım Mühendisliğinin Temelleri </vt:lpstr>
      <vt:lpstr>Yazilim Mühendisliği Ve Web</vt:lpstr>
      <vt:lpstr>Web Yazılım Mühendisliği</vt:lpstr>
      <vt:lpstr>Web Tabanlı Yazılım Mühendisliği</vt:lpstr>
      <vt:lpstr>Anahtar Noktalar</vt:lpstr>
      <vt:lpstr>Anahtar Noktalar</vt:lpstr>
      <vt:lpstr>Ders 1 - Giriş</vt:lpstr>
      <vt:lpstr>Yazılım Mühendisliği Etiği</vt:lpstr>
      <vt:lpstr>Mesleki Sorumluluk Konuları</vt:lpstr>
      <vt:lpstr>Mesleki Sorumluluk Konuları</vt:lpstr>
      <vt:lpstr>ACM (Bilgisayar Makineleri Derneği) /IEEE (Elektrik ve Elektronik Mühendisleri Enstitüsü) Etik Kurallar</vt:lpstr>
      <vt:lpstr>Etik Kuralların Gerekçesi</vt:lpstr>
      <vt:lpstr>ACM (Bilgisayar Makineleri Derneği) /IEEE (Elektrik ve Elektronik Mühendisleri Enstitüsü) Etik Kuralları</vt:lpstr>
      <vt:lpstr>Etik İlkeler</vt:lpstr>
      <vt:lpstr>Etik İkilemler</vt:lpstr>
      <vt:lpstr>Örnek Olaylar</vt:lpstr>
      <vt:lpstr>İnsülin Pompası Kontrol Sistemi</vt:lpstr>
      <vt:lpstr>İnsülin Pompası Donanım Mimarisi</vt:lpstr>
      <vt:lpstr>İnsülin Pompasının Aktivite Modeli</vt:lpstr>
      <vt:lpstr>Temel Üst Düzey Gereksinimler</vt:lpstr>
      <vt:lpstr>Akıl Sağlığı Bakımı İçin Bir Hasta Bilgi Sistemi</vt:lpstr>
      <vt:lpstr>AS-HYS</vt:lpstr>
      <vt:lpstr>AS-HYS Hedefleri</vt:lpstr>
      <vt:lpstr>AS-HYS’nin Organizasyonu</vt:lpstr>
      <vt:lpstr>As-hys’nin Anahtar Özellikleri</vt:lpstr>
      <vt:lpstr>AS-HYS’nin Endişeleri</vt:lpstr>
      <vt:lpstr>Doğa Hava İstasyonu</vt:lpstr>
      <vt:lpstr>Hava Durumu İstasyonunun Çevresi</vt:lpstr>
      <vt:lpstr>Hava Durumu Bilgi Sistemi</vt:lpstr>
      <vt:lpstr>Ek Yazılım İşlevi</vt:lpstr>
      <vt:lpstr>Anahtar Noktalar</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Furkan Gözükara</cp:lastModifiedBy>
  <cp:revision>93</cp:revision>
  <dcterms:created xsi:type="dcterms:W3CDTF">2009-12-29T10:39:27Z</dcterms:created>
  <dcterms:modified xsi:type="dcterms:W3CDTF">2021-03-13T12:49:14Z</dcterms:modified>
</cp:coreProperties>
</file>