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33" r:id="rId2"/>
    <p:sldId id="270" r:id="rId3"/>
    <p:sldId id="281" r:id="rId4"/>
    <p:sldId id="318" r:id="rId5"/>
    <p:sldId id="319" r:id="rId6"/>
    <p:sldId id="282" r:id="rId7"/>
    <p:sldId id="257" r:id="rId8"/>
    <p:sldId id="284" r:id="rId9"/>
    <p:sldId id="285" r:id="rId10"/>
    <p:sldId id="258" r:id="rId11"/>
    <p:sldId id="288" r:id="rId12"/>
    <p:sldId id="320" r:id="rId13"/>
    <p:sldId id="289" r:id="rId14"/>
    <p:sldId id="259" r:id="rId15"/>
    <p:sldId id="322" r:id="rId16"/>
    <p:sldId id="272" r:id="rId17"/>
    <p:sldId id="291" r:id="rId18"/>
    <p:sldId id="260" r:id="rId19"/>
    <p:sldId id="293" r:id="rId20"/>
    <p:sldId id="261" r:id="rId21"/>
    <p:sldId id="323" r:id="rId22"/>
    <p:sldId id="299" r:id="rId23"/>
    <p:sldId id="262" r:id="rId24"/>
    <p:sldId id="301" r:id="rId25"/>
    <p:sldId id="263" r:id="rId26"/>
    <p:sldId id="303" r:id="rId27"/>
    <p:sldId id="264" r:id="rId28"/>
    <p:sldId id="317" r:id="rId29"/>
    <p:sldId id="324" r:id="rId30"/>
    <p:sldId id="327" r:id="rId31"/>
    <p:sldId id="273" r:id="rId32"/>
    <p:sldId id="325" r:id="rId33"/>
    <p:sldId id="312" r:id="rId34"/>
    <p:sldId id="313" r:id="rId35"/>
    <p:sldId id="265" r:id="rId36"/>
    <p:sldId id="328" r:id="rId37"/>
    <p:sldId id="316" r:id="rId38"/>
    <p:sldId id="305" r:id="rId39"/>
    <p:sldId id="329" r:id="rId40"/>
    <p:sldId id="266" r:id="rId41"/>
    <p:sldId id="307" r:id="rId42"/>
    <p:sldId id="326" r:id="rId43"/>
    <p:sldId id="309" r:id="rId44"/>
    <p:sldId id="267" r:id="rId45"/>
    <p:sldId id="311" r:id="rId46"/>
    <p:sldId id="330" r:id="rId47"/>
    <p:sldId id="275" r:id="rId48"/>
    <p:sldId id="268" r:id="rId49"/>
    <p:sldId id="277" r:id="rId50"/>
    <p:sldId id="331" r:id="rId51"/>
    <p:sldId id="269" r:id="rId52"/>
    <p:sldId id="279" r:id="rId53"/>
    <p:sldId id="278" r:id="rId54"/>
    <p:sldId id="332" r:id="rId55"/>
    <p:sldId id="280" r:id="rId5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4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 err="1" smtClean="0"/>
              <a:t>akıl</a:t>
            </a:r>
            <a:r>
              <a:rPr lang="en-US" dirty="0" smtClean="0"/>
              <a:t> </a:t>
            </a:r>
            <a:r>
              <a:rPr lang="en-US" dirty="0" err="1" smtClean="0"/>
              <a:t>sahibi</a:t>
            </a:r>
            <a:r>
              <a:rPr lang="en-US" dirty="0" smtClean="0"/>
              <a:t> </a:t>
            </a:r>
            <a:r>
              <a:rPr lang="en-US" dirty="0" err="1" smtClean="0"/>
              <a:t>oranlı</a:t>
            </a:r>
            <a:r>
              <a:rPr lang="en-US" dirty="0" smtClean="0"/>
              <a:t> </a:t>
            </a:r>
            <a:r>
              <a:rPr lang="en-US" dirty="0" err="1" smtClean="0"/>
              <a:t>mantıklı</a:t>
            </a:r>
            <a:r>
              <a:rPr lang="en-US" dirty="0" smtClean="0"/>
              <a:t> , prescriptive </a:t>
            </a:r>
            <a:r>
              <a:rPr lang="en-US" dirty="0" err="1" smtClean="0"/>
              <a:t>sıkı</a:t>
            </a:r>
            <a:r>
              <a:rPr lang="en-US" dirty="0" smtClean="0"/>
              <a:t> </a:t>
            </a:r>
            <a:r>
              <a:rPr lang="en-US" dirty="0" err="1" smtClean="0"/>
              <a:t>kurallar</a:t>
            </a:r>
            <a:r>
              <a:rPr lang="en-US" dirty="0" smtClean="0"/>
              <a:t> </a:t>
            </a:r>
            <a:r>
              <a:rPr lang="en-US" dirty="0" err="1" smtClean="0"/>
              <a:t>koyan</a:t>
            </a:r>
            <a:r>
              <a:rPr lang="en-US" dirty="0" smtClean="0"/>
              <a:t> </a:t>
            </a:r>
            <a:r>
              <a:rPr lang="en-US" dirty="0" err="1" smtClean="0"/>
              <a:t>kuralcı</a:t>
            </a:r>
            <a:r>
              <a:rPr lang="en-US" dirty="0" smtClean="0"/>
              <a:t> </a:t>
            </a:r>
            <a:r>
              <a:rPr lang="en-US" dirty="0" err="1" smtClean="0"/>
              <a:t>emreden</a:t>
            </a:r>
            <a:r>
              <a:rPr lang="en-US" dirty="0" smtClean="0"/>
              <a:t>, sound </a:t>
            </a:r>
            <a:r>
              <a:rPr lang="en-US" dirty="0" err="1" smtClean="0"/>
              <a:t>sapasağlam</a:t>
            </a:r>
            <a:r>
              <a:rPr lang="en-US" dirty="0" smtClean="0"/>
              <a:t> </a:t>
            </a:r>
            <a:r>
              <a:rPr lang="en-US" dirty="0" err="1" smtClean="0"/>
              <a:t>güvenilir</a:t>
            </a:r>
            <a:r>
              <a:rPr lang="en-US" dirty="0" smtClean="0"/>
              <a:t> </a:t>
            </a:r>
            <a:r>
              <a:rPr lang="en-US" dirty="0" err="1" smtClean="0"/>
              <a:t>kusursuz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doğru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54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Abstract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kuramsal</a:t>
            </a:r>
            <a:endParaRPr lang="en-US" dirty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Enacted </a:t>
            </a:r>
            <a:r>
              <a:rPr lang="en-US" dirty="0" err="1" smtClean="0"/>
              <a:t>oynamak</a:t>
            </a:r>
            <a:r>
              <a:rPr lang="en-US" dirty="0" smtClean="0"/>
              <a:t> Kabul </a:t>
            </a:r>
            <a:r>
              <a:rPr lang="en-US" dirty="0" err="1" smtClean="0"/>
              <a:t>çıkarmak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sahnelemek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0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dirty="0" smtClean="0"/>
              <a:t>Interleaved </a:t>
            </a:r>
            <a:r>
              <a:rPr lang="en-GB" dirty="0" err="1" smtClean="0"/>
              <a:t>iç</a:t>
            </a:r>
            <a:r>
              <a:rPr lang="en-GB" dirty="0" smtClean="0"/>
              <a:t> </a:t>
            </a:r>
            <a:r>
              <a:rPr lang="en-GB" dirty="0" err="1" smtClean="0"/>
              <a:t>içe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geçmiş</a:t>
            </a:r>
            <a:endParaRPr lang="en-US" dirty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Accommodate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yerleştirmek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uyum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sağlamak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uzlaştırmak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uydurmak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bağdaştırmak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Invocation </a:t>
            </a:r>
            <a:r>
              <a:rPr lang="en-US" dirty="0" err="1" smtClean="0"/>
              <a:t>yürütme</a:t>
            </a:r>
            <a:r>
              <a:rPr lang="en-US" dirty="0" smtClean="0"/>
              <a:t> </a:t>
            </a:r>
            <a:r>
              <a:rPr lang="en-US" dirty="0" err="1" smtClean="0"/>
              <a:t>başlatma</a:t>
            </a:r>
            <a:r>
              <a:rPr lang="en-US" dirty="0" smtClean="0"/>
              <a:t> </a:t>
            </a:r>
            <a:r>
              <a:rPr lang="en-US" dirty="0" err="1" smtClean="0"/>
              <a:t>yalvarma</a:t>
            </a:r>
            <a:r>
              <a:rPr lang="en-US" dirty="0" smtClean="0"/>
              <a:t> </a:t>
            </a:r>
            <a:r>
              <a:rPr lang="en-US" dirty="0" err="1" smtClean="0"/>
              <a:t>yakarma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8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13CAA7-61A2-AE4A-B3AF-B36050DDC1C8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A550-1159-5E4A-897B-E65014FF13B6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6F8E3-2B7A-F841-82BB-4253B616347C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ifs.host.cs.st-andrews.ac.uk/Books/SE9/Presentations/index.htm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34439"/>
            <a:ext cx="9144000" cy="320040"/>
          </a:xfrm>
          <a:custGeom>
            <a:avLst/>
            <a:gdLst/>
            <a:ahLst/>
            <a:cxnLst/>
            <a:rect l="l" t="t" r="r" b="b"/>
            <a:pathLst>
              <a:path w="9144000" h="320040">
                <a:moveTo>
                  <a:pt x="0" y="320039"/>
                </a:moveTo>
                <a:lnTo>
                  <a:pt x="9144000" y="320039"/>
                </a:lnTo>
                <a:lnTo>
                  <a:pt x="9144000" y="0"/>
                </a:lnTo>
                <a:lnTo>
                  <a:pt x="0" y="0"/>
                </a:lnTo>
                <a:lnTo>
                  <a:pt x="0" y="3200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255881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590550" y="2558811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-10364" y="2607549"/>
            <a:ext cx="91440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tr-TR" sz="6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Ders </a:t>
            </a:r>
            <a:r>
              <a:rPr lang="en-US" sz="6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lang="tr-TR"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5" dirty="0" err="1" smtClean="0">
                <a:latin typeface="Times New Roman"/>
                <a:cs typeface="Times New Roman"/>
              </a:rPr>
              <a:t>Yazılım</a:t>
            </a:r>
            <a:r>
              <a:rPr lang="en-US" sz="6000" spc="-5" dirty="0" smtClean="0">
                <a:latin typeface="Times New Roman"/>
                <a:cs typeface="Times New Roman"/>
              </a:rPr>
              <a:t> </a:t>
            </a:r>
            <a:r>
              <a:rPr lang="en-US" sz="6000" spc="-5" dirty="0" err="1" smtClean="0">
                <a:latin typeface="Times New Roman"/>
                <a:cs typeface="Times New Roman"/>
              </a:rPr>
              <a:t>Süreçleri</a:t>
            </a:r>
            <a:endParaRPr lang="en-US" sz="5400" spc="-5" dirty="0" smtClean="0">
              <a:latin typeface="Times New Roman"/>
              <a:cs typeface="Times New Roman"/>
            </a:endParaRPr>
          </a:p>
        </p:txBody>
      </p:sp>
      <p:sp>
        <p:nvSpPr>
          <p:cNvPr id="13" name="object 9"/>
          <p:cNvSpPr txBox="1">
            <a:spLocks/>
          </p:cNvSpPr>
          <p:nvPr/>
        </p:nvSpPr>
        <p:spPr bwMode="auto">
          <a:xfrm>
            <a:off x="-5182" y="24365"/>
            <a:ext cx="9144000" cy="34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3335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 kern="1200">
                <a:solidFill>
                  <a:srgbClr val="424456"/>
                </a:solidFill>
                <a:latin typeface="Times New Roman"/>
                <a:ea typeface="+mj-ea"/>
                <a:cs typeface="Times New Roma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IT522</a:t>
            </a:r>
            <a:r>
              <a:rPr lang="en-US" sz="4400" spc="-265" dirty="0" smtClean="0">
                <a:solidFill>
                  <a:srgbClr val="000000"/>
                </a:solidFill>
                <a:latin typeface="Arial"/>
                <a:cs typeface="Arial"/>
              </a:rPr>
              <a:t> – </a:t>
            </a: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Yazılım Mühendisliği </a:t>
            </a:r>
          </a:p>
          <a:p>
            <a:pPr marL="12700">
              <a:spcBef>
                <a:spcPts val="105"/>
              </a:spcBef>
            </a:pPr>
            <a:r>
              <a:rPr lang="tr-TR" sz="4400" spc="-265" dirty="0" smtClean="0">
                <a:solidFill>
                  <a:srgbClr val="000000"/>
                </a:solidFill>
                <a:latin typeface="Arial"/>
                <a:cs typeface="Arial"/>
              </a:rPr>
              <a:t>2021</a:t>
            </a:r>
            <a: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  <a:t/>
            </a:r>
            <a:br>
              <a:rPr lang="en-US" sz="4800" spc="-265" dirty="0" smtClean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Furkan Gözükara, </a:t>
            </a:r>
            <a:r>
              <a:rPr lang="tr-TR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University</a:t>
            </a:r>
            <a:br>
              <a:rPr lang="en-US" sz="3600" spc="-265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i="1" u="sng" spc="-26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https://github.com/FurkanGozukara/Yazilim-Muhendisligi-IT522-2021</a:t>
            </a: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800" u="sng" spc="-265" dirty="0" smtClean="0">
                <a:solidFill>
                  <a:srgbClr val="0070C0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lang="en-US" sz="4000" u="sng" dirty="0">
              <a:solidFill>
                <a:srgbClr val="0070C0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91" y="4390517"/>
            <a:ext cx="5948490" cy="1885314"/>
          </a:xfrm>
          <a:prstGeom prst="rect">
            <a:avLst/>
          </a:prstGeom>
        </p:spPr>
      </p:pic>
      <p:sp>
        <p:nvSpPr>
          <p:cNvPr id="12" name="Metin kutusu 5"/>
          <p:cNvSpPr txBox="1"/>
          <p:nvPr/>
        </p:nvSpPr>
        <p:spPr>
          <a:xfrm>
            <a:off x="0" y="6488668"/>
            <a:ext cx="8563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Kaynak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https://ifs.host.cs.st-andrews.ac.uk/Books/SE9/Presentations/index.html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45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69" y="1763719"/>
            <a:ext cx="8742261" cy="4592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Faydaları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karşılamanın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azaltılır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dokümantasyon</a:t>
            </a:r>
            <a:r>
              <a:rPr lang="en-US" dirty="0"/>
              <a:t> </a:t>
            </a:r>
            <a:r>
              <a:rPr lang="en-US" dirty="0" err="1"/>
              <a:t>miktarı</a:t>
            </a:r>
            <a:r>
              <a:rPr lang="en-US" dirty="0"/>
              <a:t>,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gerekenden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çalışmaları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Müşteriler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gösterimleri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ne </a:t>
            </a:r>
            <a:r>
              <a:rPr lang="en-US" dirty="0" err="1"/>
              <a:t>kadarının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görebilir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Müşteriler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tr-TR" dirty="0" smtClean="0"/>
              <a:t>süreciyle</a:t>
            </a:r>
            <a:r>
              <a:rPr lang="en-US" dirty="0" smtClean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ondan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kazanabilir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Sorunları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görünmez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Yöneticilerin</a:t>
            </a:r>
            <a:r>
              <a:rPr lang="en-US" dirty="0"/>
              <a:t> </a:t>
            </a:r>
            <a:r>
              <a:rPr lang="en-US" dirty="0" err="1"/>
              <a:t>ilerlemeyi</a:t>
            </a:r>
            <a:r>
              <a:rPr lang="en-US" dirty="0"/>
              <a:t> </a:t>
            </a:r>
            <a:r>
              <a:rPr lang="en-US" dirty="0" err="1"/>
              <a:t>ölçmek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çıktılara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 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geliştirilirse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her </a:t>
            </a:r>
            <a:r>
              <a:rPr lang="en-US" dirty="0" err="1"/>
              <a:t>sürümünü</a:t>
            </a:r>
            <a:r>
              <a:rPr lang="en-US" dirty="0"/>
              <a:t> </a:t>
            </a:r>
            <a:r>
              <a:rPr lang="en-US" dirty="0" err="1"/>
              <a:t>yansıtan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eklendikçe</a:t>
            </a:r>
            <a:r>
              <a:rPr lang="en-US" dirty="0"/>
              <a:t> </a:t>
            </a:r>
            <a:r>
              <a:rPr lang="en-US" dirty="0" err="1"/>
              <a:t>bozulma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 </a:t>
            </a:r>
            <a:r>
              <a:rPr lang="en-US" i="1" dirty="0"/>
              <a:t>.</a:t>
            </a:r>
            <a:endParaRPr lang="en-US" dirty="0"/>
          </a:p>
          <a:p>
            <a:pPr lvl="1" algn="just"/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zaman </a:t>
            </a:r>
            <a:r>
              <a:rPr lang="en-US" dirty="0" err="1"/>
              <a:t>ve</a:t>
            </a:r>
            <a:r>
              <a:rPr lang="en-US" dirty="0"/>
              <a:t> para </a:t>
            </a:r>
            <a:r>
              <a:rPr lang="en-US" dirty="0" err="1"/>
              <a:t>harcanmadıkça</a:t>
            </a:r>
            <a:r>
              <a:rPr lang="en-US" dirty="0"/>
              <a:t>,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bozma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. 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değişikliğini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hale </a:t>
            </a:r>
            <a:r>
              <a:rPr lang="tr-TR" dirty="0" smtClean="0"/>
              <a:t>gelir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smtClean="0"/>
              <a:t>COTS</a:t>
            </a:r>
            <a:r>
              <a:rPr lang="tr-TR" dirty="0" smtClean="0"/>
              <a:t> (</a:t>
            </a:r>
            <a:r>
              <a:rPr lang="en-GB" dirty="0"/>
              <a:t>Commercial-off-the-shelf</a:t>
            </a:r>
            <a:r>
              <a:rPr lang="tr-TR" dirty="0" smtClean="0"/>
              <a:t>)</a:t>
            </a:r>
            <a:r>
              <a:rPr lang="en-US" dirty="0" smtClean="0"/>
              <a:t> (</a:t>
            </a:r>
            <a:r>
              <a:rPr lang="tr-TR" dirty="0" smtClean="0"/>
              <a:t>ticari satışa hazır</a:t>
            </a:r>
            <a:r>
              <a:rPr lang="en-US" dirty="0" smtClean="0"/>
              <a:t>) </a:t>
            </a:r>
            <a:r>
              <a:rPr lang="en-US" dirty="0" err="1"/>
              <a:t>sistemlerden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aşamaları</a:t>
            </a:r>
            <a:endParaRPr lang="en-US" dirty="0"/>
          </a:p>
          <a:p>
            <a:pPr lvl="1" algn="just"/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değişikliği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endParaRPr lang="en-US" dirty="0"/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16. </a:t>
            </a:r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anlatılmıştır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71" y="2493299"/>
            <a:ext cx="8930458" cy="2237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Bileşeni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tr-TR" dirty="0" smtClean="0"/>
              <a:t>çağrılarak kullanılabilen web servisleri.</a:t>
            </a:r>
            <a:endParaRPr lang="en-US" dirty="0"/>
          </a:p>
          <a:p>
            <a:pPr algn="just"/>
            <a:r>
              <a:rPr lang="en-US" dirty="0"/>
              <a:t>.NET </a:t>
            </a:r>
            <a:r>
              <a:rPr lang="en-US" dirty="0" err="1"/>
              <a:t>veya</a:t>
            </a:r>
            <a:r>
              <a:rPr lang="en-US" dirty="0"/>
              <a:t> J2EE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çerçevesi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koleksiyonları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(COTS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tr-TR" dirty="0" err="1" smtClean="0"/>
              <a:t>Aktivitileri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, </a:t>
            </a:r>
            <a:r>
              <a:rPr lang="en-US" dirty="0" err="1"/>
              <a:t>tasarlama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işbirliğine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yönetsel</a:t>
            </a:r>
            <a:r>
              <a:rPr lang="en-US" dirty="0"/>
              <a:t> </a:t>
            </a:r>
            <a:r>
              <a:rPr lang="en-US" dirty="0" err="1"/>
              <a:t>faaliyetlerin</a:t>
            </a:r>
            <a:r>
              <a:rPr lang="en-US" dirty="0"/>
              <a:t> </a:t>
            </a:r>
            <a:r>
              <a:rPr lang="tr-TR" dirty="0" smtClean="0"/>
              <a:t>aralıklı </a:t>
            </a:r>
            <a:r>
              <a:rPr lang="en-US" dirty="0" err="1" smtClean="0"/>
              <a:t>dizilmiş</a:t>
            </a:r>
            <a:r>
              <a:rPr lang="en-US" dirty="0" smtClean="0"/>
              <a:t> </a:t>
            </a:r>
            <a:r>
              <a:rPr lang="en-US" dirty="0" err="1"/>
              <a:t>dizileridir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Spesifikasyon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,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değişimden</a:t>
            </a:r>
            <a:r>
              <a:rPr lang="en-US" dirty="0" smtClean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etkinliği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düzenlenir</a:t>
            </a:r>
            <a:r>
              <a:rPr lang="en-US" dirty="0"/>
              <a:t>. 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,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 smtClean="0"/>
              <a:t>düzenlenirler</a:t>
            </a:r>
            <a:r>
              <a:rPr lang="tr-TR" dirty="0" err="1" smtClean="0"/>
              <a:t>ken</a:t>
            </a:r>
            <a:r>
              <a:rPr lang="en-US" dirty="0" smtClean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gelişimde</a:t>
            </a:r>
            <a:r>
              <a:rPr lang="en-US" dirty="0"/>
              <a:t> </a:t>
            </a:r>
            <a:r>
              <a:rPr lang="tr-TR" dirty="0" smtClean="0"/>
              <a:t>aralıklıdırlar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/>
              <a:t>Ö</a:t>
            </a:r>
            <a:r>
              <a:rPr lang="en-US" dirty="0" err="1" smtClean="0"/>
              <a:t>zellikleri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pPr algn="just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hizmetlerin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 smtClean="0"/>
              <a:t>olduğu</a:t>
            </a:r>
            <a:r>
              <a:rPr lang="tr-TR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gelişimi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 smtClean="0"/>
              <a:t>kısıtlamalar</a:t>
            </a:r>
            <a:r>
              <a:rPr lang="tr-TR" dirty="0" smtClean="0"/>
              <a:t>a karar verme süreci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 smtClean="0"/>
              <a:t>mühendisli</a:t>
            </a:r>
            <a:r>
              <a:rPr lang="tr-TR" dirty="0" err="1" smtClean="0"/>
              <a:t>ği</a:t>
            </a:r>
            <a:r>
              <a:rPr lang="en-US" dirty="0" smtClean="0"/>
              <a:t> </a:t>
            </a:r>
            <a:r>
              <a:rPr lang="en-US" dirty="0" err="1"/>
              <a:t>süreci</a:t>
            </a:r>
            <a:endParaRPr lang="en-US" dirty="0"/>
          </a:p>
          <a:p>
            <a:pPr lvl="1" algn="just"/>
            <a:r>
              <a:rPr lang="en-US" dirty="0" err="1"/>
              <a:t>Fizibilite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pPr lvl="2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mu?</a:t>
            </a:r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pPr lvl="2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paydaşları</a:t>
            </a:r>
            <a:r>
              <a:rPr lang="en-US" dirty="0"/>
              <a:t> </a:t>
            </a:r>
            <a:r>
              <a:rPr lang="en-US" dirty="0" err="1"/>
              <a:t>sistemden</a:t>
            </a:r>
            <a:r>
              <a:rPr lang="en-US" dirty="0"/>
              <a:t> ne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ne </a:t>
            </a:r>
            <a:r>
              <a:rPr lang="en-US" dirty="0" err="1"/>
              <a:t>bekler</a:t>
            </a:r>
            <a:r>
              <a:rPr lang="en-US" dirty="0"/>
              <a:t>?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  <a:p>
            <a:pPr lvl="2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endParaRPr lang="en-US" dirty="0"/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endParaRPr lang="en-US" dirty="0"/>
          </a:p>
          <a:p>
            <a:pPr lvl="2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geçerliliğini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Gereksinim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endParaRPr lang="en-US" dirty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84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56" y="1829600"/>
            <a:ext cx="8417487" cy="4383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Entegrasyonu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spesifikasyonunu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pPr lvl="1"/>
            <a:r>
              <a:rPr lang="en-US" dirty="0" err="1"/>
              <a:t>Spesifikasyonu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tasarlayın</a:t>
            </a:r>
            <a:r>
              <a:rPr lang="en-US" dirty="0"/>
              <a:t>;</a:t>
            </a:r>
          </a:p>
          <a:p>
            <a:r>
              <a:rPr lang="tr-TR" dirty="0" smtClean="0"/>
              <a:t>Entegrasyon</a:t>
            </a:r>
            <a:endParaRPr lang="en-US" dirty="0"/>
          </a:p>
          <a:p>
            <a:pPr lvl="1"/>
            <a:r>
              <a:rPr lang="en-US" dirty="0"/>
              <a:t>Bu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çevirin</a:t>
            </a:r>
            <a:r>
              <a:rPr lang="en-US" dirty="0"/>
              <a:t>;</a:t>
            </a:r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entegrasyon</a:t>
            </a:r>
            <a:r>
              <a:rPr lang="en-US" dirty="0" smtClean="0"/>
              <a:t> </a:t>
            </a:r>
            <a:r>
              <a:rPr lang="en-US" dirty="0" err="1"/>
              <a:t>faaliyetleri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ilişkilidir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tr-TR" dirty="0" smtClean="0"/>
              <a:t>ile iç içe olabilirler.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</a:t>
            </a:r>
            <a:r>
              <a:rPr lang="en-US" dirty="0" smtClean="0"/>
              <a:t>2’de </a:t>
            </a:r>
            <a:r>
              <a:rPr lang="en-US" dirty="0" err="1"/>
              <a:t>İşlenen</a:t>
            </a:r>
            <a:r>
              <a:rPr lang="tr-TR" dirty="0"/>
              <a:t> 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Yazılım süreç modelleri</a:t>
            </a:r>
          </a:p>
          <a:p>
            <a:pPr algn="just"/>
            <a:r>
              <a:rPr lang="tr-TR" dirty="0" smtClean="0"/>
              <a:t>Süreç faaliyetleri</a:t>
            </a:r>
          </a:p>
          <a:p>
            <a:pPr algn="just"/>
            <a:r>
              <a:rPr lang="tr-TR" dirty="0" smtClean="0"/>
              <a:t>Değişimle başa çıkmak</a:t>
            </a:r>
          </a:p>
          <a:p>
            <a:pPr algn="just"/>
            <a:r>
              <a:rPr lang="tr-TR" dirty="0" smtClean="0"/>
              <a:t>Rasyonel Birleşik Süreç</a:t>
            </a:r>
          </a:p>
          <a:p>
            <a:pPr lvl="1" algn="just"/>
            <a:r>
              <a:rPr lang="tr-TR" dirty="0" smtClean="0"/>
              <a:t>RUP, genellikle nesne ve / veya bileşen tabanlı teknolojilere dayalı sistemler geliştirmek için kullanılan, kuralcı, iyi tanımlanmış bir sistem geliştirme sürecidir.</a:t>
            </a:r>
          </a:p>
          <a:p>
            <a:pPr lvl="1" algn="just"/>
            <a:r>
              <a:rPr lang="tr-TR" dirty="0" smtClean="0"/>
              <a:t>Yazılım geliştirmeye yinelemeli, gereksinimlere dayalı ve mimari merkezli bir yaklaşım benimsemek gibi sağlam yazılım mühendisliği ilkelerine dayanmaktadır.</a:t>
            </a:r>
          </a:p>
          <a:p>
            <a:pPr lvl="1" algn="just"/>
            <a:r>
              <a:rPr lang="tr-TR" dirty="0" smtClean="0"/>
              <a:t>Modern bir yazılım sürecine bir örnek.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Sürecinin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86" y="1558528"/>
            <a:ext cx="6569427" cy="49383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Faaliyetleri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</a:t>
            </a:r>
            <a:r>
              <a:rPr lang="en-US" dirty="0" err="1" smtClean="0"/>
              <a:t>istemin</a:t>
            </a:r>
            <a:r>
              <a:rPr lang="en-US" dirty="0" smtClean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,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(</a:t>
            </a:r>
            <a:r>
              <a:rPr lang="en-US" dirty="0" err="1"/>
              <a:t>bazen</a:t>
            </a:r>
            <a:r>
              <a:rPr lang="en-US" dirty="0"/>
              <a:t> alt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),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ilişkilerini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dağıtıldıklarını</a:t>
            </a:r>
            <a:r>
              <a:rPr lang="en-US" dirty="0"/>
              <a:t> </a:t>
            </a:r>
            <a:r>
              <a:rPr lang="en-US" dirty="0" err="1" smtClean="0"/>
              <a:t>belirlediği</a:t>
            </a:r>
            <a:r>
              <a:rPr lang="tr-TR" dirty="0" err="1" smtClean="0"/>
              <a:t>miz</a:t>
            </a:r>
            <a:r>
              <a:rPr lang="tr-TR" dirty="0" smtClean="0"/>
              <a:t> </a:t>
            </a:r>
            <a:r>
              <a:rPr lang="tr-TR" b="1" i="1" dirty="0" smtClean="0"/>
              <a:t>Mimari Tasarım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 smtClean="0"/>
              <a:t>arayüzleri</a:t>
            </a:r>
            <a:r>
              <a:rPr lang="tr-TR" dirty="0" smtClean="0"/>
              <a:t> </a:t>
            </a:r>
            <a:r>
              <a:rPr lang="en-US" dirty="0" err="1" smtClean="0"/>
              <a:t>tanımladığınız</a:t>
            </a:r>
            <a:r>
              <a:rPr lang="en-US" dirty="0"/>
              <a:t> </a:t>
            </a:r>
            <a:r>
              <a:rPr lang="tr-TR" b="1" i="1" dirty="0" smtClean="0"/>
              <a:t>A</a:t>
            </a:r>
            <a:r>
              <a:rPr lang="en-US" b="1" i="1" dirty="0" err="1" smtClean="0"/>
              <a:t>rayüz</a:t>
            </a:r>
            <a:r>
              <a:rPr lang="en-US" b="1" i="1" dirty="0" smtClean="0"/>
              <a:t> </a:t>
            </a:r>
            <a:r>
              <a:rPr lang="tr-TR" b="1" i="1" dirty="0"/>
              <a:t>T</a:t>
            </a:r>
            <a:r>
              <a:rPr lang="en-US" b="1" i="1" dirty="0" err="1" smtClean="0"/>
              <a:t>asarımı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i="1" dirty="0" err="1"/>
              <a:t>Bileşen</a:t>
            </a:r>
            <a:r>
              <a:rPr lang="en-US" b="1" i="1" dirty="0"/>
              <a:t> </a:t>
            </a:r>
            <a:r>
              <a:rPr lang="tr-TR" b="1" i="1" dirty="0"/>
              <a:t>T</a:t>
            </a:r>
            <a:r>
              <a:rPr lang="en-US" b="1" i="1" dirty="0" err="1" smtClean="0"/>
              <a:t>asarım</a:t>
            </a:r>
            <a:r>
              <a:rPr lang="tr-TR" b="1" i="1" dirty="0" smtClean="0"/>
              <a:t>ı</a:t>
            </a:r>
            <a:r>
              <a:rPr lang="en-US" i="1" dirty="0" smtClean="0"/>
              <a:t>,</a:t>
            </a:r>
            <a:r>
              <a:rPr lang="en-US" dirty="0"/>
              <a:t> her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bileşenini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tr-TR" dirty="0" smtClean="0"/>
              <a:t>tasarladığımız süreç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yapılarını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 smtClean="0"/>
              <a:t>edileceği</a:t>
            </a:r>
            <a:r>
              <a:rPr lang="tr-TR" dirty="0" smtClean="0"/>
              <a:t> tasarladığımız </a:t>
            </a:r>
            <a:r>
              <a:rPr lang="en-US" b="1" i="1" dirty="0" err="1"/>
              <a:t>Veritabanı</a:t>
            </a:r>
            <a:r>
              <a:rPr lang="en-US" b="1" i="1" dirty="0"/>
              <a:t> </a:t>
            </a:r>
            <a:r>
              <a:rPr lang="en-US" b="1" i="1" dirty="0" err="1"/>
              <a:t>Tasarımı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/>
              <a:t>D</a:t>
            </a:r>
            <a:r>
              <a:rPr lang="en-US" dirty="0" err="1" smtClean="0"/>
              <a:t>oğrulama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Tasdikleme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doğrulama</a:t>
            </a:r>
            <a:r>
              <a:rPr lang="tr-TR" dirty="0" smtClean="0"/>
              <a:t> (</a:t>
            </a:r>
            <a:r>
              <a:rPr lang="tr-TR" dirty="0" err="1" smtClean="0"/>
              <a:t>Verification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V</a:t>
            </a:r>
            <a:r>
              <a:rPr lang="tr-TR" dirty="0" err="1" smtClean="0"/>
              <a:t>alidation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(V &amp; V),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spesifikasyonuna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müşterisinin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karşıladığını</a:t>
            </a:r>
            <a:r>
              <a:rPr lang="en-US" dirty="0"/>
              <a:t> </a:t>
            </a:r>
            <a:r>
              <a:rPr lang="en-US" dirty="0" err="1"/>
              <a:t>göstermeyi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inceleme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işlenecek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spesifikasyonundan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yürütülmesini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Test,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V &amp; V </a:t>
            </a:r>
            <a:r>
              <a:rPr lang="en-US" dirty="0" err="1"/>
              <a:t>etkinliğidir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2377255"/>
            <a:ext cx="8153400" cy="245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Bileşenler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varlıkların</a:t>
            </a:r>
            <a:r>
              <a:rPr lang="en-US" dirty="0"/>
              <a:t> </a:t>
            </a:r>
            <a:r>
              <a:rPr lang="tr-TR" dirty="0" smtClean="0"/>
              <a:t>fonksiyonları</a:t>
            </a:r>
            <a:r>
              <a:rPr lang="en-US" dirty="0" smtClean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gruplamaları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. 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Kabul </a:t>
            </a:r>
            <a:r>
              <a:rPr lang="en-US" dirty="0" err="1"/>
              <a:t>testleri</a:t>
            </a:r>
            <a:endParaRPr lang="en-US" dirty="0"/>
          </a:p>
          <a:p>
            <a:pPr lvl="1" algn="just"/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verileriyle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Sürecindeki</a:t>
            </a:r>
            <a:r>
              <a:rPr lang="en-US" dirty="0" smtClean="0"/>
              <a:t> 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8" y="2038368"/>
            <a:ext cx="8979815" cy="33468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tr-TR" dirty="0" smtClean="0"/>
              <a:t>Değişimi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doğası</a:t>
            </a:r>
            <a:r>
              <a:rPr lang="en-US" dirty="0"/>
              <a:t> </a:t>
            </a:r>
            <a:r>
              <a:rPr lang="en-US" dirty="0" err="1"/>
              <a:t>gereği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değiştikçe</a:t>
            </a:r>
            <a:r>
              <a:rPr lang="en-US" dirty="0"/>
              <a:t>,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da </a:t>
            </a:r>
            <a:r>
              <a:rPr lang="en-US" dirty="0" err="1"/>
              <a:t>gelişmesi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değişim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bakım</a:t>
            </a:r>
            <a:r>
              <a:rPr lang="en-US" dirty="0"/>
              <a:t>) </a:t>
            </a:r>
            <a:r>
              <a:rPr lang="en-US" dirty="0" err="1" smtClean="0"/>
              <a:t>arasında</a:t>
            </a:r>
            <a:r>
              <a:rPr lang="tr-TR" dirty="0" smtClean="0"/>
              <a:t> eskiden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çizilmesine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önemsiz</a:t>
            </a:r>
            <a:r>
              <a:rPr lang="en-US" dirty="0"/>
              <a:t> hale </a:t>
            </a:r>
            <a:r>
              <a:rPr lang="tr-TR" dirty="0" smtClean="0"/>
              <a:t>gelmektedir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Değişimi</a:t>
            </a:r>
            <a:endParaRPr lang="en-US" dirty="0" smtClean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58092" y="2707497"/>
            <a:ext cx="6112314" cy="1880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1" y="2234102"/>
            <a:ext cx="8784508" cy="2809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1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tr-TR" dirty="0" err="1"/>
              <a:t>N</a:t>
            </a:r>
            <a:r>
              <a:rPr lang="en-US" dirty="0" err="1" smtClean="0"/>
              <a:t>oktalar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üretilmesiyle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faaliyetlerdir</a:t>
            </a:r>
            <a:r>
              <a:rPr lang="en-US" dirty="0"/>
              <a:t>. 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temsilleridir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 Bu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modellerin</a:t>
            </a:r>
            <a:r>
              <a:rPr lang="en-US" dirty="0"/>
              <a:t> </a:t>
            </a:r>
            <a:r>
              <a:rPr lang="en-US" dirty="0" err="1"/>
              <a:t>örnekleri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'</a:t>
            </a:r>
            <a:r>
              <a:rPr lang="en-US" dirty="0" err="1"/>
              <a:t>şelale</a:t>
            </a:r>
            <a:r>
              <a:rPr lang="en-US" dirty="0"/>
              <a:t>'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aşamalı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 smtClean="0"/>
              <a:t>geliştirme</a:t>
            </a:r>
            <a:r>
              <a:rPr lang="tr-TR" dirty="0" smtClean="0"/>
              <a:t> modelleri</a:t>
            </a:r>
            <a:r>
              <a:rPr lang="en-US" dirty="0" smtClean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 </a:t>
            </a:r>
            <a:r>
              <a:rPr lang="en-US" dirty="0" smtClean="0"/>
              <a:t>1</a:t>
            </a:r>
            <a:r>
              <a:rPr lang="tr-TR" dirty="0" smtClean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tr-TR" dirty="0"/>
              <a:t>N</a:t>
            </a:r>
            <a:r>
              <a:rPr lang="en-US" dirty="0" err="1"/>
              <a:t>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spesifikasyonu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spesifikasyonunu</a:t>
            </a:r>
            <a:r>
              <a:rPr lang="en-US" dirty="0"/>
              <a:t>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dönüştürmekle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uygunluğunun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kullanıcılarının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karşıladığının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değişimi</a:t>
            </a:r>
            <a:r>
              <a:rPr lang="en-US" dirty="0" smtClean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sistemlerini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karşılayacak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değiştirdiğinizde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 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kullanışlı</a:t>
            </a:r>
            <a:r>
              <a:rPr lang="en-US" dirty="0"/>
              <a:t> </a:t>
            </a:r>
            <a:r>
              <a:rPr lang="en-US" dirty="0" err="1"/>
              <a:t>kalması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gelişmelidir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Süreçleri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faaliyet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süreci</a:t>
            </a:r>
            <a:r>
              <a:rPr lang="tr-TR" dirty="0" smtClean="0"/>
              <a:t> vardır</a:t>
            </a:r>
            <a:r>
              <a:rPr lang="en-US" dirty="0" smtClean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şunları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Spesifikasyon</a:t>
            </a:r>
            <a:r>
              <a:rPr lang="en-US" dirty="0"/>
              <a:t> - </a:t>
            </a:r>
            <a:r>
              <a:rPr lang="en-US" dirty="0" err="1"/>
              <a:t>sistemin</a:t>
            </a:r>
            <a:r>
              <a:rPr lang="en-US" dirty="0"/>
              <a:t> ne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-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Doğrulama</a:t>
            </a:r>
            <a:r>
              <a:rPr lang="en-US" dirty="0"/>
              <a:t> -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yaptığını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;</a:t>
            </a:r>
          </a:p>
          <a:p>
            <a:pPr lvl="1" algn="just"/>
            <a:r>
              <a:rPr lang="tr-TR" dirty="0" smtClean="0"/>
              <a:t>Değişim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temsilidir</a:t>
            </a:r>
            <a:r>
              <a:rPr lang="en-US" dirty="0"/>
              <a:t>. 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perspektiften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açıklamasını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2 -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tr-TR" dirty="0" smtClean="0">
                <a:ea typeface="+mn-ea"/>
                <a:cs typeface="+mn-cs"/>
              </a:rPr>
              <a:t>Bölüm 2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Değişimle</a:t>
            </a:r>
            <a:r>
              <a:rPr lang="en-US" dirty="0" smtClean="0"/>
              <a:t> </a:t>
            </a:r>
            <a:r>
              <a:rPr lang="en-US" dirty="0" err="1" smtClean="0"/>
              <a:t>Başa</a:t>
            </a:r>
            <a:r>
              <a:rPr lang="en-US" dirty="0" smtClean="0"/>
              <a:t> </a:t>
            </a:r>
            <a:r>
              <a:rPr lang="en-US" dirty="0" err="1" smtClean="0"/>
              <a:t>Çıkmak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projelerinde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kaçınılmazdır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açar</a:t>
            </a:r>
            <a:endParaRPr lang="en-US" dirty="0"/>
          </a:p>
          <a:p>
            <a:pPr lvl="1" algn="just"/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r>
              <a:rPr lang="en-US" dirty="0"/>
              <a:t>,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olanaklar</a:t>
            </a:r>
            <a:r>
              <a:rPr lang="en-US" dirty="0"/>
              <a:t> </a:t>
            </a:r>
            <a:r>
              <a:rPr lang="en-US" dirty="0" err="1"/>
              <a:t>sunar</a:t>
            </a:r>
            <a:endParaRPr lang="en-US" dirty="0"/>
          </a:p>
          <a:p>
            <a:pPr lvl="1"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gerektirir</a:t>
            </a:r>
            <a:endParaRPr lang="en-US" dirty="0"/>
          </a:p>
          <a:p>
            <a:pPr algn="just"/>
            <a:r>
              <a:rPr lang="en-US" dirty="0" err="1"/>
              <a:t>Değişiklik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maliyetleri</a:t>
            </a:r>
            <a:r>
              <a:rPr lang="en-US" dirty="0"/>
              <a:t> hem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çalışmayı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) hem de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işlevsellik</a:t>
            </a:r>
            <a:r>
              <a:rPr lang="en-US" dirty="0"/>
              <a:t> </a:t>
            </a:r>
            <a:r>
              <a:rPr lang="tr-TR" dirty="0" smtClean="0"/>
              <a:t>entegrasyon</a:t>
            </a:r>
            <a:r>
              <a:rPr lang="en-US" dirty="0" smtClean="0"/>
              <a:t> </a:t>
            </a:r>
            <a:r>
              <a:rPr lang="en-US" dirty="0" err="1"/>
              <a:t>maliyetlerini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tr-TR" dirty="0" smtClean="0"/>
              <a:t>İ</a:t>
            </a:r>
            <a:r>
              <a:rPr lang="en-US" dirty="0" err="1" smtClean="0"/>
              <a:t>şleme</a:t>
            </a:r>
            <a:r>
              <a:rPr lang="en-US" dirty="0" smtClean="0"/>
              <a:t> </a:t>
            </a:r>
            <a:r>
              <a:rPr lang="en-US" dirty="0" err="1" smtClean="0"/>
              <a:t>Maliyetlerini</a:t>
            </a:r>
            <a:r>
              <a:rPr lang="en-US" dirty="0" smtClean="0"/>
              <a:t> </a:t>
            </a:r>
            <a:r>
              <a:rPr lang="en-US" dirty="0" err="1" smtClean="0"/>
              <a:t>Düşürmek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smtClean="0"/>
              <a:t>Değişimden kaçınma: </a:t>
            </a:r>
            <a:r>
              <a:rPr lang="tr-TR" dirty="0" smtClean="0"/>
              <a:t>Yazılımın yeniden düzenlenmesi </a:t>
            </a:r>
            <a:r>
              <a:rPr lang="en-US" dirty="0" err="1" smtClean="0"/>
              <a:t>gerekmeden</a:t>
            </a:r>
            <a:r>
              <a:rPr lang="en-US" dirty="0" smtClean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öngörebilen</a:t>
            </a:r>
            <a:r>
              <a:rPr lang="en-US" dirty="0"/>
              <a:t> </a:t>
            </a:r>
            <a:r>
              <a:rPr lang="en-US" dirty="0" err="1"/>
              <a:t>etkinlikleri</a:t>
            </a:r>
            <a:r>
              <a:rPr lang="en-US" dirty="0"/>
              <a:t> </a:t>
            </a:r>
            <a:r>
              <a:rPr lang="en-US" dirty="0" err="1" smtClean="0"/>
              <a:t>içer</a:t>
            </a:r>
            <a:r>
              <a:rPr lang="tr-TR" dirty="0" smtClean="0"/>
              <a:t>en yazılım süreci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geliştirilebilir</a:t>
            </a:r>
            <a:r>
              <a:rPr lang="en-US" dirty="0"/>
              <a:t>.</a:t>
            </a:r>
          </a:p>
          <a:p>
            <a:pPr algn="just"/>
            <a:r>
              <a:rPr lang="tr-TR" b="1" dirty="0" smtClean="0"/>
              <a:t>Değişim toleransı:</a:t>
            </a:r>
            <a:r>
              <a:rPr lang="en-US" b="1" dirty="0" smtClean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nispeten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maliyetle</a:t>
            </a:r>
            <a:r>
              <a:rPr lang="en-US" dirty="0"/>
              <a:t> </a:t>
            </a:r>
            <a:r>
              <a:rPr lang="en-US" dirty="0" err="1"/>
              <a:t>gerçekleştirilebilmesi</a:t>
            </a:r>
            <a:r>
              <a:rPr lang="en-US" dirty="0"/>
              <a:t> </a:t>
            </a:r>
            <a:r>
              <a:rPr lang="tr-TR" dirty="0" smtClean="0"/>
              <a:t>tasarım aşamasında tolerans sağlayın.</a:t>
            </a:r>
            <a:endParaRPr lang="en-US" dirty="0"/>
          </a:p>
          <a:p>
            <a:pPr lvl="1" algn="just"/>
            <a:r>
              <a:rPr lang="en-US" dirty="0"/>
              <a:t>Bu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 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,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geliştirilmemiş</a:t>
            </a:r>
            <a:r>
              <a:rPr lang="en-US" dirty="0"/>
              <a:t> </a:t>
            </a:r>
            <a:r>
              <a:rPr lang="en-US" dirty="0" err="1"/>
              <a:t>artışlarla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 Bu </a:t>
            </a:r>
            <a:r>
              <a:rPr lang="en-US" dirty="0" err="1"/>
              <a:t>imkansızsa</a:t>
            </a:r>
            <a:r>
              <a:rPr lang="en-US" dirty="0"/>
              <a:t>, </a:t>
            </a:r>
            <a:r>
              <a:rPr lang="en-US" dirty="0" err="1"/>
              <a:t>değişikliği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(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) </a:t>
            </a:r>
            <a:r>
              <a:rPr lang="en-US" dirty="0" err="1"/>
              <a:t>değiştirilebilir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Prototipleme</a:t>
            </a:r>
            <a:endParaRPr lang="en-US" dirty="0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, </a:t>
            </a:r>
            <a:r>
              <a:rPr lang="en-US" dirty="0" err="1"/>
              <a:t>konseptleri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seçeneklerini</a:t>
            </a:r>
            <a:r>
              <a:rPr lang="en-US" dirty="0"/>
              <a:t> </a:t>
            </a:r>
            <a:r>
              <a:rPr lang="en-US" dirty="0" err="1"/>
              <a:t>denemek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ilk </a:t>
            </a:r>
            <a:r>
              <a:rPr lang="en-US" dirty="0" err="1"/>
              <a:t>sürümüdür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şunlarda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doğrulanmasına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seçenekleri</a:t>
            </a:r>
            <a:r>
              <a:rPr lang="en-US" dirty="0"/>
              <a:t> </a:t>
            </a:r>
            <a:r>
              <a:rPr lang="en-US" dirty="0" err="1"/>
              <a:t>keşfetmek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UI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Test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arkaya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Oluşturmanın</a:t>
            </a:r>
            <a:r>
              <a:rPr lang="en-US" dirty="0" smtClean="0"/>
              <a:t> </a:t>
            </a:r>
            <a:r>
              <a:rPr lang="en-US" dirty="0" err="1" smtClean="0"/>
              <a:t>Faydaları</a:t>
            </a:r>
            <a:endParaRPr lang="en-US" dirty="0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kullanılabilirliği</a:t>
            </a:r>
            <a:r>
              <a:rPr lang="en-US" dirty="0"/>
              <a:t>.</a:t>
            </a:r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eşleşme</a:t>
            </a:r>
            <a:r>
              <a:rPr lang="en-US" dirty="0"/>
              <a:t>.</a:t>
            </a:r>
          </a:p>
          <a:p>
            <a:r>
              <a:rPr lang="tr-TR" dirty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.</a:t>
            </a:r>
          </a:p>
          <a:p>
            <a:r>
              <a:rPr lang="tr-TR" dirty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kolaylığı</a:t>
            </a:r>
            <a:r>
              <a:rPr lang="en-US" dirty="0"/>
              <a:t>.</a:t>
            </a:r>
          </a:p>
          <a:p>
            <a:r>
              <a:rPr lang="en-US" dirty="0" err="1"/>
              <a:t>Azaltılmış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çabası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09" y="2322960"/>
            <a:ext cx="8548381" cy="27337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dillerine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araçlarına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olabilir</a:t>
            </a:r>
            <a:endParaRPr lang="en-US" dirty="0"/>
          </a:p>
          <a:p>
            <a:r>
              <a:rPr lang="tr-TR" dirty="0" smtClean="0"/>
              <a:t>Fonksiyonelliğin</a:t>
            </a:r>
            <a:r>
              <a:rPr lang="en-US" dirty="0" smtClean="0"/>
              <a:t> </a:t>
            </a:r>
            <a:r>
              <a:rPr lang="en-US" dirty="0" err="1"/>
              <a:t>dışarıda</a:t>
            </a:r>
            <a:r>
              <a:rPr lang="en-US" dirty="0"/>
              <a:t> </a:t>
            </a:r>
            <a:r>
              <a:rPr lang="en-US" dirty="0" err="1"/>
              <a:t>bırakılmasını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endParaRPr lang="en-US" dirty="0"/>
          </a:p>
          <a:p>
            <a:pPr lvl="1"/>
            <a:r>
              <a:rPr lang="en-US" dirty="0" err="1"/>
              <a:t>Prototip</a:t>
            </a:r>
            <a:r>
              <a:rPr lang="en-US" dirty="0"/>
              <a:t>,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anlaşılmayan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</a:t>
            </a:r>
            <a:r>
              <a:rPr lang="en-US" dirty="0" err="1"/>
              <a:t>odaklanmalıdır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denetimi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edilmeyebilir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Güvenilirlik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işlevsel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işlevsel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odaklanın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Prototipler Atılmalıdır</a:t>
            </a:r>
            <a:endParaRPr lang="en-US" dirty="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Prototipler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olmadığından</a:t>
            </a:r>
            <a:r>
              <a:rPr lang="en-US" dirty="0"/>
              <a:t> </a:t>
            </a:r>
            <a:r>
              <a:rPr lang="en-US" dirty="0" err="1"/>
              <a:t>geliştirildikten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atılmalıdır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İşlevsel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imkansız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Prototipler</a:t>
            </a:r>
            <a:r>
              <a:rPr lang="en-US" dirty="0"/>
              <a:t>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belgelenmez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değişimle</a:t>
            </a:r>
            <a:r>
              <a:rPr lang="en-US" dirty="0"/>
              <a:t> </a:t>
            </a:r>
            <a:r>
              <a:rPr lang="en-US" dirty="0" err="1"/>
              <a:t>bozulur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muhtemelen</a:t>
            </a:r>
            <a:r>
              <a:rPr lang="en-US" dirty="0"/>
              <a:t> normal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</a:t>
            </a:r>
            <a:r>
              <a:rPr lang="en-US" dirty="0"/>
              <a:t> </a:t>
            </a:r>
            <a:r>
              <a:rPr lang="en-US" dirty="0" err="1"/>
              <a:t>karşılamayacaktır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işlevselliğin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bölümünü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aşamalara</a:t>
            </a:r>
            <a:r>
              <a:rPr lang="en-US" dirty="0"/>
              <a:t> </a:t>
            </a:r>
            <a:r>
              <a:rPr lang="en-US" dirty="0" err="1"/>
              <a:t>bölünür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öncelik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artışlara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artımın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başlandıktan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dondurulur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gelişmeye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endParaRPr lang="en-US" dirty="0"/>
          </a:p>
          <a:p>
            <a:pPr lvl="1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geliştirin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artışın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yöntemlerde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normal </a:t>
            </a:r>
            <a:r>
              <a:rPr lang="en-US" dirty="0" err="1"/>
              <a:t>yaklaşım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Kullanıcı</a:t>
            </a:r>
            <a:r>
              <a:rPr lang="en-US" dirty="0"/>
              <a:t> /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vekili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teslimat</a:t>
            </a:r>
            <a:endParaRPr lang="en-US" dirty="0"/>
          </a:p>
          <a:p>
            <a:pPr lvl="1" algn="just"/>
            <a:r>
              <a:rPr lang="en-US" dirty="0"/>
              <a:t>Son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</a:t>
            </a:r>
            <a:r>
              <a:rPr lang="en-US" dirty="0"/>
              <a:t> </a:t>
            </a:r>
            <a:r>
              <a:rPr lang="en-US" dirty="0" err="1"/>
              <a:t>dağıtın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gerçekçi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Arttırmalar</a:t>
            </a:r>
            <a:r>
              <a:rPr lang="en-US" dirty="0"/>
              <a:t>, </a:t>
            </a:r>
            <a:r>
              <a:rPr lang="en-US" dirty="0" err="1"/>
              <a:t>değiştirilen</a:t>
            </a:r>
            <a:r>
              <a:rPr lang="en-US" dirty="0"/>
              <a:t> </a:t>
            </a:r>
            <a:r>
              <a:rPr lang="en-US" dirty="0" err="1"/>
              <a:t>sistemden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işlevselliğe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, </a:t>
            </a:r>
            <a:r>
              <a:rPr lang="en-US" dirty="0" err="1"/>
              <a:t>değiştirme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r>
              <a:rPr lang="en-US" dirty="0" smtClean="0"/>
              <a:t> </a:t>
            </a:r>
            <a:r>
              <a:rPr lang="en-US" dirty="0" err="1" smtClean="0"/>
              <a:t>Açıklamaları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açıklarken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tartışırken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süreçlerdeki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tasarlama</a:t>
            </a:r>
            <a:r>
              <a:rPr lang="en-US" dirty="0"/>
              <a:t> vb. </a:t>
            </a:r>
            <a:r>
              <a:rPr lang="tr-TR" dirty="0" smtClean="0"/>
              <a:t>f</a:t>
            </a:r>
            <a:r>
              <a:rPr lang="en-US" dirty="0" err="1" smtClean="0"/>
              <a:t>aaliyetlerden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faaliyetlerin</a:t>
            </a:r>
            <a:r>
              <a:rPr lang="en-US" dirty="0"/>
              <a:t> </a:t>
            </a:r>
            <a:r>
              <a:rPr lang="en-US" dirty="0" err="1"/>
              <a:t>sıralanmasından</a:t>
            </a:r>
            <a:r>
              <a:rPr lang="en-US" dirty="0"/>
              <a:t> </a:t>
            </a:r>
            <a:r>
              <a:rPr lang="en-US" dirty="0" err="1"/>
              <a:t>bahsediyoruz</a:t>
            </a:r>
            <a:r>
              <a:rPr lang="en-US" dirty="0"/>
              <a:t>.</a:t>
            </a:r>
          </a:p>
          <a:p>
            <a:pPr algn="just"/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şunları</a:t>
            </a:r>
            <a:r>
              <a:rPr lang="en-US" dirty="0"/>
              <a:t> da </a:t>
            </a:r>
            <a:r>
              <a:rPr lang="en-US" dirty="0" err="1"/>
              <a:t>içerebilir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faaliyetinin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yansıtan</a:t>
            </a:r>
            <a:r>
              <a:rPr lang="en-US" dirty="0"/>
              <a:t> roller;</a:t>
            </a:r>
          </a:p>
          <a:p>
            <a:pPr lvl="1" algn="just"/>
            <a:r>
              <a:rPr lang="en-US" dirty="0" err="1"/>
              <a:t>Bir</a:t>
            </a:r>
            <a:r>
              <a:rPr lang="en-US" dirty="0"/>
              <a:t> proses </a:t>
            </a:r>
            <a:r>
              <a:rPr lang="en-US" dirty="0" err="1"/>
              <a:t>aktivitesinin</a:t>
            </a:r>
            <a:r>
              <a:rPr lang="en-US" dirty="0"/>
              <a:t> </a:t>
            </a:r>
            <a:r>
              <a:rPr lang="en-US" dirty="0" err="1"/>
              <a:t>yürürlüğe</a:t>
            </a:r>
            <a:r>
              <a:rPr lang="en-US" dirty="0"/>
              <a:t> </a:t>
            </a:r>
            <a:r>
              <a:rPr lang="en-US" dirty="0" err="1"/>
              <a:t>girmesinden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üretilmesinden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tr-TR" dirty="0" smtClean="0"/>
              <a:t>ön ve son koşullar.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96" y="1980664"/>
            <a:ext cx="8449024" cy="32925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Dağıtım</a:t>
            </a:r>
            <a:r>
              <a:rPr lang="en-US" dirty="0" smtClean="0"/>
              <a:t> </a:t>
            </a:r>
            <a:r>
              <a:rPr lang="en-US" dirty="0" err="1" smtClean="0"/>
              <a:t>Avantajları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tr-TR" dirty="0" smtClean="0"/>
              <a:t>istekleri</a:t>
            </a:r>
            <a:r>
              <a:rPr lang="en-US" dirty="0" smtClean="0"/>
              <a:t>, </a:t>
            </a:r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artışla</a:t>
            </a:r>
            <a:r>
              <a:rPr lang="en-US" dirty="0"/>
              <a:t> </a:t>
            </a:r>
            <a:r>
              <a:rPr lang="en-US" dirty="0" err="1"/>
              <a:t>sunulabilir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işlevselliği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,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görür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başarısızlığı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hizmetleri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alma </a:t>
            </a:r>
            <a:r>
              <a:rPr lang="en-US" dirty="0" err="1"/>
              <a:t>eğilimindedir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Dağıtım</a:t>
            </a:r>
            <a:r>
              <a:rPr lang="en-US" dirty="0" smtClean="0"/>
              <a:t> </a:t>
            </a:r>
            <a:r>
              <a:rPr lang="en-US" dirty="0" err="1" smtClean="0"/>
              <a:t>Sorunları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pPr algn="just"/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tr-TR" dirty="0" smtClean="0"/>
              <a:t>tesis</a:t>
            </a:r>
            <a:r>
              <a:rPr lang="en-US" dirty="0" smtClean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İhtiyaçlar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</a:t>
            </a:r>
            <a:r>
              <a:rPr lang="en-US" dirty="0" err="1"/>
              <a:t>uygulanana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tanımlanmadığından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artışların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tesisleri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, </a:t>
            </a:r>
            <a:r>
              <a:rPr lang="en-US" dirty="0" err="1"/>
              <a:t>spesifikasyonun</a:t>
            </a:r>
            <a:r>
              <a:rPr lang="en-US" dirty="0"/>
              <a:t> </a:t>
            </a:r>
            <a:r>
              <a:rPr lang="en-US" dirty="0" err="1"/>
              <a:t>yazılımla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geliştirilmesidir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spesifikasyonunun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sözleşmesinin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kuruluşun</a:t>
            </a:r>
            <a:r>
              <a:rPr lang="en-US" dirty="0"/>
              <a:t> satın alma </a:t>
            </a:r>
            <a:r>
              <a:rPr lang="en-US" dirty="0" err="1"/>
              <a:t>modeliyle</a:t>
            </a:r>
            <a:r>
              <a:rPr lang="en-US" dirty="0"/>
              <a:t> </a:t>
            </a:r>
            <a:r>
              <a:rPr lang="en-US" dirty="0" err="1"/>
              <a:t>çelişir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Boehm'in</a:t>
            </a:r>
            <a:r>
              <a:rPr lang="en-US" dirty="0" smtClean="0"/>
              <a:t> Spiral </a:t>
            </a:r>
            <a:r>
              <a:rPr lang="en-US" dirty="0" err="1" smtClean="0"/>
              <a:t>Modeli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</a:t>
            </a:r>
            <a:r>
              <a:rPr lang="en-US" dirty="0"/>
              <a:t>,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dönük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en-US" dirty="0"/>
              <a:t> </a:t>
            </a:r>
            <a:r>
              <a:rPr lang="en-US" dirty="0" err="1"/>
              <a:t>dizisi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sarmal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Spiraldeki</a:t>
            </a:r>
            <a:r>
              <a:rPr lang="en-US" dirty="0"/>
              <a:t> her </a:t>
            </a:r>
            <a:r>
              <a:rPr lang="en-US" dirty="0" err="1"/>
              <a:t>döngü</a:t>
            </a:r>
            <a:r>
              <a:rPr lang="en-US" dirty="0"/>
              <a:t>,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aşamayı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Spesifikasyon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tr-TR" dirty="0" smtClean="0"/>
              <a:t>sabit aşama yoktur: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spiraldeki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tr-TR" dirty="0" smtClean="0"/>
              <a:t>seçilir.</a:t>
            </a:r>
            <a:endParaRPr lang="en-US" dirty="0"/>
          </a:p>
          <a:p>
            <a:pPr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çözülür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Boehm'in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Sürecinin</a:t>
            </a:r>
            <a:r>
              <a:rPr lang="en-US" dirty="0" smtClean="0"/>
              <a:t> Spiral </a:t>
            </a:r>
            <a:r>
              <a:rPr lang="en-US" dirty="0" err="1" smtClean="0"/>
              <a:t>Modeli</a:t>
            </a:r>
            <a:endParaRPr lang="en-US" dirty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007471" y="1644649"/>
            <a:ext cx="6986169" cy="47533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61" y="1505662"/>
            <a:ext cx="7387120" cy="4968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</a:t>
            </a:r>
            <a:r>
              <a:rPr lang="en-US" dirty="0" err="1" smtClean="0"/>
              <a:t>Sektörler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belirleme</a:t>
            </a:r>
            <a:endParaRPr lang="en-US" dirty="0"/>
          </a:p>
          <a:p>
            <a:pPr lvl="1" algn="just"/>
            <a:r>
              <a:rPr lang="en-US" dirty="0" err="1"/>
              <a:t>Aşama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Risk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azaltma</a:t>
            </a:r>
            <a:endParaRPr lang="en-US" dirty="0"/>
          </a:p>
          <a:p>
            <a:pPr lvl="1" algn="just"/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modellerden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Planlama</a:t>
            </a:r>
            <a:endParaRPr lang="en-US" dirty="0"/>
          </a:p>
          <a:p>
            <a:pPr lvl="1" algn="just"/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spiralin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planlanır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</a:t>
            </a:r>
            <a:r>
              <a:rPr lang="en-US" dirty="0" err="1" smtClean="0"/>
              <a:t>Kullanımı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Spiral model, </a:t>
            </a:r>
            <a:r>
              <a:rPr lang="en-US" dirty="0" err="1"/>
              <a:t>insanların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yineleme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düşünmelerine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risk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tanıtmada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olmuştur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pratikte</a:t>
            </a:r>
            <a:r>
              <a:rPr lang="en-US" dirty="0"/>
              <a:t>, model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yayınlandığı</a:t>
            </a:r>
            <a:r>
              <a:rPr lang="en-US" dirty="0"/>
              <a:t> </a:t>
            </a:r>
            <a:r>
              <a:rPr lang="en-US" dirty="0" err="1"/>
              <a:t>şekliyle</a:t>
            </a:r>
            <a:r>
              <a:rPr lang="en-US" dirty="0"/>
              <a:t> </a:t>
            </a:r>
            <a:r>
              <a:rPr lang="en-US" dirty="0" err="1"/>
              <a:t>nadiren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Birleşik</a:t>
            </a:r>
            <a:r>
              <a:rPr lang="en-US" dirty="0"/>
              <a:t> </a:t>
            </a:r>
            <a:r>
              <a:rPr lang="en-US" dirty="0" err="1"/>
              <a:t>Süreç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UML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çalışmalardan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modern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tartışılan</a:t>
            </a:r>
            <a:r>
              <a:rPr lang="en-US" dirty="0"/>
              <a:t> 3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yönlerini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Normalde</a:t>
            </a:r>
            <a:r>
              <a:rPr lang="en-US" dirty="0"/>
              <a:t> 3 </a:t>
            </a:r>
            <a:r>
              <a:rPr lang="en-US" dirty="0" err="1"/>
              <a:t>perspektiften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endParaRPr lang="en-US" dirty="0"/>
          </a:p>
          <a:p>
            <a:pPr lvl="1" algn="just"/>
            <a:r>
              <a:rPr lang="en-US" dirty="0"/>
              <a:t>Zaman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etkinliklerini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İyi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öneren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Aşamalar</a:t>
            </a:r>
            <a:endParaRPr lang="en-US" dirty="0"/>
          </a:p>
        </p:txBody>
      </p:sp>
      <p:pic>
        <p:nvPicPr>
          <p:cNvPr id="4" name="Picture 3" descr="2.12 RUP phases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57200" y="2775338"/>
            <a:ext cx="7968480" cy="18315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9" y="2619603"/>
            <a:ext cx="8721982" cy="2143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Başlangıç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senaryosu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Detaylandırma</a:t>
            </a:r>
            <a:endParaRPr lang="en-US" dirty="0"/>
          </a:p>
          <a:p>
            <a:pPr lvl="1" algn="just"/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anlayış</a:t>
            </a:r>
            <a:r>
              <a:rPr lang="en-US" dirty="0"/>
              <a:t> </a:t>
            </a:r>
            <a:r>
              <a:rPr lang="en-US" dirty="0" err="1"/>
              <a:t>geliştirin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İnşaat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test.</a:t>
            </a:r>
          </a:p>
          <a:p>
            <a:pPr algn="just"/>
            <a:r>
              <a:rPr lang="en-US" dirty="0" err="1"/>
              <a:t>Geçiş</a:t>
            </a:r>
            <a:endParaRPr lang="en-US" dirty="0"/>
          </a:p>
          <a:p>
            <a:pPr lvl="1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alın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Çevik</a:t>
            </a:r>
            <a:r>
              <a:rPr lang="en-US" dirty="0" smtClean="0"/>
              <a:t> </a:t>
            </a:r>
            <a:r>
              <a:rPr lang="en-US" dirty="0" err="1" smtClean="0"/>
              <a:t>Süreçler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faaliyetlerinin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planlandığı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ilerlemenin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ölçüldüğü</a:t>
            </a:r>
            <a:r>
              <a:rPr lang="en-US" dirty="0"/>
              <a:t> </a:t>
            </a:r>
            <a:r>
              <a:rPr lang="en-US" dirty="0" err="1"/>
              <a:t>süreçlerdir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süreçlerde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artımlıdır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yansıtacak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Pratikte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, hem plan </a:t>
            </a:r>
            <a:r>
              <a:rPr lang="en-US" dirty="0" err="1"/>
              <a:t>odaklı</a:t>
            </a:r>
            <a:r>
              <a:rPr lang="en-US" dirty="0"/>
              <a:t> hem de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yaklaşımların</a:t>
            </a:r>
            <a:r>
              <a:rPr lang="en-US" dirty="0"/>
              <a:t> </a:t>
            </a:r>
            <a:r>
              <a:rPr lang="en-US" dirty="0" err="1"/>
              <a:t>unsurlarını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 smtClean="0"/>
              <a:t>.</a:t>
            </a:r>
            <a:r>
              <a:rPr lang="tr-TR" dirty="0" smtClean="0"/>
              <a:t> Yani her yazılıma özel süreç olabilir.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</a:t>
            </a:r>
            <a:r>
              <a:rPr lang="tr-TR" dirty="0" smtClean="0"/>
              <a:t>Y</a:t>
            </a:r>
            <a:r>
              <a:rPr lang="en-US" dirty="0" err="1" smtClean="0"/>
              <a:t>ineleme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Aşama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yineleme</a:t>
            </a:r>
            <a:endParaRPr lang="en-US" dirty="0"/>
          </a:p>
          <a:p>
            <a:pPr lvl="1" algn="just"/>
            <a:r>
              <a:rPr lang="en-US" dirty="0"/>
              <a:t>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aşamalı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sonuçlarla</a:t>
            </a:r>
            <a:r>
              <a:rPr lang="en-US" dirty="0"/>
              <a:t> </a:t>
            </a:r>
            <a:r>
              <a:rPr lang="en-US" dirty="0" err="1"/>
              <a:t>yinelemelidir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yineleme</a:t>
            </a:r>
            <a:endParaRPr lang="en-US" dirty="0"/>
          </a:p>
          <a:p>
            <a:pPr lvl="1" algn="just"/>
            <a:r>
              <a:rPr lang="en-US" dirty="0"/>
              <a:t>RUP </a:t>
            </a:r>
            <a:r>
              <a:rPr lang="en-US" dirty="0" err="1"/>
              <a:t>modelindeki</a:t>
            </a:r>
            <a:r>
              <a:rPr lang="en-US" dirty="0"/>
              <a:t>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fazlar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canlandırılabilir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 err="1" smtClean="0"/>
              <a:t>Birleştirilmiş</a:t>
            </a:r>
            <a:r>
              <a:rPr lang="en-US" dirty="0" smtClean="0"/>
              <a:t> </a:t>
            </a:r>
            <a:r>
              <a:rPr lang="en-US" dirty="0" err="1" smtClean="0"/>
              <a:t>Süreçteki</a:t>
            </a:r>
            <a:r>
              <a:rPr lang="en-US" dirty="0" smtClean="0"/>
              <a:t> </a:t>
            </a:r>
            <a:r>
              <a:rPr lang="en-US" dirty="0" err="1" smtClean="0"/>
              <a:t>Statik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323363"/>
              </p:ext>
            </p:extLst>
          </p:nvPr>
        </p:nvGraphicFramePr>
        <p:xfrm>
          <a:off x="861369" y="1837356"/>
          <a:ext cx="7367218" cy="43243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İş akışı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Açıklama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İş modelleme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İş süreçleri, iş kullanım durumları kullanılarak modellenir.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Gereksinimler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Sistemle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etkileşime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giren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aktörler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belirlenir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gereksinimlerini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modellemek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için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senaryoları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geliştirilir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Analiz ve tasarım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Mimari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bileşen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nesne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sıra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kullanılarak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tasarım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oluşturulur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belgelenir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Uygulama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Sistemdeki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bileşenler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uygulama</a:t>
                      </a:r>
                      <a:r>
                        <a:rPr lang="en-US" dirty="0">
                          <a:effectLst/>
                        </a:rPr>
                        <a:t> alt </a:t>
                      </a:r>
                      <a:r>
                        <a:rPr lang="en-US" dirty="0" err="1">
                          <a:effectLst/>
                        </a:rPr>
                        <a:t>sistemlerine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dönüştürülür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yapılandırılır</a:t>
                      </a:r>
                      <a:r>
                        <a:rPr lang="en-US" dirty="0">
                          <a:effectLst/>
                        </a:rPr>
                        <a:t>. </a:t>
                      </a:r>
                      <a:r>
                        <a:rPr lang="en-US" dirty="0" err="1">
                          <a:effectLst/>
                        </a:rPr>
                        <a:t>Tasarım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modellerinden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otomatik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kod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üretimi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bu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süreci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hızlandırmaya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yardımcı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olur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97282"/>
              </p:ext>
            </p:extLst>
          </p:nvPr>
        </p:nvGraphicFramePr>
        <p:xfrm>
          <a:off x="457200" y="2005500"/>
          <a:ext cx="8229600" cy="3845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İş akışı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Açıklama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yapmak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Test, </a:t>
                      </a:r>
                      <a:r>
                        <a:rPr lang="en-US" dirty="0" err="1">
                          <a:effectLst/>
                        </a:rPr>
                        <a:t>uygulama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ile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bağlantılı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olarak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gerçekleştirilen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yinelemeli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süreçtir</a:t>
                      </a:r>
                      <a:r>
                        <a:rPr lang="en-US" dirty="0">
                          <a:effectLst/>
                        </a:rPr>
                        <a:t>. 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testi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uygulamanın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tamamlanmasını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takip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Dağıtım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Bir ürün sürümü oluşturulur, kullanıcılara dağıtılır ve iş yerlerine yüklenir.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Yapılandırma ve değişiklik yönetimi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destekleyici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sistemdeki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değişiklikleri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yönetir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bkz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Ders</a:t>
                      </a:r>
                      <a:r>
                        <a:rPr lang="en-US" dirty="0">
                          <a:effectLst/>
                        </a:rPr>
                        <a:t> 25).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Proje Yönetimi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destekleyici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geliştirmeyi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yönetir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dirty="0" err="1">
                          <a:effectLst/>
                        </a:rPr>
                        <a:t>bkz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Bölüm</a:t>
                      </a:r>
                      <a:r>
                        <a:rPr lang="en-US" dirty="0">
                          <a:effectLst/>
                        </a:rPr>
                        <a:t> 22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23).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Çevre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yazılım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araçlarının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yazılım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ekibinin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kullanımına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sunulmasıyla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ilgilidir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 err="1" smtClean="0"/>
              <a:t>Birleştirilmiş</a:t>
            </a:r>
            <a:r>
              <a:rPr lang="en-US" dirty="0" smtClean="0"/>
              <a:t> </a:t>
            </a:r>
            <a:r>
              <a:rPr lang="en-US" dirty="0" err="1" smtClean="0"/>
              <a:t>Süreçteki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 </a:t>
            </a:r>
            <a:r>
              <a:rPr lang="en-US" dirty="0" err="1" smtClean="0"/>
              <a:t>Uygulama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Yazılımları</a:t>
            </a:r>
            <a:r>
              <a:rPr lang="en-US" dirty="0"/>
              <a:t> </a:t>
            </a:r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geliştirin</a:t>
            </a:r>
            <a:endParaRPr lang="en-US" dirty="0"/>
          </a:p>
          <a:p>
            <a:pPr lvl="1"/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önceliklerine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artışları</a:t>
            </a:r>
            <a:r>
              <a:rPr lang="en-US" dirty="0"/>
              <a:t> </a:t>
            </a:r>
            <a:r>
              <a:rPr lang="en-US" dirty="0" err="1"/>
              <a:t>planlayın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artışları</a:t>
            </a:r>
            <a:r>
              <a:rPr lang="en-US" dirty="0"/>
              <a:t> </a:t>
            </a:r>
            <a:r>
              <a:rPr lang="en-US" dirty="0" err="1"/>
              <a:t>sağlayın</a:t>
            </a:r>
            <a:r>
              <a:rPr lang="en-US" dirty="0"/>
              <a:t>.</a:t>
            </a:r>
          </a:p>
          <a:p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yönetin</a:t>
            </a:r>
            <a:endParaRPr lang="en-US" dirty="0"/>
          </a:p>
          <a:p>
            <a:pPr lvl="1"/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belgeleyin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gereksinimlerdeki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edin</a:t>
            </a:r>
            <a:r>
              <a:rPr lang="en-US" dirty="0"/>
              <a:t>.</a:t>
            </a:r>
          </a:p>
          <a:p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mimariler</a:t>
            </a:r>
            <a:r>
              <a:rPr lang="en-US" dirty="0"/>
              <a:t> </a:t>
            </a:r>
            <a:r>
              <a:rPr lang="en-US" dirty="0" err="1"/>
              <a:t>kullanın</a:t>
            </a:r>
            <a:endParaRPr lang="en-US" dirty="0"/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düzenleyin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model </a:t>
            </a:r>
            <a:r>
              <a:rPr lang="en-US" dirty="0" err="1"/>
              <a:t>yazılım</a:t>
            </a:r>
            <a:endParaRPr lang="en-US" dirty="0"/>
          </a:p>
          <a:p>
            <a:pPr lvl="1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görünümlerini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UML </a:t>
            </a:r>
            <a:r>
              <a:rPr lang="en-US" dirty="0" err="1"/>
              <a:t>modellerini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doğrulayın</a:t>
            </a:r>
            <a:endParaRPr lang="en-US" dirty="0"/>
          </a:p>
          <a:p>
            <a:pPr lvl="1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</a:t>
            </a:r>
            <a:r>
              <a:rPr lang="en-US" dirty="0"/>
              <a:t> </a:t>
            </a:r>
            <a:r>
              <a:rPr lang="en-US" dirty="0" err="1"/>
              <a:t>karşıladığından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  <a:p>
            <a:r>
              <a:rPr lang="en-US" dirty="0" err="1"/>
              <a:t>Yazılımdaki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edin</a:t>
            </a:r>
            <a:endParaRPr lang="en-US" dirty="0"/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değişikliklerini</a:t>
            </a:r>
            <a:r>
              <a:rPr lang="en-US" dirty="0"/>
              <a:t> </a:t>
            </a:r>
            <a:r>
              <a:rPr lang="en-US" dirty="0" err="1"/>
              <a:t>yönetin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Bölüm</a:t>
            </a:r>
            <a:r>
              <a:rPr lang="en-US" dirty="0" smtClean="0"/>
              <a:t> 2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oktaları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değişimle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faaliyetleri</a:t>
            </a:r>
            <a:r>
              <a:rPr lang="en-US" dirty="0"/>
              <a:t> </a:t>
            </a:r>
            <a:r>
              <a:rPr lang="en-US" dirty="0" err="1"/>
              <a:t>içermelidir</a:t>
            </a:r>
            <a:r>
              <a:rPr lang="en-US" dirty="0"/>
              <a:t>. Bu,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kararlardan</a:t>
            </a:r>
            <a:r>
              <a:rPr lang="en-US" dirty="0"/>
              <a:t> </a:t>
            </a:r>
            <a:r>
              <a:rPr lang="en-US" dirty="0" err="1"/>
              <a:t>kaçınmaya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yapılandırılabilir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 smtClean="0"/>
              <a:t>Süreç</a:t>
            </a:r>
            <a:r>
              <a:rPr lang="en-US" dirty="0" smtClean="0"/>
              <a:t>,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(</a:t>
            </a:r>
            <a:r>
              <a:rPr lang="en-US" dirty="0" err="1"/>
              <a:t>başlangıç</a:t>
            </a:r>
            <a:r>
              <a:rPr lang="en-US" dirty="0"/>
              <a:t>, </a:t>
            </a:r>
            <a:r>
              <a:rPr lang="en-US" dirty="0" err="1"/>
              <a:t>detaylandırma</a:t>
            </a:r>
            <a:r>
              <a:rPr lang="en-US" dirty="0"/>
              <a:t>, </a:t>
            </a:r>
            <a:r>
              <a:rPr lang="en-US" dirty="0" err="1"/>
              <a:t>yapım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) organize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faaliyetleri</a:t>
            </a:r>
            <a:r>
              <a:rPr lang="en-US" dirty="0"/>
              <a:t> (</a:t>
            </a:r>
            <a:r>
              <a:rPr lang="en-US" dirty="0" err="1"/>
              <a:t>gereksinimler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, vb.)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ayıran</a:t>
            </a:r>
            <a:r>
              <a:rPr lang="en-US" dirty="0"/>
              <a:t> modern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modelidir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Süreçlerinin</a:t>
            </a:r>
            <a:r>
              <a:rPr lang="en-US" dirty="0" smtClean="0"/>
              <a:t> </a:t>
            </a:r>
            <a:r>
              <a:rPr lang="tr-TR" dirty="0" smtClean="0"/>
              <a:t>M</a:t>
            </a:r>
            <a:r>
              <a:rPr lang="en-US" dirty="0" err="1" smtClean="0"/>
              <a:t>odelleri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  <a:p>
            <a:pPr lvl="1" algn="just"/>
            <a:r>
              <a:rPr lang="en-US" dirty="0"/>
              <a:t>Plan </a:t>
            </a:r>
            <a:r>
              <a:rPr lang="en-US" dirty="0" err="1"/>
              <a:t>odaklı</a:t>
            </a:r>
            <a:r>
              <a:rPr lang="en-US" dirty="0"/>
              <a:t> model. </a:t>
            </a:r>
            <a:r>
              <a:rPr lang="en-US" dirty="0" err="1"/>
              <a:t>Spesifikasyon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geliştirmenin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 smtClean="0"/>
              <a:t>aşamaları</a:t>
            </a:r>
            <a:r>
              <a:rPr lang="tr-TR" dirty="0"/>
              <a:t> </a:t>
            </a:r>
            <a:r>
              <a:rPr lang="tr-TR" dirty="0" smtClean="0"/>
              <a:t>vardır.</a:t>
            </a:r>
            <a:endParaRPr lang="en-US" dirty="0" smtClean="0"/>
          </a:p>
          <a:p>
            <a:pPr algn="just"/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 smtClean="0"/>
          </a:p>
          <a:p>
            <a:pPr lvl="1" algn="just"/>
            <a:r>
              <a:rPr lang="en-US" dirty="0" err="1" smtClean="0"/>
              <a:t>Spesifikasyon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serpiştirilmiştir</a:t>
            </a:r>
            <a:r>
              <a:rPr lang="en-US" dirty="0"/>
              <a:t>. 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getirilmiştir</a:t>
            </a:r>
            <a:r>
              <a:rPr lang="en-US" dirty="0"/>
              <a:t>. 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Uygulamada</a:t>
            </a:r>
            <a:r>
              <a:rPr lang="en-US" dirty="0"/>
              <a:t>,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modellerden</a:t>
            </a:r>
            <a:r>
              <a:rPr lang="en-US" dirty="0"/>
              <a:t> </a:t>
            </a:r>
            <a:r>
              <a:rPr lang="en-US" dirty="0" err="1"/>
              <a:t>öğeleri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tr-TR" dirty="0"/>
              <a:t>M</a:t>
            </a:r>
            <a:r>
              <a:rPr lang="en-US" dirty="0" err="1" smtClean="0"/>
              <a:t>odeli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21" y="1634529"/>
            <a:ext cx="7930362" cy="4481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Şelale</a:t>
            </a:r>
            <a:r>
              <a:rPr lang="en-US" dirty="0" smtClean="0"/>
              <a:t> Model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tanımı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pPr lvl="1" algn="just"/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</a:t>
            </a:r>
            <a:endParaRPr lang="en-US" dirty="0"/>
          </a:p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dezavantajı</a:t>
            </a:r>
            <a:r>
              <a:rPr lang="en-US" dirty="0"/>
              <a:t>, </a:t>
            </a:r>
            <a:r>
              <a:rPr lang="tr-TR" dirty="0" smtClean="0"/>
              <a:t>sürece başladıktan sonra süreci değiştirmenin zor olmasıdır.</a:t>
            </a:r>
            <a:r>
              <a:rPr lang="en-US" dirty="0"/>
              <a:t> </a:t>
            </a:r>
            <a:r>
              <a:rPr lang="en-US" dirty="0" err="1"/>
              <a:t>Prensip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aşamaya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 smtClean="0"/>
              <a:t>aşamanın</a:t>
            </a:r>
            <a:r>
              <a:rPr lang="en-US" dirty="0" smtClean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Şelale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Problemleri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aşamalara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 smtClean="0"/>
              <a:t>olmayan</a:t>
            </a:r>
            <a:r>
              <a:rPr lang="tr-TR" dirty="0" smtClean="0"/>
              <a:t> şekilde</a:t>
            </a:r>
            <a:r>
              <a:rPr lang="en-US" dirty="0" smtClean="0"/>
              <a:t> </a:t>
            </a:r>
            <a:r>
              <a:rPr lang="en-US" dirty="0" err="1"/>
              <a:t>bölümlenmesi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zorlaştırır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model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anlaşıldığında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istikrarlı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sahada</a:t>
            </a:r>
            <a:r>
              <a:rPr lang="en-US" dirty="0"/>
              <a:t> </a:t>
            </a:r>
            <a:r>
              <a:rPr lang="en-US" dirty="0" err="1"/>
              <a:t>geliştirildiği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çalışmayı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SE9.thmx</Template>
  <TotalTime>10450</TotalTime>
  <Words>2915</Words>
  <Application>Microsoft Office PowerPoint</Application>
  <PresentationFormat>Ekran Gösterisi (4:3)</PresentationFormat>
  <Paragraphs>401</Paragraphs>
  <Slides>55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Calibri</vt:lpstr>
      <vt:lpstr>Courier New</vt:lpstr>
      <vt:lpstr>Sitka Small</vt:lpstr>
      <vt:lpstr>Times New Roman</vt:lpstr>
      <vt:lpstr>Wingdings</vt:lpstr>
      <vt:lpstr>SE9</vt:lpstr>
      <vt:lpstr>PowerPoint Sunusu</vt:lpstr>
      <vt:lpstr>Ders 2’de İşlenen Konular</vt:lpstr>
      <vt:lpstr>Yazılım Süreçleri</vt:lpstr>
      <vt:lpstr>Yazılım Süreci Açıklamaları</vt:lpstr>
      <vt:lpstr>Plan Odaklı Ve Çevik Süreçler</vt:lpstr>
      <vt:lpstr>Yazılım Süreçlerinin Modelleri</vt:lpstr>
      <vt:lpstr>Şelale Modeli </vt:lpstr>
      <vt:lpstr>Şelale Model Aşamaları</vt:lpstr>
      <vt:lpstr>Şelale Modeli Problemleri</vt:lpstr>
      <vt:lpstr>Artımlı Geliştirme</vt:lpstr>
      <vt:lpstr>Artımlı Geliştirme Faydaları</vt:lpstr>
      <vt:lpstr>Artımlı Geliştirme Sorunları</vt:lpstr>
      <vt:lpstr>Yeniden Kullanım Odaklı Yazılım Mühendisliği</vt:lpstr>
      <vt:lpstr>Yeniden Kullanım Odaklı Yazılım Mühendisliği</vt:lpstr>
      <vt:lpstr>Yazılım Bileşeni Türleri</vt:lpstr>
      <vt:lpstr>Süreç Aktivitileri</vt:lpstr>
      <vt:lpstr>Yazılım Özellikleri</vt:lpstr>
      <vt:lpstr>Gereksinim Mühendisliği Süreci</vt:lpstr>
      <vt:lpstr>Yazılım Tasarımı Ve Entegrasyonu</vt:lpstr>
      <vt:lpstr>Tasarım Sürecinin Genel Bir Modeli</vt:lpstr>
      <vt:lpstr>Tasarım Faaliyetleri</vt:lpstr>
      <vt:lpstr>Yazılım Doğrulama</vt:lpstr>
      <vt:lpstr>Test Aşamaları</vt:lpstr>
      <vt:lpstr>Test Aşamaları</vt:lpstr>
      <vt:lpstr>Plan Odaklı Bir Yazılım Sürecindeki Test Aşamaları</vt:lpstr>
      <vt:lpstr>Yazılım Değişimi</vt:lpstr>
      <vt:lpstr>Sistem Değişimi</vt:lpstr>
      <vt:lpstr>Bölüm 1 Anahtar Noktalar</vt:lpstr>
      <vt:lpstr>Bölüm 1 Anahtar Noktalar</vt:lpstr>
      <vt:lpstr>Ders 2 - Yazılım Süreçleri</vt:lpstr>
      <vt:lpstr>Değişimle Başa Çıkmak</vt:lpstr>
      <vt:lpstr>Yeniden İşleme Maliyetlerini Düşürmek</vt:lpstr>
      <vt:lpstr>Yazılım Prototipleme</vt:lpstr>
      <vt:lpstr>Prototip Oluşturmanın Faydaları</vt:lpstr>
      <vt:lpstr>Prototip Geliştirme Süreci</vt:lpstr>
      <vt:lpstr>Prototip Geliştirme</vt:lpstr>
      <vt:lpstr>Prototipler Atılmalıdır</vt:lpstr>
      <vt:lpstr>Artımlı Teslimat</vt:lpstr>
      <vt:lpstr>Artımlı Geliştirme Ve Teslimat</vt:lpstr>
      <vt:lpstr>Artımlı Teslimat</vt:lpstr>
      <vt:lpstr>Artımlı Dağıtım Avantajları</vt:lpstr>
      <vt:lpstr>Artımlı Dağıtım Sorunları</vt:lpstr>
      <vt:lpstr>Boehm'in Spiral Modeli</vt:lpstr>
      <vt:lpstr>Boehm'in Yazılım Sürecinin Spiral Modeli</vt:lpstr>
      <vt:lpstr>Spiral Model Sektörler</vt:lpstr>
      <vt:lpstr>Spiral Model Kullanımı</vt:lpstr>
      <vt:lpstr>Rasyonel Birleşik Süreç</vt:lpstr>
      <vt:lpstr>Rasyonel Birleştirilmiş Süreçteki Aşamalar</vt:lpstr>
      <vt:lpstr>RUP Aşamaları</vt:lpstr>
      <vt:lpstr>RUP Yineleme</vt:lpstr>
      <vt:lpstr>Rasyonel Birleştirilmiş Süreçteki Statik Iş Akışları</vt:lpstr>
      <vt:lpstr>Rasyonel Birleştirilmiş Süreçteki Statik Iş Akışları</vt:lpstr>
      <vt:lpstr>Rasyonel Birleştirilmiş Süreçteki Iyi Uygulama</vt:lpstr>
      <vt:lpstr>Rasyonel Birleştirilmiş Süreçteki Iyi Uygulama</vt:lpstr>
      <vt:lpstr>Bölüm 2 Anahtar Noktaları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Furkan Gözükara</cp:lastModifiedBy>
  <cp:revision>83</cp:revision>
  <dcterms:created xsi:type="dcterms:W3CDTF">2010-01-06T19:57:16Z</dcterms:created>
  <dcterms:modified xsi:type="dcterms:W3CDTF">2021-03-13T14:24:31Z</dcterms:modified>
</cp:coreProperties>
</file>