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351" r:id="rId2"/>
    <p:sldId id="276" r:id="rId3"/>
    <p:sldId id="256" r:id="rId4"/>
    <p:sldId id="277" r:id="rId5"/>
    <p:sldId id="278" r:id="rId6"/>
    <p:sldId id="279" r:id="rId7"/>
    <p:sldId id="280" r:id="rId8"/>
    <p:sldId id="257" r:id="rId9"/>
    <p:sldId id="258" r:id="rId10"/>
    <p:sldId id="281" r:id="rId11"/>
    <p:sldId id="282" r:id="rId12"/>
    <p:sldId id="283" r:id="rId13"/>
    <p:sldId id="285" r:id="rId14"/>
    <p:sldId id="286" r:id="rId15"/>
    <p:sldId id="287" r:id="rId16"/>
    <p:sldId id="259" r:id="rId17"/>
    <p:sldId id="310" r:id="rId18"/>
    <p:sldId id="288" r:id="rId19"/>
    <p:sldId id="260" r:id="rId20"/>
    <p:sldId id="289" r:id="rId21"/>
    <p:sldId id="311" r:id="rId22"/>
    <p:sldId id="261" r:id="rId23"/>
    <p:sldId id="316" r:id="rId24"/>
    <p:sldId id="317" r:id="rId25"/>
    <p:sldId id="318" r:id="rId26"/>
    <p:sldId id="312" r:id="rId27"/>
    <p:sldId id="313" r:id="rId28"/>
    <p:sldId id="291" r:id="rId29"/>
    <p:sldId id="314" r:id="rId30"/>
    <p:sldId id="262" r:id="rId31"/>
    <p:sldId id="319" r:id="rId32"/>
    <p:sldId id="264" r:id="rId33"/>
    <p:sldId id="315" r:id="rId34"/>
    <p:sldId id="320" r:id="rId35"/>
    <p:sldId id="265" r:id="rId36"/>
    <p:sldId id="338" r:id="rId37"/>
    <p:sldId id="321" r:id="rId38"/>
    <p:sldId id="324" r:id="rId39"/>
    <p:sldId id="323" r:id="rId40"/>
    <p:sldId id="266" r:id="rId41"/>
    <p:sldId id="322" r:id="rId42"/>
    <p:sldId id="325" r:id="rId43"/>
    <p:sldId id="332" r:id="rId44"/>
    <p:sldId id="331" r:id="rId45"/>
    <p:sldId id="326" r:id="rId46"/>
    <p:sldId id="268" r:id="rId47"/>
    <p:sldId id="302" r:id="rId48"/>
    <p:sldId id="269" r:id="rId49"/>
    <p:sldId id="303" r:id="rId50"/>
    <p:sldId id="304" r:id="rId51"/>
    <p:sldId id="333" r:id="rId52"/>
    <p:sldId id="270" r:id="rId53"/>
    <p:sldId id="340"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kan Gözükara" initials="FG" lastIdx="2" clrIdx="0">
    <p:extLst>
      <p:ext uri="{19B8F6BF-5375-455C-9EA6-DF929625EA0E}">
        <p15:presenceInfo xmlns:p15="http://schemas.microsoft.com/office/powerpoint/2012/main" userId="7cadeaa69b9ba2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233" autoAdjust="0"/>
  </p:normalViewPr>
  <p:slideViewPr>
    <p:cSldViewPr snapToObjects="1">
      <p:cViewPr varScale="1">
        <p:scale>
          <a:sx n="77" d="100"/>
          <a:sy n="77" d="100"/>
        </p:scale>
        <p:origin x="1675" y="53"/>
      </p:cViewPr>
      <p:guideLst>
        <p:guide orient="horz" pos="2160"/>
        <p:guide pos="2880"/>
      </p:guideLst>
    </p:cSldViewPr>
  </p:slideViewPr>
  <p:outlineViewPr>
    <p:cViewPr>
      <p:scale>
        <a:sx n="33" d="100"/>
        <a:sy n="33" d="100"/>
      </p:scale>
      <p:origin x="0" y="-55627"/>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46296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a:defRPr/>
            </a:pPr>
            <a:fld id="{460DBBD1-181E-744E-89E7-45F0EE4D9123}" type="slidenum">
              <a:rPr lang="en-US" smtClean="0"/>
              <a:pPr>
                <a:defRPr/>
              </a:pPr>
              <a:t>6</a:t>
            </a:fld>
            <a:endParaRPr lang="en-US"/>
          </a:p>
        </p:txBody>
      </p:sp>
    </p:spTree>
    <p:extLst>
      <p:ext uri="{BB962C8B-B14F-4D97-AF65-F5344CB8AC3E}">
        <p14:creationId xmlns:p14="http://schemas.microsoft.com/office/powerpoint/2010/main" val="278914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3/27/2021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3/27/2021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3/27/2021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6773265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3/27/2021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3/27/2021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3/27/2021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3/27/2021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3/27/2021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3/27/2021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3/27/2021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3/27/2021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fs.host.cs.st-andrews.ac.uk/Books/SE9/Presentation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d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779974"/>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a:cs typeface="Times New Roman"/>
              </a:rPr>
              <a:t>Ders </a:t>
            </a:r>
            <a:r>
              <a:rPr lang="tr-TR" sz="6000" spc="-5" dirty="0" smtClean="0">
                <a:solidFill>
                  <a:srgbClr val="FF0000"/>
                </a:solidFill>
                <a:latin typeface="Times New Roman"/>
                <a:cs typeface="Times New Roman"/>
              </a:rPr>
              <a:t>4</a:t>
            </a:r>
            <a:endParaRPr lang="tr-TR" sz="5400" spc="-5" dirty="0" smtClean="0">
              <a:latin typeface="Times New Roman"/>
              <a:cs typeface="Times New Roman"/>
            </a:endParaRPr>
          </a:p>
          <a:p>
            <a:pPr algn="ctr">
              <a:lnSpc>
                <a:spcPct val="100000"/>
              </a:lnSpc>
              <a:spcBef>
                <a:spcPts val="100"/>
              </a:spcBef>
            </a:pPr>
            <a:r>
              <a:rPr lang="tr-TR" sz="5400" spc="-5" dirty="0" smtClean="0">
                <a:latin typeface="Times New Roman"/>
                <a:cs typeface="Times New Roman"/>
              </a:rPr>
              <a:t>Gereksinim Mühendisliği</a:t>
            </a:r>
            <a:endParaRPr lang="tr-TR" sz="6000" dirty="0">
              <a:latin typeface="Times New Roman"/>
              <a:cs typeface="Times New Roman"/>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587351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7503368" cy="1104900"/>
          </a:xfrm>
        </p:spPr>
        <p:txBody>
          <a:bodyPr/>
          <a:lstStyle/>
          <a:p>
            <a:pPr algn="l"/>
            <a:r>
              <a:rPr lang="tr-TR" sz="3200" b="1" i="0" noProof="0" dirty="0">
                <a:solidFill>
                  <a:srgbClr val="000000"/>
                </a:solidFill>
                <a:effectLst/>
                <a:latin typeface="Times New Roman" panose="02020603050405020304" pitchFamily="18" charset="0"/>
              </a:rPr>
              <a:t>İşlevsel Ve </a:t>
            </a:r>
            <a:r>
              <a:rPr lang="en-US" sz="3200" b="1" i="0" noProof="0" dirty="0" smtClean="0">
                <a:solidFill>
                  <a:srgbClr val="000000"/>
                </a:solidFill>
                <a:effectLst/>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şlevsel</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Olmayan Gereksinimler</a:t>
            </a:r>
          </a:p>
        </p:txBody>
      </p:sp>
      <p:sp>
        <p:nvSpPr>
          <p:cNvPr id="34819" name="Rectangle 3"/>
          <p:cNvSpPr>
            <a:spLocks noGrp="1" noChangeArrowheads="1"/>
          </p:cNvSpPr>
          <p:nvPr>
            <p:ph idx="1"/>
          </p:nvPr>
        </p:nvSpPr>
        <p:spPr>
          <a:xfrm>
            <a:off x="381000" y="1574800"/>
            <a:ext cx="82296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 gereksinimler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sunması gereken hizmetlerin beyanları, sistemin belirli girdilere nasıl tepki vermesi gerektiği ve sistemin belirli durumlarda nasıl davranması gerektiği.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ne yapmaması gerektiğini </a:t>
            </a:r>
            <a:r>
              <a:rPr lang="en-US" b="0" i="0" noProof="0" dirty="0" smtClean="0">
                <a:solidFill>
                  <a:srgbClr val="000000"/>
                </a:solidFill>
                <a:effectLst/>
                <a:latin typeface="Times New Roman" panose="02020603050405020304" pitchFamily="18" charset="0"/>
              </a:rPr>
              <a:t>de </a:t>
            </a:r>
            <a:r>
              <a:rPr lang="tr-TR" b="0" i="0" noProof="0" dirty="0" smtClean="0">
                <a:solidFill>
                  <a:srgbClr val="000000"/>
                </a:solidFill>
                <a:effectLst/>
                <a:latin typeface="Times New Roman" panose="02020603050405020304" pitchFamily="18" charset="0"/>
              </a:rPr>
              <a:t>belirtebilir</a:t>
            </a:r>
            <a:r>
              <a:rPr lang="tr-TR" b="0" i="0" noProof="0" dirty="0">
                <a:solidFill>
                  <a:srgbClr val="000000"/>
                </a:solidFill>
                <a:effectLst/>
                <a:latin typeface="Times New Roman" panose="02020603050405020304" pitchFamily="18" charset="0"/>
              </a:rPr>
              <a:t>.</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 olmayan gereksinimler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Zamanlama kısıtlamaları, geliştirme sürecindeki kısıtlamalar, </a:t>
            </a:r>
            <a:r>
              <a:rPr lang="tr-TR" b="0" i="0" noProof="0" dirty="0" smtClean="0">
                <a:solidFill>
                  <a:srgbClr val="000000"/>
                </a:solidFill>
                <a:effectLst/>
                <a:latin typeface="Times New Roman" panose="02020603050405020304" pitchFamily="18" charset="0"/>
              </a:rPr>
              <a:t>standartlar</a:t>
            </a:r>
            <a:r>
              <a:rPr lang="en-US" b="0" i="0" noProof="0" dirty="0" smtClean="0">
                <a:solidFill>
                  <a:srgbClr val="000000"/>
                </a:solidFill>
                <a:effectLst/>
                <a:latin typeface="Times New Roman" panose="02020603050405020304" pitchFamily="18" charset="0"/>
              </a:rPr>
              <a:t>,</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vb. </a:t>
            </a:r>
            <a:r>
              <a:rPr lang="en-US" b="0" i="0" noProof="0" dirty="0" smtClean="0">
                <a:solidFill>
                  <a:srgbClr val="000000"/>
                </a:solidFill>
                <a:effectLst/>
                <a:latin typeface="Times New Roman" panose="02020603050405020304" pitchFamily="18" charset="0"/>
              </a:rPr>
              <a:t>g</a:t>
            </a:r>
            <a:r>
              <a:rPr lang="tr-TR" b="0" i="0" noProof="0" dirty="0" err="1" smtClean="0">
                <a:solidFill>
                  <a:srgbClr val="000000"/>
                </a:solidFill>
                <a:effectLst/>
                <a:latin typeface="Times New Roman" panose="02020603050405020304" pitchFamily="18" charset="0"/>
              </a:rPr>
              <a:t>ibi</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sistem tarafından sunulan hizmetler veya işlevler üzerindeki kısıtlamalar.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Genellikle tek tek özellikler veya hizmetler yerine bir bütün olarak sisteme uygulanır.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 alanı gereksinimleri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Operasyon alanından sistemdeki kısıtlamalar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a:xfrm>
            <a:off x="5945945" y="6408737"/>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İşlevsel Gereksinimler</a:t>
            </a:r>
          </a:p>
        </p:txBody>
      </p:sp>
      <p:sp>
        <p:nvSpPr>
          <p:cNvPr id="39939"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İşlevselliği veya sistem hizmetlerini açıklayın.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Yazılımın türüne, beklenen kullanıcılara ve yazılımın kullanıldığı sistem türüne bağlıdır.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 kullanıcı gereksinimleri, sistemin ne yapması gerektiğine dair üst düzey ifadeler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 sistem gereksinimleri, sistem hizmetlerini ayrıntılı olarak tanımlamalıdır.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tr-TR" sz="3200" dirty="0" smtClean="0">
                <a:solidFill>
                  <a:srgbClr val="000000"/>
                </a:solidFill>
                <a:latin typeface="Times New Roman" panose="02020603050405020304" pitchFamily="18" charset="0"/>
              </a:rPr>
              <a:t>Akıl Sağlığı Hasta Yönetim Sistemi </a:t>
            </a:r>
            <a:br>
              <a:rPr lang="tr-TR" sz="3200" dirty="0" smtClean="0">
                <a:solidFill>
                  <a:srgbClr val="000000"/>
                </a:solidFill>
                <a:latin typeface="Times New Roman" panose="02020603050405020304" pitchFamily="18" charset="0"/>
              </a:rPr>
            </a:br>
            <a:r>
              <a:rPr lang="tr-TR" sz="3200" dirty="0" smtClean="0">
                <a:solidFill>
                  <a:srgbClr val="000000"/>
                </a:solidFill>
                <a:latin typeface="Times New Roman" panose="02020603050405020304" pitchFamily="18" charset="0"/>
              </a:rPr>
              <a:t>(AS-HYS) İ</a:t>
            </a:r>
            <a:r>
              <a:rPr lang="tr-TR" sz="3200" b="1" i="0" noProof="0" dirty="0" err="1" smtClean="0">
                <a:solidFill>
                  <a:srgbClr val="000000"/>
                </a:solidFill>
                <a:effectLst/>
                <a:latin typeface="Times New Roman" panose="02020603050405020304" pitchFamily="18" charset="0"/>
              </a:rPr>
              <a:t>çin</a:t>
            </a:r>
            <a:r>
              <a:rPr lang="tr-TR" sz="3200" b="1" i="0" noProof="0" dirty="0" smtClean="0">
                <a:solidFill>
                  <a:srgbClr val="000000"/>
                </a:solidFill>
                <a:effectLst/>
                <a:latin typeface="Times New Roman" panose="02020603050405020304" pitchFamily="18" charset="0"/>
              </a:rPr>
              <a:t> </a:t>
            </a:r>
            <a:r>
              <a:rPr lang="tr-TR" sz="3200" dirty="0" smtClean="0">
                <a:solidFill>
                  <a:srgbClr val="000000"/>
                </a:solidFill>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şlevsel</a:t>
            </a:r>
            <a:r>
              <a:rPr lang="tr-TR" sz="3200" b="1" i="0" noProof="0" dirty="0" smtClean="0">
                <a:solidFill>
                  <a:srgbClr val="000000"/>
                </a:solidFill>
                <a:effectLst/>
                <a:latin typeface="Times New Roman" panose="02020603050405020304" pitchFamily="18" charset="0"/>
              </a:rPr>
              <a:t> Gereksinimler</a:t>
            </a:r>
            <a:endParaRPr lang="tr-TR" sz="3200" b="1" i="0" noProof="0" dirty="0">
              <a:solidFill>
                <a:srgbClr val="000000"/>
              </a:solidFill>
              <a:effectLst/>
              <a:latin typeface="Times New Roman" panose="02020603050405020304" pitchFamily="18" charset="0"/>
            </a:endParaRPr>
          </a:p>
        </p:txBody>
      </p:sp>
      <p:sp>
        <p:nvSpPr>
          <p:cNvPr id="7782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kullanıcı, tüm klinikler için randevu listelerini arayabilecektir.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her klinik için her gün, o gün randevulara gelmesi beklenen hastaların bir listesini oluşturacaktır.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kullanan her personel, 8 basamaklı çalışan numarasıyla benzersiz bir şekilde tanımlanacaktır.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Tutarsızlığı</a:t>
            </a:r>
          </a:p>
        </p:txBody>
      </p:sp>
      <p:sp>
        <p:nvSpPr>
          <p:cNvPr id="4198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 tam olarak belirtilmediğinde sorunlar ortaya çıkar.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Belirsiz gereksinimler, geliştiriciler ve kullanıcılar tarafından farklı şekillerde yorumlanabilir.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1. gereksinimdeki 'arama' terimini düşünün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Kullanıcı niyeti - tüm kliniklerdeki tüm randevularda bir hasta adı arayın;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Geliştirici yorumu - bireysel bir klinikte bir hasta adı arayın. Kullanıcı kliniği seçer ve ardından arar.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Gereksinimlerin Eksiksizliği Ve Tutarlılığı</a:t>
            </a:r>
          </a:p>
        </p:txBody>
      </p:sp>
      <p:sp>
        <p:nvSpPr>
          <p:cNvPr id="43011"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Prensip olarak, gereksinimler hem eksiksiz hem de tutarlı olmalıdır.</a:t>
            </a:r>
          </a:p>
          <a:p>
            <a:pPr algn="just">
              <a:buFont typeface="Arial" panose="020B0604020202020204" pitchFamily="34" charset="0"/>
              <a:buChar char="•"/>
            </a:pPr>
            <a:r>
              <a:rPr lang="tr-TR" sz="2800" dirty="0" err="1">
                <a:solidFill>
                  <a:srgbClr val="000000"/>
                </a:solidFill>
                <a:latin typeface="Times New Roman" panose="02020603050405020304" pitchFamily="18" charset="0"/>
              </a:rPr>
              <a:t>Tamamlayınızs</a:t>
            </a:r>
            <a:endParaRPr lang="tr-TR" sz="2800"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Gerekli tüm </a:t>
            </a:r>
            <a:r>
              <a:rPr lang="en-US" sz="2400" b="0" i="0" noProof="0" dirty="0" err="1" smtClean="0">
                <a:solidFill>
                  <a:srgbClr val="000000"/>
                </a:solidFill>
                <a:effectLst/>
                <a:latin typeface="Times New Roman" panose="02020603050405020304" pitchFamily="18" charset="0"/>
              </a:rPr>
              <a:t>işlevlerin</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açıklamalarını içermelidir.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Tutarlı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a:t>
            </a:r>
            <a:r>
              <a:rPr lang="en-US" sz="2400" b="0" i="0" noProof="0" dirty="0" err="1" smtClean="0">
                <a:solidFill>
                  <a:srgbClr val="000000"/>
                </a:solidFill>
                <a:effectLst/>
                <a:latin typeface="Times New Roman" panose="02020603050405020304" pitchFamily="18" charset="0"/>
              </a:rPr>
              <a:t>işlevlerinin</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açıklamalarında herhangi bir </a:t>
            </a:r>
            <a:r>
              <a:rPr lang="en-US" sz="2400" b="0" i="0" noProof="0" dirty="0" err="1" smtClean="0">
                <a:solidFill>
                  <a:srgbClr val="000000"/>
                </a:solidFill>
                <a:effectLst/>
                <a:latin typeface="Times New Roman" panose="02020603050405020304" pitchFamily="18" charset="0"/>
              </a:rPr>
              <a:t>çatışma</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veya çelişki olmamalıdır.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Uygulamada, eksiksiz ve tutarlı bir gereklilikler belgesi üretmek imkansızdır.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İşlevsel Olmayan Gereksinimler</a:t>
            </a:r>
          </a:p>
        </p:txBody>
      </p:sp>
      <p:sp>
        <p:nvSpPr>
          <p:cNvPr id="35843"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Bunlar, sistem özelliklerini ve kısıtlamalarını, örneğin güvenilirlik, yanıt süresi ve depolama gereksinimlerini tanımlar. Kısıtlamalar, G / Ç cihaz kapasitesi, sistem </a:t>
            </a:r>
            <a:r>
              <a:rPr lang="tr-TR" sz="2800" b="0" i="0" noProof="0" dirty="0" smtClean="0">
                <a:solidFill>
                  <a:srgbClr val="000000"/>
                </a:solidFill>
                <a:effectLst/>
                <a:latin typeface="Times New Roman" panose="02020603050405020304" pitchFamily="18" charset="0"/>
              </a:rPr>
              <a:t>gösterimleri</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vb.</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Süreç gereksinimleri, belirli bir IDE, programlama dili veya geliştirme yöntemini zorunlu kılarak da belirtilebilir.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 olmayan gereksinimler, işlevsel gereksinimlerden daha kritik olabilir. Bunlar karşılanmazsa, sistem işe yaramayabilir.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İşlevsel Olmayan Gereksinim Türleri</a:t>
            </a:r>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348829" y="1572809"/>
            <a:ext cx="8199090" cy="45569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İşlevsel Olmayan Gereksinimlerin Uygulanması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 olmayan gereksinimler, tek tek bileşenlerden ziyade bir sistemin genel mimarisini etkileyebilir.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Örneğin, performans gereksinimlerinin karşılandığından emin olmak için, sistemi bileşenler arasındaki iletişimi en aza indirecek şekilde düzenlemeniz gerekebilir.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güvenlik gereksinimi gibi işlevsel olmayan tek bir gereksinim, gerekli olan sistem hizmetlerini tanımlayan bir dizi ilgili işlevsel gereksinimi oluşturabilir.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Ayrıca, mevcut gereksinimleri kısıtlayan gereksinimler de oluşturabilir.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İşlevsel Olmayan Sınıflandırmalar</a:t>
            </a:r>
          </a:p>
        </p:txBody>
      </p:sp>
      <p:sp>
        <p:nvSpPr>
          <p:cNvPr id="36867"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Ürün gereksinimleri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Teslim edilen ürünün belirli bir şekilde davranması gerektiğini belirten gereksinimler, örneğin yürütme hızı, güvenilirlik vb.</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Organizasyon gereksinimleri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Kurumsal politika ve prosedürlerin bir sonucu olan gereksinimler, örneğin kullanılan süreç standartları, uygulama gereksinimleri, vb.</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Dış gereksinimler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ve geliştirme süreci dışındaki faktörlerden kaynaklanan gereksinimler, örneğin birlikte çalışabilirlik gereksinimleri, yasal gereksinimler, vb.</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HYS'deki</a:t>
            </a:r>
            <a:r>
              <a:rPr lang="tr-TR" sz="3200" b="1" i="0" noProof="0" dirty="0" smtClean="0">
                <a:solidFill>
                  <a:srgbClr val="000000"/>
                </a:solidFill>
                <a:effectLst/>
                <a:latin typeface="Times New Roman" panose="02020603050405020304" pitchFamily="18" charset="0"/>
              </a:rPr>
              <a:t> </a:t>
            </a:r>
            <a:r>
              <a:rPr lang="en-US" sz="3200" b="1" i="0" noProof="0" dirty="0" smtClean="0">
                <a:solidFill>
                  <a:srgbClr val="000000"/>
                </a:solidFill>
                <a:effectLst/>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şlevsel</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Olmayan Gereksinimlere Örnekler</a:t>
            </a:r>
          </a:p>
        </p:txBody>
      </p:sp>
      <p:graphicFrame>
        <p:nvGraphicFramePr>
          <p:cNvPr id="4" name="Table 3"/>
          <p:cNvGraphicFramePr>
            <a:graphicFrameLocks noGrp="1"/>
          </p:cNvGraphicFramePr>
          <p:nvPr>
            <p:extLst>
              <p:ext uri="{D42A27DB-BD31-4B8C-83A1-F6EECF244321}">
                <p14:modId xmlns:p14="http://schemas.microsoft.com/office/powerpoint/2010/main" val="2567930135"/>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pPr algn="just"/>
                      <a:r>
                        <a:rPr lang="tr-TR" sz="2000" b="1" i="0" kern="1200" noProof="0" dirty="0" smtClean="0">
                          <a:solidFill>
                            <a:schemeClr val="dk1"/>
                          </a:solidFill>
                          <a:effectLst/>
                          <a:latin typeface="+mn-lt"/>
                          <a:ea typeface="+mn-ea"/>
                          <a:cs typeface="+mn-cs"/>
                        </a:rPr>
                        <a:t>Ürün gereksinimi</a:t>
                      </a:r>
                      <a:endParaRPr lang="tr-TR" sz="2000" b="0" i="0" kern="1200" noProof="0" dirty="0" smtClean="0">
                        <a:solidFill>
                          <a:schemeClr val="dk1"/>
                        </a:solidFill>
                        <a:effectLst/>
                        <a:latin typeface="+mn-lt"/>
                        <a:ea typeface="+mn-ea"/>
                        <a:cs typeface="+mn-cs"/>
                      </a:endParaRPr>
                    </a:p>
                    <a:p>
                      <a:pPr algn="just"/>
                      <a:r>
                        <a:rPr lang="tr-TR" sz="2000" b="0" i="0" kern="1200" noProof="0" dirty="0" smtClean="0">
                          <a:solidFill>
                            <a:schemeClr val="dk1"/>
                          </a:solidFill>
                          <a:effectLst/>
                          <a:latin typeface="+mn-lt"/>
                          <a:ea typeface="+mn-ea"/>
                          <a:cs typeface="+mn-cs"/>
                        </a:rPr>
                        <a:t>AS-HYS, normal çalışma saatleri boyunca tüm klinikler için mevcut olacaktır (Pzt-Cum, 08.30-17.30). Normal çalışma saatleri içindeki aksama süresi, herhangi bir günde beş saniyeyi geçmeyecektir.</a:t>
                      </a:r>
                    </a:p>
                    <a:p>
                      <a:pPr algn="just"/>
                      <a:endParaRPr lang="tr-TR" sz="2000" b="0" i="0" kern="1200" noProof="0" dirty="0" smtClean="0">
                        <a:solidFill>
                          <a:schemeClr val="dk1"/>
                        </a:solidFill>
                        <a:effectLst/>
                        <a:latin typeface="+mn-lt"/>
                        <a:ea typeface="+mn-ea"/>
                        <a:cs typeface="+mn-cs"/>
                      </a:endParaRPr>
                    </a:p>
                    <a:p>
                      <a:pPr algn="just"/>
                      <a:r>
                        <a:rPr lang="tr-TR" sz="2000" b="1" i="0" kern="1200" noProof="0" dirty="0" err="1" smtClean="0">
                          <a:solidFill>
                            <a:schemeClr val="dk1"/>
                          </a:solidFill>
                          <a:effectLst/>
                          <a:latin typeface="+mn-lt"/>
                          <a:ea typeface="+mn-ea"/>
                          <a:cs typeface="+mn-cs"/>
                        </a:rPr>
                        <a:t>Organizasyonel</a:t>
                      </a:r>
                      <a:r>
                        <a:rPr lang="tr-TR" sz="2000" b="1" i="0" kern="1200" noProof="0" dirty="0" smtClean="0">
                          <a:solidFill>
                            <a:schemeClr val="dk1"/>
                          </a:solidFill>
                          <a:effectLst/>
                          <a:latin typeface="+mn-lt"/>
                          <a:ea typeface="+mn-ea"/>
                          <a:cs typeface="+mn-cs"/>
                        </a:rPr>
                        <a:t> gereklilik</a:t>
                      </a:r>
                      <a:r>
                        <a:rPr lang="tr-TR" sz="2000" b="0" i="0" kern="1200" noProof="0" dirty="0" smtClean="0">
                          <a:solidFill>
                            <a:schemeClr val="dk1"/>
                          </a:solidFill>
                          <a:effectLst/>
                          <a:latin typeface="+mn-lt"/>
                          <a:ea typeface="+mn-ea"/>
                          <a:cs typeface="+mn-cs"/>
                        </a:rPr>
                        <a:t> </a:t>
                      </a:r>
                      <a:endParaRPr lang="en-US" sz="2000" b="0" i="0" kern="1200" noProof="0" dirty="0" smtClean="0">
                        <a:solidFill>
                          <a:schemeClr val="dk1"/>
                        </a:solidFill>
                        <a:effectLst/>
                        <a:latin typeface="+mn-lt"/>
                        <a:ea typeface="+mn-ea"/>
                        <a:cs typeface="+mn-cs"/>
                      </a:endParaRPr>
                    </a:p>
                    <a:p>
                      <a:pPr algn="just"/>
                      <a:r>
                        <a:rPr lang="tr-TR" sz="2000" b="0" i="0" kern="1200" noProof="0" dirty="0" smtClean="0">
                          <a:solidFill>
                            <a:schemeClr val="dk1"/>
                          </a:solidFill>
                          <a:effectLst/>
                          <a:latin typeface="+mn-lt"/>
                          <a:ea typeface="+mn-ea"/>
                          <a:cs typeface="+mn-cs"/>
                        </a:rPr>
                        <a:t>AS-HYS sisteminin kullanıcıları, sağlık yetkilisi kimlik kartlarını kullanarak kendilerini doğrulayacaklardır.</a:t>
                      </a:r>
                    </a:p>
                    <a:p>
                      <a:pPr algn="just"/>
                      <a:endParaRPr lang="tr-TR" sz="2000" b="0" i="0" kern="1200" noProof="0" dirty="0" smtClean="0">
                        <a:solidFill>
                          <a:schemeClr val="dk1"/>
                        </a:solidFill>
                        <a:effectLst/>
                        <a:latin typeface="+mn-lt"/>
                        <a:ea typeface="+mn-ea"/>
                        <a:cs typeface="+mn-cs"/>
                      </a:endParaRPr>
                    </a:p>
                    <a:p>
                      <a:pPr algn="just"/>
                      <a:r>
                        <a:rPr lang="tr-TR" sz="2000" b="1" i="0" kern="1200" noProof="0" dirty="0" smtClean="0">
                          <a:solidFill>
                            <a:schemeClr val="dk1"/>
                          </a:solidFill>
                          <a:effectLst/>
                          <a:latin typeface="+mn-lt"/>
                          <a:ea typeface="+mn-ea"/>
                          <a:cs typeface="+mn-cs"/>
                        </a:rPr>
                        <a:t>Dış gereklilik</a:t>
                      </a:r>
                      <a:r>
                        <a:rPr lang="tr-TR" sz="2000" b="0" i="0" kern="1200" noProof="0" dirty="0" smtClean="0">
                          <a:solidFill>
                            <a:schemeClr val="dk1"/>
                          </a:solidFill>
                          <a:effectLst/>
                          <a:latin typeface="+mn-lt"/>
                          <a:ea typeface="+mn-ea"/>
                          <a:cs typeface="+mn-cs"/>
                        </a:rPr>
                        <a:t> </a:t>
                      </a:r>
                      <a:endParaRPr lang="en-US" sz="2000" b="0" i="0" kern="1200" noProof="0" dirty="0" smtClean="0">
                        <a:solidFill>
                          <a:schemeClr val="dk1"/>
                        </a:solidFill>
                        <a:effectLst/>
                        <a:latin typeface="+mn-lt"/>
                        <a:ea typeface="+mn-ea"/>
                        <a:cs typeface="+mn-cs"/>
                      </a:endParaRPr>
                    </a:p>
                    <a:p>
                      <a:pPr algn="just"/>
                      <a:r>
                        <a:rPr lang="tr-TR" sz="2000" b="0" i="0" kern="1200" noProof="0" dirty="0" smtClean="0">
                          <a:solidFill>
                            <a:schemeClr val="dk1"/>
                          </a:solidFill>
                          <a:effectLst/>
                          <a:latin typeface="+mn-lt"/>
                          <a:ea typeface="+mn-ea"/>
                          <a:cs typeface="+mn-cs"/>
                        </a:rPr>
                        <a:t>Sistem, HStan-03-2006-priv'de belirtilen hasta gizliliği hükümlerini uygulayacaktır.</a:t>
                      </a:r>
                      <a:endParaRPr lang="tr-TR" sz="2000" b="0" i="0" kern="1200" noProof="0" dirty="0">
                        <a:solidFill>
                          <a:schemeClr val="dk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Ders 4’de İşlenmiş </a:t>
            </a:r>
            <a:r>
              <a:rPr lang="tr-TR" sz="3200" noProof="0" dirty="0" smtClean="0">
                <a:solidFill>
                  <a:srgbClr val="000000"/>
                </a:solidFill>
                <a:latin typeface="Times New Roman" panose="02020603050405020304" pitchFamily="18" charset="0"/>
              </a:rPr>
              <a:t>K</a:t>
            </a:r>
            <a:r>
              <a:rPr lang="tr-TR" sz="3200" b="1" i="0" noProof="0" dirty="0" smtClean="0">
                <a:solidFill>
                  <a:srgbClr val="000000"/>
                </a:solidFill>
                <a:effectLst/>
                <a:latin typeface="Times New Roman" panose="02020603050405020304" pitchFamily="18" charset="0"/>
              </a:rPr>
              <a:t>onular</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İşlevsel ve işlevsel olmayan gereksinimler</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Yazılım gereksinimleri belgesi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Gereksinim özellikleri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Gereksinimler mühendislik süreçleri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Gereksinimlerin ortaya çıkarılması ve analizi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Gereksinimlerin doğrulanması</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İhtiyaç yönetimi</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Hedefler Ve Gereksinimler</a:t>
            </a:r>
          </a:p>
        </p:txBody>
      </p:sp>
      <p:sp>
        <p:nvSpPr>
          <p:cNvPr id="44035"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 olmayan gereksinimlerin kesin olarak belirtilmesi çok zor olabilir ve kesin olmayan gereksinimlerin doğrulanması zor olabilir.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Hedef</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kolaylığı gibi genel bir kullanıcı niyeti.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Doğrulanabilir işlevsel olmayan gereksinim</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Nesnel olarak test edilebilen bazı önlemleri kullanan bir ifade.</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Hedefler, sistem kullanıcılarının niyetlerini ilettikleri için geliştiricilere yardımcı olur.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Kullanılabilirlik Gereksinimleri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sağlık personeli tarafından kullanımı kolay olmalı ve kullanıcı hatalarını en aza indirecek şekilde düzenlenmelidir. (Hedef)</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Sağlık personeli, dört saatlik eğitimin ardından tüm sistem işlevlerini kullanabilecektir. Bu eğitimden sonra deneyimli kullanıcılar tarafından yapılan ortalama hata sayısı sistem kullanım saatinde ikiyi geçmeyecektir. (Test edilebilir işlevsel olmayan gereksinim)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İşlevsel Olmayan Gereksinimleri Belirtmek </a:t>
            </a:r>
            <a:r>
              <a:rPr lang="en-US" sz="3200" b="1" i="0" noProof="0" dirty="0" smtClean="0">
                <a:solidFill>
                  <a:srgbClr val="000000"/>
                </a:solidFill>
                <a:effectLst/>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çin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Metrikler</a:t>
            </a:r>
          </a:p>
        </p:txBody>
      </p:sp>
      <p:graphicFrame>
        <p:nvGraphicFramePr>
          <p:cNvPr id="4" name="Table 3"/>
          <p:cNvGraphicFramePr>
            <a:graphicFrameLocks noGrp="1"/>
          </p:cNvGraphicFramePr>
          <p:nvPr>
            <p:extLst>
              <p:ext uri="{D42A27DB-BD31-4B8C-83A1-F6EECF244321}">
                <p14:modId xmlns:p14="http://schemas.microsoft.com/office/powerpoint/2010/main" val="3814799063"/>
              </p:ext>
            </p:extLst>
          </p:nvPr>
        </p:nvGraphicFramePr>
        <p:xfrm>
          <a:off x="1" y="1386297"/>
          <a:ext cx="9143999" cy="5335178"/>
        </p:xfrm>
        <a:graphic>
          <a:graphicData uri="http://schemas.openxmlformats.org/drawingml/2006/table">
            <a:tbl>
              <a:tblPr/>
              <a:tblGrid>
                <a:gridCol w="2051719">
                  <a:extLst>
                    <a:ext uri="{9D8B030D-6E8A-4147-A177-3AD203B41FA5}">
                      <a16:colId xmlns:a16="http://schemas.microsoft.com/office/drawing/2014/main" val="20000"/>
                    </a:ext>
                  </a:extLst>
                </a:gridCol>
                <a:gridCol w="7092280">
                  <a:extLst>
                    <a:ext uri="{9D8B030D-6E8A-4147-A177-3AD203B41FA5}">
                      <a16:colId xmlns:a16="http://schemas.microsoft.com/office/drawing/2014/main" val="20001"/>
                    </a:ext>
                  </a:extLst>
                </a:gridCol>
              </a:tblGrid>
              <a:tr h="397418">
                <a:tc>
                  <a:txBody>
                    <a:bodyPr/>
                    <a:lstStyle/>
                    <a:p>
                      <a:r>
                        <a:rPr lang="tr-TR" b="1" noProof="0" dirty="0" smtClean="0">
                          <a:effectLst/>
                        </a:rPr>
                        <a:t>Özellik</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tr-TR" b="1" noProof="0" dirty="0" smtClean="0">
                          <a:effectLst/>
                        </a:rPr>
                        <a:t>Ölçü</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r>
                        <a:rPr lang="tr-TR" noProof="0" dirty="0" smtClean="0">
                          <a:effectLst/>
                        </a:rPr>
                        <a:t>Hız</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İşlenen işlemler / saniye</a:t>
                      </a:r>
                      <a:endParaRPr lang="tr-TR" noProof="0" dirty="0" smtClean="0"/>
                    </a:p>
                    <a:p>
                      <a:r>
                        <a:rPr lang="tr-TR" noProof="0" dirty="0" smtClean="0">
                          <a:effectLst/>
                        </a:rPr>
                        <a:t>Kullanıcı / olay yanıt süresi</a:t>
                      </a:r>
                      <a:endParaRPr lang="tr-TR" noProof="0" dirty="0" smtClean="0"/>
                    </a:p>
                    <a:p>
                      <a:r>
                        <a:rPr lang="tr-TR" noProof="0" dirty="0" smtClean="0">
                          <a:effectLst/>
                        </a:rPr>
                        <a:t>Ekran yenileme süresi</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r>
                        <a:rPr lang="tr-TR" noProof="0" dirty="0" smtClean="0">
                          <a:effectLst/>
                        </a:rPr>
                        <a:t>Boyut</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err="1" smtClean="0">
                          <a:effectLst/>
                        </a:rPr>
                        <a:t>Mbyte</a:t>
                      </a:r>
                      <a:endParaRPr lang="tr-TR" noProof="0" dirty="0" smtClean="0"/>
                    </a:p>
                    <a:p>
                      <a:r>
                        <a:rPr lang="tr-TR" noProof="0" dirty="0" smtClean="0">
                          <a:effectLst/>
                        </a:rPr>
                        <a:t>ROM yongası sayısı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r>
                        <a:rPr lang="tr-TR" noProof="0" dirty="0" smtClean="0">
                          <a:effectLst/>
                        </a:rPr>
                        <a:t>Kullanım kolaylığı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Antrenman vakti</a:t>
                      </a:r>
                      <a:endParaRPr lang="tr-TR" noProof="0" dirty="0" smtClean="0"/>
                    </a:p>
                    <a:p>
                      <a:r>
                        <a:rPr lang="tr-TR" noProof="0" dirty="0" smtClean="0">
                          <a:effectLst/>
                        </a:rPr>
                        <a:t>Yardım çerçevesi sayısı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r>
                        <a:rPr lang="tr-TR" noProof="0" dirty="0" smtClean="0">
                          <a:effectLst/>
                        </a:rPr>
                        <a:t>Güvenilirlik</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Bir başarısızlığın ortaya çıkması</a:t>
                      </a:r>
                      <a:r>
                        <a:rPr lang="tr-TR" baseline="0" noProof="0" dirty="0" smtClean="0">
                          <a:effectLst/>
                        </a:rPr>
                        <a:t> için gereken ortalama süre</a:t>
                      </a:r>
                      <a:endParaRPr lang="tr-TR" noProof="0" dirty="0" smtClean="0"/>
                    </a:p>
                    <a:p>
                      <a:r>
                        <a:rPr lang="tr-TR" noProof="0" dirty="0" smtClean="0">
                          <a:effectLst/>
                        </a:rPr>
                        <a:t>Bulunamama olasılığı</a:t>
                      </a:r>
                      <a:endParaRPr lang="tr-TR" noProof="0" dirty="0" smtClean="0"/>
                    </a:p>
                    <a:p>
                      <a:r>
                        <a:rPr lang="tr-TR" noProof="0" dirty="0" smtClean="0">
                          <a:effectLst/>
                        </a:rPr>
                        <a:t>Başarısızlık oluşma oranı</a:t>
                      </a:r>
                      <a:endParaRPr lang="tr-TR" noProof="0" dirty="0" smtClean="0"/>
                    </a:p>
                    <a:p>
                      <a:r>
                        <a:rPr lang="tr-TR" noProof="0" dirty="0" smtClean="0">
                          <a:effectLst/>
                        </a:rPr>
                        <a:t>Kullanılabilirlik</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r>
                        <a:rPr lang="tr-TR" noProof="0" dirty="0" smtClean="0">
                          <a:effectLst/>
                        </a:rPr>
                        <a:t>Sağlamlık</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Hatadan sonra yeniden başlatma süresi</a:t>
                      </a:r>
                      <a:endParaRPr lang="tr-TR" noProof="0" dirty="0" smtClean="0"/>
                    </a:p>
                    <a:p>
                      <a:r>
                        <a:rPr lang="tr-TR" noProof="0" dirty="0" smtClean="0">
                          <a:effectLst/>
                        </a:rPr>
                        <a:t>Hataya neden olan olayların yüzdesi</a:t>
                      </a:r>
                      <a:endParaRPr lang="tr-TR" noProof="0" dirty="0" smtClean="0"/>
                    </a:p>
                    <a:p>
                      <a:r>
                        <a:rPr lang="tr-TR" noProof="0" dirty="0" smtClean="0">
                          <a:effectLst/>
                        </a:rPr>
                        <a:t>Başarısızlık durumunda veri bozulması olasılığı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r>
                        <a:rPr lang="tr-TR" noProof="0" dirty="0" smtClean="0">
                          <a:effectLst/>
                        </a:rPr>
                        <a:t>Taşınabilirlik</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Hedef bağımlı ifadelerin yüzdesi</a:t>
                      </a:r>
                      <a:endParaRPr lang="tr-TR" noProof="0" dirty="0" smtClean="0"/>
                    </a:p>
                    <a:p>
                      <a:r>
                        <a:rPr lang="tr-TR" noProof="0" dirty="0" smtClean="0">
                          <a:effectLst/>
                        </a:rPr>
                        <a:t>Hedef sistem sayısı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Footer Placeholder 5"/>
          <p:cNvSpPr>
            <a:spLocks noGrp="1"/>
          </p:cNvSpPr>
          <p:nvPr>
            <p:ph type="ftr" sz="quarter" idx="11"/>
          </p:nvPr>
        </p:nvSpPr>
        <p:spPr>
          <a:xfrm>
            <a:off x="5017760" y="6492875"/>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Etki Alanı Gereksinimleri</a:t>
            </a:r>
          </a:p>
        </p:txBody>
      </p:sp>
      <p:sp>
        <p:nvSpPr>
          <p:cNvPr id="49155"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operasyonel etki alanı, sisteme gereksinimleri empoze eder.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Örneğin, bir uçak kontrol sistemi, farklı hava koşullarında frenleme özelliklerini hesaba katmalıdır.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 alanı gereksinimleri, yeni işlevsel gereksinimler, mevcut gereksinimler üzerindeki kısıtlamalar veya belirli hesaplamaları tanımlayabilir.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 alanı gereksinimleri karşılanmazsa, sistem çalışmayabilir.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Tren Koruma Sistemi</a:t>
            </a:r>
          </a:p>
        </p:txBody>
      </p:sp>
      <p:sp>
        <p:nvSpPr>
          <p:cNvPr id="51206" name="Rectangle 6"/>
          <p:cNvSpPr>
            <a:spLocks noGrp="1" noChangeArrowheads="1"/>
          </p:cNvSpPr>
          <p:nvPr>
            <p:ph type="body" idx="1"/>
          </p:nvPr>
        </p:nvSpPr>
        <p:spPr/>
        <p:txBody>
          <a:bodyPr/>
          <a:lstStyle/>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bir tren koruma sistemi için bir alan gereksinimidir:</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Trenin yavaşlaması şu şekilde hesaplanacaktır:</a:t>
            </a:r>
          </a:p>
          <a:p>
            <a:pPr marL="742950" lvl="1" indent="-285750" algn="l">
              <a:buFont typeface="Arial" panose="020B0604020202020204" pitchFamily="34" charset="0"/>
              <a:buChar char="•"/>
            </a:pPr>
            <a:r>
              <a:rPr lang="tr-TR" sz="2400" b="0" i="0" noProof="0" dirty="0">
                <a:solidFill>
                  <a:srgbClr val="000000"/>
                </a:solidFill>
                <a:effectLst/>
                <a:latin typeface="Times New Roman" panose="02020603050405020304" pitchFamily="18" charset="0"/>
              </a:rPr>
              <a:t>Dtrain = Dcontrol + Dgradient</a:t>
            </a:r>
          </a:p>
          <a:p>
            <a:pPr marL="742950" lvl="1" indent="-285750" algn="l">
              <a:buFont typeface="Arial" panose="020B0604020202020204" pitchFamily="34" charset="0"/>
              <a:buChar char="•"/>
            </a:pPr>
            <a:r>
              <a:rPr lang="tr-TR" sz="2400" b="0" i="0" noProof="0" dirty="0">
                <a:solidFill>
                  <a:srgbClr val="000000"/>
                </a:solidFill>
                <a:effectLst/>
                <a:latin typeface="Times New Roman" panose="02020603050405020304" pitchFamily="18" charset="0"/>
              </a:rPr>
              <a:t>burada Dgradient 9.81ms2 * kompanse gradyan / alfa'dır ve 9.81ms2 / alfa değerleri farklı tren türleri için bilinir.</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Uzman olmayan birinin bunun sonuçlarını ve diğer gereksinimlerle nasıl etkileşime girdiğini anlaması zordur.</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Etki Alanı Gereksinimleri Sorunları</a:t>
            </a:r>
          </a:p>
        </p:txBody>
      </p:sp>
      <p:sp>
        <p:nvSpPr>
          <p:cNvPr id="53251"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Anlaşılabilirlik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 uygulama alanının dilinde ifade edilir;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 genellikle sistemi geliştiren yazılım mühendisleri tarafından anlaşılmaz.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Örtüklük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Etki alanı uzmanları alanı o kadar iyi anlar ki, etki alanı gereksinimlerini açık hale getirmeyi düşünmezler.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1’in Anahtar Noktaları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yazılım sistemi için gereksinimler, sistemin ne yapması gerektiğini belirler ve işleyişi ve uygulaması üzerindeki kısıtlamaları tanımlar.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 gereksinimler, sistemin sağlaması gereken hizmetlerin beyanları veya bazı hesaplamaların nasıl yapılması gerektiğinin açıklamalarıdır.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 olmayan gereksinimler genellikle geliştirilmekte olan sistemi ve kullanılan geliştirme sürecini kısıtlar.</a:t>
            </a:r>
          </a:p>
          <a:p>
            <a:pPr lvl="1"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Genellikle sistemin ortaya çıkan özellikleriyle ilgilidir ve bu nedenle sisteme bir bütün olarak uygulanırlar.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l"/>
            <a:r>
              <a:rPr lang="tr-TR" sz="3200" b="1" i="0" noProof="0" dirty="0">
                <a:solidFill>
                  <a:srgbClr val="000000"/>
                </a:solidFill>
                <a:effectLst/>
                <a:latin typeface="Times New Roman" panose="02020603050405020304" pitchFamily="18" charset="0"/>
              </a:rPr>
              <a:t>Ders 4 - Gereksinim Mühendisliği</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Bölüm 2</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Yazılım Gereksinimleri Belgesi</a:t>
            </a:r>
          </a:p>
        </p:txBody>
      </p:sp>
      <p:sp>
        <p:nvSpPr>
          <p:cNvPr id="16387"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gereksinimleri belgesi, sistem geliştiricilerinin neye ihtiyaç duyduğuna dair resmi açıklamadır.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Hem kullanıcı gereksinimlerinin bir tanımını hem de sistem gereksinimlerinin bir özelliğini içermelidir.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tasarım belgesi DEĞİLDİR. Mümkün olduğu kadar, sistemin NASIL yapması gerektiğinden ziyade sistemin NE yapması gerektiğini ayarlamalıdır.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Çevik Yöntemler Ve Gereksinimler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Birçok çevik yöntem, gereksinimler çok hızlı değiştiği için bir gereksinim belgesi oluşturmanın zaman kaybı olduğunu savunur.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nedenle belge her zaman güncelliğini yitirmiştir.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XP gibi yöntemler artımlı gereksinim mühendisliğini kullanır ve gereksinimleri 'kullanıcı hikayeleri' olarak ifade eder (Ders 3'te tartışılmıştır).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iş sistemleri için pratiktir, ancak çok sayıda teslimat öncesi analiz (örneğin kritik sistemler</a:t>
            </a:r>
            <a:r>
              <a:rPr lang="tr-TR" b="0" i="0" noProof="0" dirty="0" smtClean="0">
                <a:solidFill>
                  <a:srgbClr val="000000"/>
                </a:solidFill>
                <a:effectLst/>
                <a:latin typeface="Times New Roman" panose="02020603050405020304" pitchFamily="18" charset="0"/>
              </a:rPr>
              <a:t>)</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gerektiren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veya birkaç ekip tarafından geliştirilen sistemler </a:t>
            </a:r>
            <a:r>
              <a:rPr lang="tr-TR" b="0" i="0" noProof="0" dirty="0" smtClean="0">
                <a:solidFill>
                  <a:srgbClr val="000000"/>
                </a:solidFill>
                <a:effectLst/>
                <a:latin typeface="Times New Roman" panose="02020603050405020304" pitchFamily="18" charset="0"/>
              </a:rPr>
              <a:t>için </a:t>
            </a:r>
            <a:r>
              <a:rPr lang="tr-TR" b="0" i="0" noProof="0" dirty="0">
                <a:solidFill>
                  <a:srgbClr val="000000"/>
                </a:solidFill>
                <a:effectLst/>
                <a:latin typeface="Times New Roman" panose="02020603050405020304" pitchFamily="18" charset="0"/>
              </a:rPr>
              <a:t>sorunludur.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l"/>
            <a:r>
              <a:rPr lang="tr-TR" b="1" i="0" noProof="0" dirty="0">
                <a:solidFill>
                  <a:srgbClr val="000000"/>
                </a:solidFill>
                <a:effectLst/>
                <a:latin typeface="Times New Roman" panose="02020603050405020304" pitchFamily="18" charset="0"/>
              </a:rPr>
              <a:t>Ders 4 - Gereksinim Mühendisliği</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Bölüm 1</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6" name="Metin kutusu 5"/>
          <p:cNvSpPr txBox="1"/>
          <p:nvPr/>
        </p:nvSpPr>
        <p:spPr>
          <a:xfrm>
            <a:off x="251520" y="5987018"/>
            <a:ext cx="9129617" cy="369332"/>
          </a:xfrm>
          <a:prstGeom prst="rect">
            <a:avLst/>
          </a:prstGeom>
          <a:noFill/>
        </p:spPr>
        <p:txBody>
          <a:bodyPr wrap="square" rtlCol="0">
            <a:spAutoFit/>
          </a:bodyPr>
          <a:lstStyle/>
          <a:p>
            <a:r>
              <a:rPr lang="en-US" sz="1800" dirty="0"/>
              <a:t>Source : </a:t>
            </a:r>
            <a:r>
              <a:rPr lang="en-US" sz="1800" dirty="0">
                <a:hlinkClick r:id="rId2"/>
              </a:rPr>
              <a:t>https://ifs.host.cs.st-andrews.ac.uk/Books/SE9/Presentations/index.html </a:t>
            </a:r>
            <a:endParaRPr lang="tr-TR"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Belgesinin Kullanıcıları</a:t>
            </a:r>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2442002" y="1486176"/>
            <a:ext cx="4218230" cy="49744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Belge Değişkenliği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 belgesindeki bilgiler, sistem türüne ve kullanılan geliştirme yaklaşımına bağlıdır.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Aşamalı olarak geliştirilen sistemler, tipik olarak gereksinimler belgesinde daha az ayrıntıya sahip olacaktır.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belgeleri standartları, örneğin IEEE standardı olarak tasarlanmıştır. Bunlar çoğunlukla büyük sistem mühendisliği projelerinin gereksinimlerine uygulanabilir.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algn="l"/>
            <a:r>
              <a:rPr lang="tr-TR" sz="3200" b="1" i="0" noProof="0" dirty="0">
                <a:solidFill>
                  <a:srgbClr val="000000"/>
                </a:solidFill>
                <a:effectLst/>
                <a:latin typeface="Times New Roman" panose="02020603050405020304" pitchFamily="18" charset="0"/>
              </a:rPr>
              <a:t>Gereksinimler Belgesinin Yapısı</a:t>
            </a:r>
          </a:p>
        </p:txBody>
      </p:sp>
      <p:graphicFrame>
        <p:nvGraphicFramePr>
          <p:cNvPr id="4" name="Table 3"/>
          <p:cNvGraphicFramePr>
            <a:graphicFrameLocks noGrp="1"/>
          </p:cNvGraphicFramePr>
          <p:nvPr>
            <p:extLst>
              <p:ext uri="{D42A27DB-BD31-4B8C-83A1-F6EECF244321}">
                <p14:modId xmlns:p14="http://schemas.microsoft.com/office/powerpoint/2010/main" val="470109623"/>
              </p:ext>
            </p:extLst>
          </p:nvPr>
        </p:nvGraphicFramePr>
        <p:xfrm>
          <a:off x="56953" y="1061776"/>
          <a:ext cx="9108504" cy="5528199"/>
        </p:xfrm>
        <a:graphic>
          <a:graphicData uri="http://schemas.openxmlformats.org/drawingml/2006/table">
            <a:tbl>
              <a:tblPr/>
              <a:tblGrid>
                <a:gridCol w="2189544">
                  <a:extLst>
                    <a:ext uri="{9D8B030D-6E8A-4147-A177-3AD203B41FA5}">
                      <a16:colId xmlns:a16="http://schemas.microsoft.com/office/drawing/2014/main" val="20000"/>
                    </a:ext>
                  </a:extLst>
                </a:gridCol>
                <a:gridCol w="6918960">
                  <a:extLst>
                    <a:ext uri="{9D8B030D-6E8A-4147-A177-3AD203B41FA5}">
                      <a16:colId xmlns:a16="http://schemas.microsoft.com/office/drawing/2014/main" val="20001"/>
                    </a:ext>
                  </a:extLst>
                </a:gridCol>
              </a:tblGrid>
              <a:tr h="407559">
                <a:tc>
                  <a:txBody>
                    <a:bodyPr/>
                    <a:lstStyle/>
                    <a:p>
                      <a:r>
                        <a:rPr lang="tr-TR" b="1" noProof="0" dirty="0" smtClean="0">
                          <a:effectLst/>
                        </a:rPr>
                        <a:t>Bölüm</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tr-TR" b="1" noProof="0" dirty="0" smtClean="0">
                          <a:effectLst/>
                        </a:rPr>
                        <a:t>Açıklama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52417">
                <a:tc>
                  <a:txBody>
                    <a:bodyPr/>
                    <a:lstStyle/>
                    <a:p>
                      <a:r>
                        <a:rPr lang="tr-TR" noProof="0" dirty="0" smtClean="0">
                          <a:effectLst/>
                        </a:rPr>
                        <a:t>Önsöz</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Bu, belgenin beklenen okuyucu kitlesini tanımlamalı ve yeni bir sürümün oluşturulması için bir gerekçe ve her sürümde yapılan değişikliklerin bir özeti dahil olmak üzere sürüm geçmişini açıklamalıdır.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71872">
                <a:tc>
                  <a:txBody>
                    <a:bodyPr/>
                    <a:lstStyle/>
                    <a:p>
                      <a:r>
                        <a:rPr lang="tr-TR" noProof="0" dirty="0" smtClean="0">
                          <a:effectLst/>
                        </a:rPr>
                        <a:t>Giriş</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Bu, sisteme olan ihtiyacı tanımlamalıdır. Sistemin işlevlerini kısaca tanımlamalı ve diğer sistemlerle nasıl çalışacağını açıklamalıdır. Ayrıca, sistemin, yazılımı devreye alan kuruluşun genel iş veya stratejik hedeflerine nasıl uyduğunu da açıklamalıdır.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32962">
                <a:tc>
                  <a:txBody>
                    <a:bodyPr/>
                    <a:lstStyle/>
                    <a:p>
                      <a:r>
                        <a:rPr lang="tr-TR" noProof="0" dirty="0" smtClean="0">
                          <a:effectLst/>
                        </a:rPr>
                        <a:t>Sözlük</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Bu, belgede kullanılan teknik terimleri tanımlamalıdır. Okuyucunun deneyimi veya uzmanlığı hakkında varsayımlarda bulunmamalısınız.</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191326">
                <a:tc>
                  <a:txBody>
                    <a:bodyPr/>
                    <a:lstStyle/>
                    <a:p>
                      <a:r>
                        <a:rPr lang="tr-TR" noProof="0" dirty="0" smtClean="0">
                          <a:effectLst/>
                        </a:rPr>
                        <a:t>Kullanıcı gereksinimleri tanımı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Burada, kullanıcı için sağlanan hizmetleri tanımlıyorsunuz. İşlevsel olmayan sistem gereksinimleri de bu bölümde açıklanmalıdır. Bu açıklama</a:t>
                      </a:r>
                      <a:r>
                        <a:rPr lang="en-US" noProof="0" dirty="0" smtClean="0">
                          <a:effectLst/>
                        </a:rPr>
                        <a:t>da</a:t>
                      </a:r>
                      <a:r>
                        <a:rPr lang="tr-TR" noProof="0" dirty="0" smtClean="0">
                          <a:effectLst/>
                        </a:rPr>
                        <a:t>, müşterilerin anlayabileceği doğal dil, diyagramlar veya diğer gösterimler kullanabilir. Uyulması gereken ürün ve süreç standartları belirtilmelidir.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52417">
                <a:tc>
                  <a:txBody>
                    <a:bodyPr/>
                    <a:lstStyle/>
                    <a:p>
                      <a:r>
                        <a:rPr lang="tr-TR" noProof="0" dirty="0" smtClean="0">
                          <a:effectLst/>
                        </a:rPr>
                        <a:t>Sistem mimarisi</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Bu bölüm, beklenen sistem mimarisine üst düzey bir genel bakış sunmalı ve işlevlerin sistem modülleri arasında dağılımını göstermelidir. Yeniden kullanılan mimari bileşenler vurgulanmalıdır.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a:xfrm>
            <a:off x="3163405" y="6532513"/>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Belgesinin Yapısı</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5923485"/>
              </p:ext>
            </p:extLst>
          </p:nvPr>
        </p:nvGraphicFramePr>
        <p:xfrm>
          <a:off x="0" y="1090161"/>
          <a:ext cx="9144000" cy="5760720"/>
        </p:xfrm>
        <a:graphic>
          <a:graphicData uri="http://schemas.openxmlformats.org/drawingml/2006/table">
            <a:tbl>
              <a:tblPr firstRow="1" bandRow="1">
                <a:tableStyleId>{5C22544A-7EE6-4342-B048-85BDC9FD1C3A}</a:tableStyleId>
              </a:tblPr>
              <a:tblGrid>
                <a:gridCol w="1862666">
                  <a:extLst>
                    <a:ext uri="{9D8B030D-6E8A-4147-A177-3AD203B41FA5}">
                      <a16:colId xmlns:a16="http://schemas.microsoft.com/office/drawing/2014/main" val="20000"/>
                    </a:ext>
                  </a:extLst>
                </a:gridCol>
                <a:gridCol w="7281334">
                  <a:extLst>
                    <a:ext uri="{9D8B030D-6E8A-4147-A177-3AD203B41FA5}">
                      <a16:colId xmlns:a16="http://schemas.microsoft.com/office/drawing/2014/main" val="20001"/>
                    </a:ext>
                  </a:extLst>
                </a:gridCol>
              </a:tblGrid>
              <a:tr h="354235">
                <a:tc>
                  <a:txBody>
                    <a:bodyPr/>
                    <a:lstStyle/>
                    <a:p>
                      <a:r>
                        <a:rPr lang="tr-TR" b="1" noProof="0" dirty="0" smtClean="0">
                          <a:effectLst/>
                        </a:rPr>
                        <a:t>Bölüm</a:t>
                      </a:r>
                      <a:endParaRPr lang="tr-TR" noProof="0" dirty="0"/>
                    </a:p>
                  </a:txBody>
                  <a:tcPr anchor="ctr"/>
                </a:tc>
                <a:tc>
                  <a:txBody>
                    <a:bodyPr/>
                    <a:lstStyle/>
                    <a:p>
                      <a:r>
                        <a:rPr lang="tr-TR" b="1" noProof="0" dirty="0" smtClean="0">
                          <a:effectLst/>
                        </a:rPr>
                        <a:t>Açıklama</a:t>
                      </a:r>
                      <a:endParaRPr lang="tr-TR" noProof="0" dirty="0"/>
                    </a:p>
                  </a:txBody>
                  <a:tcPr anchor="ctr"/>
                </a:tc>
                <a:extLst>
                  <a:ext uri="{0D108BD9-81ED-4DB2-BD59-A6C34878D82A}">
                    <a16:rowId xmlns:a16="http://schemas.microsoft.com/office/drawing/2014/main" val="10000"/>
                  </a:ext>
                </a:extLst>
              </a:tr>
              <a:tr h="885587">
                <a:tc>
                  <a:txBody>
                    <a:bodyPr/>
                    <a:lstStyle/>
                    <a:p>
                      <a:r>
                        <a:rPr lang="tr-TR" noProof="0" dirty="0" smtClean="0">
                          <a:effectLst/>
                        </a:rPr>
                        <a:t>Sistem gereksinimleri belirtimi</a:t>
                      </a:r>
                      <a:endParaRPr lang="tr-TR" noProof="0" dirty="0"/>
                    </a:p>
                  </a:txBody>
                  <a:tcPr anchor="ctr"/>
                </a:tc>
                <a:tc>
                  <a:txBody>
                    <a:bodyPr/>
                    <a:lstStyle/>
                    <a:p>
                      <a:r>
                        <a:rPr lang="tr-TR" noProof="0" dirty="0" smtClean="0">
                          <a:effectLst/>
                        </a:rPr>
                        <a:t>Bu, işlevsel ve işlevsel olmayan gereksinimleri daha ayrıntılı olarak açıklamalıdır. Gerekirse, işlevsel olmayan gereksinimlere daha fazla ayrıntı da eklenebilir. Diğer sistemlere </a:t>
                      </a:r>
                      <a:r>
                        <a:rPr lang="tr-TR" noProof="0" dirty="0" err="1" smtClean="0">
                          <a:effectLst/>
                        </a:rPr>
                        <a:t>arayüzler</a:t>
                      </a:r>
                      <a:r>
                        <a:rPr lang="tr-TR" noProof="0" dirty="0" smtClean="0">
                          <a:effectLst/>
                        </a:rPr>
                        <a:t> tanımlanabilir.</a:t>
                      </a:r>
                      <a:endParaRPr lang="tr-TR" noProof="0" dirty="0"/>
                    </a:p>
                  </a:txBody>
                  <a:tcPr anchor="ctr"/>
                </a:tc>
                <a:extLst>
                  <a:ext uri="{0D108BD9-81ED-4DB2-BD59-A6C34878D82A}">
                    <a16:rowId xmlns:a16="http://schemas.microsoft.com/office/drawing/2014/main" val="10001"/>
                  </a:ext>
                </a:extLst>
              </a:tr>
              <a:tr h="885587">
                <a:tc>
                  <a:txBody>
                    <a:bodyPr/>
                    <a:lstStyle/>
                    <a:p>
                      <a:r>
                        <a:rPr lang="tr-TR" noProof="0" dirty="0" smtClean="0">
                          <a:effectLst/>
                        </a:rPr>
                        <a:t>Sistem modelleri</a:t>
                      </a:r>
                      <a:endParaRPr lang="tr-TR" noProof="0" dirty="0"/>
                    </a:p>
                  </a:txBody>
                  <a:tcPr anchor="ctr"/>
                </a:tc>
                <a:tc>
                  <a:txBody>
                    <a:bodyPr/>
                    <a:lstStyle/>
                    <a:p>
                      <a:r>
                        <a:rPr lang="tr-TR" noProof="0" dirty="0" smtClean="0">
                          <a:effectLst/>
                        </a:rPr>
                        <a:t>Bu, sistem bileşenleri ile sistem ve çevresi arasındaki ilişkileri gösteren grafik sistem modellerini içerebilir. Olası modellerin örnekleri, nesne modelleri, veri akışı modelleri veya anlamsal veri modelleridir.</a:t>
                      </a:r>
                      <a:endParaRPr lang="tr-TR" noProof="0" dirty="0"/>
                    </a:p>
                  </a:txBody>
                  <a:tcPr anchor="ctr"/>
                </a:tc>
                <a:extLst>
                  <a:ext uri="{0D108BD9-81ED-4DB2-BD59-A6C34878D82A}">
                    <a16:rowId xmlns:a16="http://schemas.microsoft.com/office/drawing/2014/main" val="10002"/>
                  </a:ext>
                </a:extLst>
              </a:tr>
              <a:tr h="1416939">
                <a:tc>
                  <a:txBody>
                    <a:bodyPr/>
                    <a:lstStyle/>
                    <a:p>
                      <a:r>
                        <a:rPr lang="tr-TR" noProof="0" dirty="0" smtClean="0">
                          <a:effectLst/>
                        </a:rPr>
                        <a:t>Sistem </a:t>
                      </a:r>
                      <a:r>
                        <a:rPr lang="en-US" noProof="0" dirty="0" err="1" smtClean="0">
                          <a:effectLst/>
                        </a:rPr>
                        <a:t>gelişimi</a:t>
                      </a:r>
                      <a:endParaRPr lang="tr-TR" noProof="0" dirty="0"/>
                    </a:p>
                  </a:txBody>
                  <a:tcPr anchor="ctr"/>
                </a:tc>
                <a:tc>
                  <a:txBody>
                    <a:bodyPr/>
                    <a:lstStyle/>
                    <a:p>
                      <a:r>
                        <a:rPr lang="tr-TR" noProof="0" dirty="0" smtClean="0">
                          <a:effectLst/>
                        </a:rPr>
                        <a:t>Bu, sistemin dayandığı temel varsayımları ve donanım gelişimi, değişen kullanıcı ihtiyaçları vb. </a:t>
                      </a:r>
                      <a:r>
                        <a:rPr lang="en-US" noProof="0" dirty="0" smtClean="0">
                          <a:effectLst/>
                        </a:rPr>
                        <a:t>n</a:t>
                      </a:r>
                      <a:r>
                        <a:rPr lang="tr-TR" noProof="0" dirty="0" smtClean="0">
                          <a:effectLst/>
                        </a:rPr>
                        <a:t>edeniyle beklenen değişiklikleri açıklamalıdır. Bu bölüm, sistem tasarımcıları için yararlıdır çünkü sistemde gelecekteki olası değişiklikleri kısıtlayacak tasarım kararlarından kaçınmalarına yardımcı olabilir.</a:t>
                      </a:r>
                      <a:endParaRPr lang="tr-TR" noProof="0" dirty="0"/>
                    </a:p>
                  </a:txBody>
                  <a:tcPr anchor="ctr"/>
                </a:tc>
                <a:extLst>
                  <a:ext uri="{0D108BD9-81ED-4DB2-BD59-A6C34878D82A}">
                    <a16:rowId xmlns:a16="http://schemas.microsoft.com/office/drawing/2014/main" val="10003"/>
                  </a:ext>
                </a:extLst>
              </a:tr>
              <a:tr h="1416939">
                <a:tc>
                  <a:txBody>
                    <a:bodyPr/>
                    <a:lstStyle/>
                    <a:p>
                      <a:r>
                        <a:rPr lang="tr-TR" noProof="0" dirty="0" smtClean="0">
                          <a:effectLst/>
                        </a:rPr>
                        <a:t>Ekler</a:t>
                      </a:r>
                      <a:endParaRPr lang="tr-TR" noProof="0" dirty="0"/>
                    </a:p>
                  </a:txBody>
                  <a:tcPr anchor="ctr"/>
                </a:tc>
                <a:tc>
                  <a:txBody>
                    <a:bodyPr/>
                    <a:lstStyle/>
                    <a:p>
                      <a:r>
                        <a:rPr lang="tr-TR" noProof="0" dirty="0" smtClean="0">
                          <a:effectLst/>
                        </a:rPr>
                        <a:t>Bunlar, geliştirilmekte olan uygulamayla ilgili ayrıntılı, özel bilgiler sağlamalıdır; örneğin, donanım ve </a:t>
                      </a:r>
                      <a:r>
                        <a:rPr lang="tr-TR" noProof="0" dirty="0" err="1" smtClean="0">
                          <a:effectLst/>
                        </a:rPr>
                        <a:t>veritabanı</a:t>
                      </a:r>
                      <a:r>
                        <a:rPr lang="tr-TR" noProof="0" dirty="0" smtClean="0">
                          <a:effectLst/>
                        </a:rPr>
                        <a:t> açıklamaları. Donanım gereksinimleri, sistem için minimum ve optimum yapılandırmaları tanımlar. </a:t>
                      </a:r>
                      <a:r>
                        <a:rPr lang="tr-TR" noProof="0" dirty="0" err="1" smtClean="0">
                          <a:effectLst/>
                        </a:rPr>
                        <a:t>Veritabanı</a:t>
                      </a:r>
                      <a:r>
                        <a:rPr lang="tr-TR" noProof="0" dirty="0" smtClean="0">
                          <a:effectLst/>
                        </a:rPr>
                        <a:t> gereksinimleri, sistem tarafından kullanılan verilerin mantıksal organizasyonunu ve veriler arasındaki ilişkileri tanımlar.</a:t>
                      </a:r>
                      <a:endParaRPr lang="tr-TR" noProof="0" dirty="0"/>
                    </a:p>
                  </a:txBody>
                  <a:tcPr anchor="ctr"/>
                </a:tc>
                <a:extLst>
                  <a:ext uri="{0D108BD9-81ED-4DB2-BD59-A6C34878D82A}">
                    <a16:rowId xmlns:a16="http://schemas.microsoft.com/office/drawing/2014/main" val="10004"/>
                  </a:ext>
                </a:extLst>
              </a:tr>
              <a:tr h="619911">
                <a:tc>
                  <a:txBody>
                    <a:bodyPr/>
                    <a:lstStyle/>
                    <a:p>
                      <a:r>
                        <a:rPr lang="tr-TR" noProof="0" dirty="0" smtClean="0">
                          <a:effectLst/>
                        </a:rPr>
                        <a:t>Dizin</a:t>
                      </a:r>
                      <a:endParaRPr lang="tr-TR" noProof="0" dirty="0"/>
                    </a:p>
                  </a:txBody>
                  <a:tcPr anchor="ctr"/>
                </a:tc>
                <a:tc>
                  <a:txBody>
                    <a:bodyPr/>
                    <a:lstStyle/>
                    <a:p>
                      <a:r>
                        <a:rPr lang="tr-TR" noProof="0" dirty="0" smtClean="0">
                          <a:effectLst/>
                        </a:rPr>
                        <a:t>Belgeye birkaç dizin dahil edilebilir. Normal bir alfabetik dizinin yanı sıra, bir diyagram dizini, bir işlev dizini vb. </a:t>
                      </a:r>
                      <a:r>
                        <a:rPr lang="en-US" noProof="0" dirty="0" smtClean="0">
                          <a:effectLst/>
                        </a:rPr>
                        <a:t>o</a:t>
                      </a:r>
                      <a:r>
                        <a:rPr lang="tr-TR" noProof="0" dirty="0" err="1" smtClean="0">
                          <a:effectLst/>
                        </a:rPr>
                        <a:t>labilir</a:t>
                      </a:r>
                      <a:r>
                        <a:rPr lang="tr-TR" noProof="0" dirty="0" smtClean="0">
                          <a:effectLst/>
                        </a:rPr>
                        <a:t>.</a:t>
                      </a:r>
                      <a:endParaRPr lang="tr-TR" noProof="0" dirty="0"/>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Footer Placeholder 5"/>
          <p:cNvSpPr>
            <a:spLocks noGrp="1"/>
          </p:cNvSpPr>
          <p:nvPr>
            <p:ph type="ftr" sz="quarter" idx="11"/>
          </p:nvPr>
        </p:nvSpPr>
        <p:spPr>
          <a:xfrm>
            <a:off x="6010741" y="6538912"/>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Özellikleri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ve sistem gereksinimlerinin bir gereksinimler belgesine yazılması süreci.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gereksinimleri, teknik bir geçmişi olmayan son kullanıcılar ve müşteriler tarafından anlaşılabilir olmalıdır.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gereksinimleri daha ayrıntılı gereksinimlerdir ve daha fazla teknik bilgi içerebilir.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 sistem geliştirme sözleşmesinin parçası olabilir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nedenle, bunların olabildiğince eksiksiz olması önemlidir.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Gereksinimleri Belirtimi Yazmanın Yolları</a:t>
            </a:r>
          </a:p>
        </p:txBody>
      </p:sp>
      <p:graphicFrame>
        <p:nvGraphicFramePr>
          <p:cNvPr id="5" name="Table 4"/>
          <p:cNvGraphicFramePr>
            <a:graphicFrameLocks noGrp="1"/>
          </p:cNvGraphicFramePr>
          <p:nvPr>
            <p:extLst>
              <p:ext uri="{D42A27DB-BD31-4B8C-83A1-F6EECF244321}">
                <p14:modId xmlns:p14="http://schemas.microsoft.com/office/powerpoint/2010/main" val="1751966322"/>
              </p:ext>
            </p:extLst>
          </p:nvPr>
        </p:nvGraphicFramePr>
        <p:xfrm>
          <a:off x="13821" y="1338809"/>
          <a:ext cx="9144000" cy="5362207"/>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05368">
                <a:tc>
                  <a:txBody>
                    <a:bodyPr/>
                    <a:lstStyle/>
                    <a:p>
                      <a:r>
                        <a:rPr lang="tr-TR" b="1" noProof="0" dirty="0" smtClean="0">
                          <a:effectLst/>
                        </a:rPr>
                        <a:t>Gösterim</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tr-TR" b="1" noProof="0" dirty="0" smtClean="0">
                          <a:effectLst/>
                        </a:rPr>
                        <a:t>Açıklama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2308">
                <a:tc>
                  <a:txBody>
                    <a:bodyPr/>
                    <a:lstStyle/>
                    <a:p>
                      <a:r>
                        <a:rPr lang="tr-TR" b="1" noProof="0" dirty="0" smtClean="0">
                          <a:effectLst/>
                        </a:rPr>
                        <a:t>Doğal lisan</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Gereksinimler, doğal dilde numaralandırılmış cümleler kullanılarak yazılmıştır. Her cümle bir şartı ifade etmelidir.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48371">
                <a:tc>
                  <a:txBody>
                    <a:bodyPr/>
                    <a:lstStyle/>
                    <a:p>
                      <a:r>
                        <a:rPr lang="tr-TR" noProof="0" dirty="0" smtClean="0">
                          <a:effectLst/>
                        </a:rPr>
                        <a:t>Yapılandırılmış doğal dil</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Gereksinimler, standart bir form veya şablon üzerine doğal dilde yazılmıştır. Her alan, gereksinimin bir yönü hakkında bilgi sağlar.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04636">
                <a:tc>
                  <a:txBody>
                    <a:bodyPr/>
                    <a:lstStyle/>
                    <a:p>
                      <a:r>
                        <a:rPr lang="tr-TR" noProof="0" dirty="0" smtClean="0">
                          <a:effectLst/>
                        </a:rPr>
                        <a:t>Tasarım açıklama dilleri</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Bu yaklaşım, bir programlama dili gibi bir dil kullanır, ancak sistemin </a:t>
                      </a:r>
                      <a:r>
                        <a:rPr lang="tr-TR" noProof="0" dirty="0" err="1" smtClean="0">
                          <a:effectLst/>
                        </a:rPr>
                        <a:t>operasyonel</a:t>
                      </a:r>
                      <a:r>
                        <a:rPr lang="tr-TR" noProof="0" dirty="0" smtClean="0">
                          <a:effectLst/>
                        </a:rPr>
                        <a:t> bir modelini tanımlayarak gereksinimleri belirlemek için daha soyut özelliklere sahiptir. Bu yaklaşım, </a:t>
                      </a:r>
                      <a:r>
                        <a:rPr lang="tr-TR" noProof="0" dirty="0" err="1" smtClean="0">
                          <a:effectLst/>
                        </a:rPr>
                        <a:t>arayüz</a:t>
                      </a:r>
                      <a:r>
                        <a:rPr lang="tr-TR" noProof="0" dirty="0" smtClean="0">
                          <a:effectLst/>
                        </a:rPr>
                        <a:t> özellikleri için faydalı olabilse de, artık nadiren kullanılmaktadır.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48371">
                <a:tc>
                  <a:txBody>
                    <a:bodyPr/>
                    <a:lstStyle/>
                    <a:p>
                      <a:r>
                        <a:rPr lang="tr-TR" noProof="0" dirty="0" smtClean="0">
                          <a:effectLst/>
                        </a:rPr>
                        <a:t>Grafik gösterimler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Metin açıklamaları ile desteklenen grafik modeller, sistemin işlevsel gereksinimlerini tanımlamak için kullanılır; UML kullanım durumu ve sıra diyagramları yaygın olarak kullanılır.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66963">
                <a:tc>
                  <a:txBody>
                    <a:bodyPr/>
                    <a:lstStyle/>
                    <a:p>
                      <a:r>
                        <a:rPr lang="tr-TR" noProof="0" dirty="0" smtClean="0">
                          <a:effectLst/>
                        </a:rPr>
                        <a:t>Matematiksel özellikler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Bu gösterimler, sonlu durum makineleri veya kümeleri gibi matematiksel kavramlara dayanır. Bu belirsiz özellikler bir gereksinimler belgesindeki belirsizliği azaltabilse de, çoğu müşteri resmi bir belirtimi anlamaz. İstediklerini temsil edip etmediğini kontrol edemezler ve bunu bir sistem sözleşmesi olarak kabul etme konusunda isteksiz</a:t>
                      </a:r>
                      <a:r>
                        <a:rPr lang="en-US" baseline="0" noProof="0" dirty="0" smtClean="0">
                          <a:effectLst/>
                        </a:rPr>
                        <a:t> </a:t>
                      </a:r>
                      <a:r>
                        <a:rPr lang="en-US" baseline="0" noProof="0" dirty="0" err="1" smtClean="0">
                          <a:effectLst/>
                        </a:rPr>
                        <a:t>olurlar</a:t>
                      </a:r>
                      <a:r>
                        <a:rPr lang="en-US" baseline="0" noProof="0" dirty="0" smtClean="0">
                          <a:effectLst/>
                        </a:rPr>
                        <a:t>.</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6" name="Footer Placeholder 5"/>
          <p:cNvSpPr>
            <a:spLocks noGrp="1"/>
          </p:cNvSpPr>
          <p:nvPr>
            <p:ph type="ftr" sz="quarter" idx="11"/>
          </p:nvPr>
        </p:nvSpPr>
        <p:spPr>
          <a:xfrm>
            <a:off x="6550144" y="6538912"/>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Ve Tasarım</a:t>
            </a:r>
          </a:p>
        </p:txBody>
      </p:sp>
      <p:sp>
        <p:nvSpPr>
          <p:cNvPr id="63491" name="Rectangle 3"/>
          <p:cNvSpPr>
            <a:spLocks noGrp="1" noChangeArrowheads="1"/>
          </p:cNvSpPr>
          <p:nvPr>
            <p:ph type="body" idx="1"/>
          </p:nvPr>
        </p:nvSpPr>
        <p:spPr/>
        <p:txBody>
          <a:bodyPr/>
          <a:lstStyle/>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Prensip olarak, gereksinimler sistemin ne yapması gerektiğini belirtmeli ve tasarım bunu nasıl yaptığını açıklamalıdır.</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Uygulamada, gereksinimler ve tasarım birbirinden ayrılamaz</a:t>
            </a:r>
          </a:p>
          <a:p>
            <a:pPr marL="742950" lvl="1" indent="-285750" algn="l">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Gereksinimleri yapılandırmak için bir sistem mimarisi tasarlanabilir;</a:t>
            </a:r>
          </a:p>
          <a:p>
            <a:pPr marL="742950" lvl="1" indent="-285750" algn="l">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tasarım gereksinimleri oluşturan diğer sistemlerle birlikte çalışabilir;</a:t>
            </a:r>
          </a:p>
          <a:p>
            <a:pPr marL="742950" lvl="1" indent="-285750" algn="l">
              <a:buFont typeface="Arial" panose="020B0604020202020204" pitchFamily="34" charset="0"/>
              <a:buChar char="•"/>
            </a:pPr>
            <a:r>
              <a:rPr lang="tr-TR" sz="2400" b="0" i="0" noProof="0" dirty="0">
                <a:solidFill>
                  <a:srgbClr val="000000"/>
                </a:solidFill>
                <a:effectLst/>
                <a:latin typeface="Times New Roman" panose="02020603050405020304" pitchFamily="18" charset="0"/>
              </a:rPr>
              <a:t>İşlevsel olmayan gereksinimleri karşılamak için belirli bir mimarinin kullanılması bir alan gereksinimi olabilir.</a:t>
            </a:r>
          </a:p>
          <a:p>
            <a:pPr marL="742950" lvl="1" indent="-285750" algn="l">
              <a:buFont typeface="Arial" panose="020B0604020202020204" pitchFamily="34" charset="0"/>
              <a:buChar char="•"/>
            </a:pPr>
            <a:r>
              <a:rPr lang="tr-TR" sz="2400" b="0" i="0" noProof="0" dirty="0">
                <a:solidFill>
                  <a:srgbClr val="000000"/>
                </a:solidFill>
                <a:effectLst/>
                <a:latin typeface="Times New Roman" panose="02020603050405020304" pitchFamily="18" charset="0"/>
              </a:rPr>
              <a:t>Bu, yasal bir </a:t>
            </a:r>
            <a:r>
              <a:rPr lang="tr-TR" sz="2400" b="0" i="0" noProof="0" dirty="0" smtClean="0">
                <a:solidFill>
                  <a:srgbClr val="000000"/>
                </a:solidFill>
                <a:effectLst/>
                <a:latin typeface="Times New Roman" panose="02020603050405020304" pitchFamily="18" charset="0"/>
              </a:rPr>
              <a:t>gerekliliğin</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bir</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sonucu olabilir.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Doğal Dil Özelliği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 diyagramlar ve tablolarla tamamlanan doğal dil cümleleri olarak yazılır.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İfade edici, sezgisel ve evrensel olduğu için yazma gereksinimleri için kullanılır. Bu, gereksinimlerin kullanıcılar ve müşteriler tarafından anlaşılabileceği anlamına gelir.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pPr algn="l"/>
            <a:r>
              <a:rPr lang="tr-TR" sz="3200" b="1" i="0" noProof="0" dirty="0">
                <a:solidFill>
                  <a:srgbClr val="000000"/>
                </a:solidFill>
                <a:effectLst/>
                <a:latin typeface="Times New Roman" panose="02020603050405020304" pitchFamily="18" charset="0"/>
              </a:rPr>
              <a:t>Yazım Gereksinimleri </a:t>
            </a:r>
            <a:r>
              <a:rPr lang="en-US" sz="3200" b="1" i="0" noProof="0" dirty="0" smtClean="0">
                <a:solidFill>
                  <a:srgbClr val="000000"/>
                </a:solidFill>
                <a:effectLst/>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çin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Yönergeler</a:t>
            </a:r>
          </a:p>
        </p:txBody>
      </p:sp>
      <p:sp>
        <p:nvSpPr>
          <p:cNvPr id="61443"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Standart bir format icat edin ve tüm gereksinimler için kullanın.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Dili tutarlı bir şekilde kullanın. Zorunlu gereksinimler için </a:t>
            </a:r>
            <a:r>
              <a:rPr lang="tr-TR" b="0" i="0" noProof="0" dirty="0" smtClean="0">
                <a:solidFill>
                  <a:srgbClr val="000000"/>
                </a:solidFill>
                <a:effectLst/>
                <a:latin typeface="Times New Roman" panose="02020603050405020304" pitchFamily="18" charset="0"/>
              </a:rPr>
              <a:t>kullan</a:t>
            </a:r>
            <a:r>
              <a:rPr lang="en-US" b="0" i="0" noProof="0" dirty="0" err="1" smtClean="0">
                <a:solidFill>
                  <a:srgbClr val="000000"/>
                </a:solidFill>
                <a:effectLst/>
                <a:latin typeface="Times New Roman" panose="02020603050405020304" pitchFamily="18" charset="0"/>
              </a:rPr>
              <a:t>ılan</a:t>
            </a:r>
            <a:r>
              <a:rPr lang="en-US" b="0" i="0" noProof="0" dirty="0" smtClean="0">
                <a:solidFill>
                  <a:srgbClr val="000000"/>
                </a:solidFill>
                <a:effectLst/>
                <a:latin typeface="Times New Roman" panose="02020603050405020304" pitchFamily="18" charset="0"/>
              </a:rPr>
              <a:t> format</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istenen gereksinimler </a:t>
            </a:r>
            <a:r>
              <a:rPr lang="tr-TR" b="0" i="0" noProof="0" dirty="0" smtClean="0">
                <a:solidFill>
                  <a:srgbClr val="000000"/>
                </a:solidFill>
                <a:effectLst/>
                <a:latin typeface="Times New Roman" panose="02020603050405020304" pitchFamily="18" charset="0"/>
              </a:rPr>
              <a:t>için</a:t>
            </a:r>
            <a:r>
              <a:rPr lang="en-US" b="0" i="0" noProof="0" dirty="0" smtClean="0">
                <a:solidFill>
                  <a:srgbClr val="000000"/>
                </a:solidFill>
                <a:effectLst/>
                <a:latin typeface="Times New Roman" panose="02020603050405020304" pitchFamily="18" charset="0"/>
              </a:rPr>
              <a:t> de</a:t>
            </a:r>
            <a:r>
              <a:rPr lang="tr-TR"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kullanılmalıdır</a:t>
            </a:r>
            <a:r>
              <a:rPr lang="tr-TR" b="0" i="0" noProof="0" dirty="0" smtClean="0">
                <a:solidFill>
                  <a:srgbClr val="000000"/>
                </a:solidFill>
                <a:effectLst/>
                <a:latin typeface="Times New Roman" panose="02020603050405020304" pitchFamily="18" charset="0"/>
              </a:rPr>
              <a:t>.</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Gereksinimin önemli kısımlarını belirlemek için metin vurgulamayı kullanın.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Bilgisayar jargonu kullanmaktan kaçının.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gerekliliğin neden gerekli olduğuna dair bir açıklama (gerekçe) ekleyin.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Doğal Dille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lgili Sorunlar</a:t>
            </a:r>
          </a:p>
        </p:txBody>
      </p:sp>
      <p:sp>
        <p:nvSpPr>
          <p:cNvPr id="5529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Net değil, netlik yok, netliğin olmaması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Belgenin okunmasını zorlaştırmadan hassaslık zordur.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karmaşası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İşlevsel ve işlevsel olmayan gereksinimler karışık olma eğilimindedir.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Gereksinimlerin birleşmesi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Birkaç farklı gereksinim birlikte ifade edilebilir.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Gereksinim </a:t>
            </a:r>
            <a:r>
              <a:rPr lang="tr-TR" sz="3200" noProof="0" dirty="0">
                <a:solidFill>
                  <a:srgbClr val="000000"/>
                </a:solidFill>
                <a:latin typeface="Times New Roman" panose="02020603050405020304" pitchFamily="18" charset="0"/>
              </a:rPr>
              <a:t>M</a:t>
            </a:r>
            <a:r>
              <a:rPr lang="tr-TR" sz="3200" b="1" i="0" noProof="0" dirty="0">
                <a:solidFill>
                  <a:srgbClr val="000000"/>
                </a:solidFill>
                <a:effectLst/>
                <a:latin typeface="Times New Roman" panose="02020603050405020304" pitchFamily="18" charset="0"/>
              </a:rPr>
              <a:t>ühendisliği</a:t>
            </a:r>
          </a:p>
        </p:txBody>
      </p:sp>
      <p:sp>
        <p:nvSpPr>
          <p:cNvPr id="7171"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Müşterinin bir sistemden ihtiyaç duyduğu hizmetleri ve çalıştığı ve geliştirildiği </a:t>
            </a:r>
            <a:r>
              <a:rPr lang="tr-TR" sz="2800" dirty="0" smtClean="0">
                <a:solidFill>
                  <a:srgbClr val="000000"/>
                </a:solidFill>
                <a:latin typeface="Times New Roman" panose="02020603050405020304" pitchFamily="18" charset="0"/>
              </a:rPr>
              <a:t>sürecin </a:t>
            </a:r>
            <a:r>
              <a:rPr lang="tr-TR" sz="2800" b="0" i="0" noProof="0" dirty="0" smtClean="0">
                <a:solidFill>
                  <a:srgbClr val="000000"/>
                </a:solidFill>
                <a:effectLst/>
                <a:latin typeface="Times New Roman" panose="02020603050405020304" pitchFamily="18" charset="0"/>
              </a:rPr>
              <a:t>kısıtlamalarını kurma süreci.</a:t>
            </a:r>
          </a:p>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Gereksinimlerin kendisi, gereksinim mühendisliği sürecinde üretilen sistem hizmetleri ve kısıtlamaların tanımlarıdır.</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İnsülin Pompası Yazılım Sistemi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Örnek Gereksinimler</a:t>
            </a:r>
          </a:p>
        </p:txBody>
      </p:sp>
      <p:graphicFrame>
        <p:nvGraphicFramePr>
          <p:cNvPr id="4" name="Table 3"/>
          <p:cNvGraphicFramePr>
            <a:graphicFrameLocks noGrp="1"/>
          </p:cNvGraphicFramePr>
          <p:nvPr>
            <p:extLst>
              <p:ext uri="{D42A27DB-BD31-4B8C-83A1-F6EECF244321}">
                <p14:modId xmlns:p14="http://schemas.microsoft.com/office/powerpoint/2010/main" val="2108968315"/>
              </p:ext>
            </p:extLst>
          </p:nvPr>
        </p:nvGraphicFramePr>
        <p:xfrm>
          <a:off x="457200" y="1916832"/>
          <a:ext cx="8229600" cy="4248472"/>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20000"/>
                    </a:ext>
                  </a:extLst>
                </a:gridCol>
              </a:tblGrid>
              <a:tr h="4248472">
                <a:tc>
                  <a:txBody>
                    <a:bodyPr/>
                    <a:lstStyle/>
                    <a:p>
                      <a:pPr algn="just"/>
                      <a:r>
                        <a:rPr lang="tr-TR" sz="2400" noProof="0" dirty="0" smtClean="0">
                          <a:effectLst/>
                        </a:rPr>
                        <a:t>3.2 Sistem, kan şekerini ölçecek ve gerekirse insülin</a:t>
                      </a:r>
                      <a:r>
                        <a:rPr lang="en-US" sz="2400" noProof="0" dirty="0" smtClean="0">
                          <a:effectLst/>
                        </a:rPr>
                        <a:t>ü</a:t>
                      </a:r>
                      <a:r>
                        <a:rPr lang="tr-TR" sz="2400" noProof="0" dirty="0" smtClean="0">
                          <a:effectLst/>
                        </a:rPr>
                        <a:t> her 10 dakikada bir iletecektir. </a:t>
                      </a:r>
                      <a:r>
                        <a:rPr lang="tr-TR" sz="2400" i="1" noProof="0" dirty="0" smtClean="0">
                          <a:effectLst/>
                        </a:rPr>
                        <a:t>(Kan şekerindeki değişiklikler nispeten yavaştır, bu nedenle daha sık ölçüm gereksizdir; daha az sıklıkta ölçüm gereksiz yere yüksek şeker seviyelerine yol açabilir.)</a:t>
                      </a:r>
                    </a:p>
                    <a:p>
                      <a:pPr algn="just"/>
                      <a:endParaRPr lang="tr-TR" sz="2400" noProof="0" dirty="0" smtClean="0"/>
                    </a:p>
                    <a:p>
                      <a:pPr algn="just"/>
                      <a:r>
                        <a:rPr lang="tr-TR" sz="2400" noProof="0" dirty="0" smtClean="0">
                          <a:effectLst/>
                        </a:rPr>
                        <a:t>3.6 Sistem, test edilecek koşullar ve Tablo 1'de tanımlanan ilişkili eylemler ile her dakika</a:t>
                      </a:r>
                      <a:r>
                        <a:rPr lang="en-US" sz="2400" noProof="0" dirty="0" smtClean="0">
                          <a:effectLst/>
                        </a:rPr>
                        <a:t> da</a:t>
                      </a:r>
                      <a:r>
                        <a:rPr lang="tr-TR" sz="2400" noProof="0" dirty="0" smtClean="0">
                          <a:effectLst/>
                        </a:rPr>
                        <a:t> bir kendi kendine test rutini çalıştırmalıdır. </a:t>
                      </a:r>
                      <a:r>
                        <a:rPr lang="tr-TR" sz="2400" i="1" noProof="0" dirty="0" smtClean="0">
                          <a:effectLst/>
                        </a:rPr>
                        <a:t>(Bir kendi kendine test rutini, donanım ve yazılım sorunlarını keşfedebilir ve kullanıcıyı normal işlemin </a:t>
                      </a:r>
                      <a:r>
                        <a:rPr lang="en-US" sz="2400" i="1" noProof="0" dirty="0" err="1" smtClean="0">
                          <a:effectLst/>
                        </a:rPr>
                        <a:t>gerçekleşmesinin</a:t>
                      </a:r>
                      <a:r>
                        <a:rPr lang="en-US" sz="2400" i="1" noProof="0" dirty="0" smtClean="0">
                          <a:effectLst/>
                        </a:rPr>
                        <a:t> </a:t>
                      </a:r>
                      <a:r>
                        <a:rPr lang="en-US" sz="2400" i="1" noProof="0" dirty="0" err="1" smtClean="0">
                          <a:effectLst/>
                        </a:rPr>
                        <a:t>imkansız</a:t>
                      </a:r>
                      <a:r>
                        <a:rPr lang="en-US" sz="2400" i="1" noProof="0" dirty="0" smtClean="0">
                          <a:effectLst/>
                        </a:rPr>
                        <a:t> </a:t>
                      </a:r>
                      <a:r>
                        <a:rPr lang="en-US" sz="2400" i="1" noProof="0" dirty="0" err="1" smtClean="0">
                          <a:effectLst/>
                        </a:rPr>
                        <a:t>olabileceği</a:t>
                      </a:r>
                      <a:r>
                        <a:rPr lang="en-US" sz="2400" i="1" noProof="0" dirty="0" smtClean="0">
                          <a:effectLst/>
                        </a:rPr>
                        <a:t> </a:t>
                      </a:r>
                      <a:r>
                        <a:rPr lang="en-US" sz="2400" i="1" noProof="0" dirty="0" err="1" smtClean="0">
                          <a:effectLst/>
                        </a:rPr>
                        <a:t>konusunda</a:t>
                      </a:r>
                      <a:r>
                        <a:rPr lang="en-US" sz="2400" i="1" noProof="0" dirty="0" smtClean="0">
                          <a:effectLst/>
                        </a:rPr>
                        <a:t> </a:t>
                      </a:r>
                      <a:r>
                        <a:rPr lang="en-US" sz="2400" i="1" noProof="0" dirty="0" err="1" smtClean="0">
                          <a:effectLst/>
                        </a:rPr>
                        <a:t>uyarabilir</a:t>
                      </a:r>
                      <a:r>
                        <a:rPr lang="tr-TR" sz="2400" i="1" noProof="0" dirty="0" smtClean="0">
                          <a:effectLst/>
                        </a:rPr>
                        <a:t>)</a:t>
                      </a:r>
                      <a:endParaRPr lang="tr-TR" sz="2400" noProof="0" dirty="0"/>
                    </a:p>
                  </a:txBody>
                  <a:tcPr anchor="ct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Bir</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Yapıya</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Tabi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Özellikler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yazarının özgürlüğünün sınırlı olduğu ve gereksinimlerin standart bir şekilde yazıldığı, yazma gereksinimlerine bir yaklaşım.</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gömülü kontrol sistemi gereksinimleri gibi bazı gereksinim türleri için iyi çalışır, ancak bazen iş sistemi gereksinimlerini yazmak için çok katıdır.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Form Tabanlı Özellikler</a:t>
            </a:r>
          </a:p>
        </p:txBody>
      </p:sp>
      <p:sp>
        <p:nvSpPr>
          <p:cNvPr id="67587"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Fonksiyonun veya varlığın tanımı.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Girişlerin tanımı ve nereden geldikleri.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Çıktıların ve nereye gittiklerinin açıklaması.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Hesaplama için gerekli bilgiler ve kullanılan diğer varlıklar hakkında bilgiler.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Yapılacak işlemin açıklaması.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Ön ve son koşullar (uygunsa).</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Fonksiyonun yan etkileri (varsa).</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a:t>
            </a:r>
            <a:r>
              <a:rPr lang="en-US" sz="3200" dirty="0">
                <a:solidFill>
                  <a:srgbClr val="000000"/>
                </a:solidFill>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sülin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Pompası Gereksiniminin Yapılandırılmış Bir Özelliği</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a:xfrm>
            <a:off x="3124200" y="6538912"/>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7683" name="Picture 27682">
            <a:extLst>
              <a:ext uri="{FF2B5EF4-FFF2-40B4-BE49-F238E27FC236}">
                <a16:creationId xmlns:a16="http://schemas.microsoft.com/office/drawing/2014/main" id="{EC7096B1-EDE7-4BE1-873F-03715D84EEED}"/>
              </a:ext>
            </a:extLst>
          </p:cNvPr>
          <p:cNvPicPr>
            <a:picLocks noChangeAspect="1"/>
          </p:cNvPicPr>
          <p:nvPr/>
        </p:nvPicPr>
        <p:blipFill>
          <a:blip r:embed="rId2"/>
          <a:stretch>
            <a:fillRect/>
          </a:stretch>
        </p:blipFill>
        <p:spPr>
          <a:xfrm>
            <a:off x="151783" y="1397743"/>
            <a:ext cx="7732585" cy="5141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nsülin Pompası Gereksiniminin </a:t>
            </a:r>
            <a:r>
              <a:rPr lang="en-US" sz="3200" b="1" i="0" noProof="0" dirty="0" err="1" smtClean="0">
                <a:solidFill>
                  <a:srgbClr val="000000"/>
                </a:solidFill>
                <a:effectLst/>
                <a:latin typeface="Times New Roman" panose="02020603050405020304" pitchFamily="18" charset="0"/>
              </a:rPr>
              <a:t>Yapısal</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Şekilde</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Yazılmış</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Bir Özelliği</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2"/>
          <a:stretch>
            <a:fillRect/>
          </a:stretch>
        </p:blipFill>
        <p:spPr>
          <a:xfrm>
            <a:off x="28099" y="2132856"/>
            <a:ext cx="8991942" cy="3024336"/>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Tablo Özellikleri</a:t>
            </a:r>
          </a:p>
        </p:txBody>
      </p:sp>
      <p:sp>
        <p:nvSpPr>
          <p:cNvPr id="82947"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Doğal dili desteklemek için kullanılır.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dizi olası alternatif eylem planını tanımlamanız gerektiğinde özellikle yararlıdır.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Örneğin, insülin pompa sistemleri, hesaplamalarını kan şekeri seviyesinin değişim oranına dayandırır ve tablo özellikleri, farklı senaryolar için insülin ihtiyacının nasıl hesaplanacağını açıklar.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nsülin Pompası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Hesaplamanın Tablo Şeklindeki Özellikleri</a:t>
            </a:r>
          </a:p>
        </p:txBody>
      </p:sp>
      <p:graphicFrame>
        <p:nvGraphicFramePr>
          <p:cNvPr id="4" name="Table 3"/>
          <p:cNvGraphicFramePr>
            <a:graphicFrameLocks noGrp="1"/>
          </p:cNvGraphicFramePr>
          <p:nvPr>
            <p:extLst>
              <p:ext uri="{D42A27DB-BD31-4B8C-83A1-F6EECF244321}">
                <p14:modId xmlns:p14="http://schemas.microsoft.com/office/powerpoint/2010/main" val="1877825542"/>
              </p:ext>
            </p:extLst>
          </p:nvPr>
        </p:nvGraphicFramePr>
        <p:xfrm>
          <a:off x="179512" y="1772815"/>
          <a:ext cx="8856984" cy="4703986"/>
        </p:xfrm>
        <a:graphic>
          <a:graphicData uri="http://schemas.openxmlformats.org/drawingml/2006/table">
            <a:tbl>
              <a:tblPr/>
              <a:tblGrid>
                <a:gridCol w="4824536">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576130">
                <a:tc>
                  <a:txBody>
                    <a:bodyPr/>
                    <a:lstStyle/>
                    <a:p>
                      <a:r>
                        <a:rPr lang="en-US" sz="2400" b="1">
                          <a:effectLst/>
                        </a:rPr>
                        <a:t>Durum</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sz="2400" b="1">
                          <a:effectLst/>
                        </a:rPr>
                        <a:t>Aksiyon</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6130">
                <a:tc>
                  <a:txBody>
                    <a:bodyPr/>
                    <a:lstStyle/>
                    <a:p>
                      <a:r>
                        <a:rPr lang="pt-BR" sz="2400">
                          <a:effectLst/>
                        </a:rPr>
                        <a:t>Şeker seviyesi düşüyor (r2 &lt;r1)</a:t>
                      </a:r>
                      <a:endParaRPr lang="pt-BR"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CompDose = 0</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6130">
                <a:tc>
                  <a:txBody>
                    <a:bodyPr/>
                    <a:lstStyle/>
                    <a:p>
                      <a:r>
                        <a:rPr lang="pt-BR" sz="2400">
                          <a:effectLst/>
                        </a:rPr>
                        <a:t>Şeker seviyesi sabit (r2 = r1)</a:t>
                      </a:r>
                      <a:endParaRPr lang="pt-BR"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a:effectLst/>
                        </a:rPr>
                        <a:t>CompDose = 0</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55356">
                <a:tc>
                  <a:txBody>
                    <a:bodyPr/>
                    <a:lstStyle/>
                    <a:p>
                      <a:r>
                        <a:rPr lang="pt-BR" sz="2400">
                          <a:effectLst/>
                        </a:rPr>
                        <a:t>Şeker seviyesi artıyor ve artış oranı azalıyor ((r2 - r1) &lt;(r1 - r0))</a:t>
                      </a:r>
                      <a:endParaRPr lang="pt-BR"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CompDose = 0</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680750">
                <a:tc>
                  <a:txBody>
                    <a:bodyPr/>
                    <a:lstStyle/>
                    <a:p>
                      <a:r>
                        <a:rPr lang="en-US" sz="2400">
                          <a:effectLst/>
                        </a:rPr>
                        <a:t>Şeker seviyesi artıyor ve artış hızı sabit veya artıyor ((r2 - r1) ≥ (r1 - r0))</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dirty="0" err="1">
                          <a:effectLst/>
                        </a:rPr>
                        <a:t>CompDose</a:t>
                      </a:r>
                      <a:r>
                        <a:rPr lang="en-US" sz="2400" dirty="0">
                          <a:effectLst/>
                        </a:rPr>
                        <a:t> = </a:t>
                      </a:r>
                      <a:r>
                        <a:rPr lang="en-US" sz="2400" dirty="0" err="1">
                          <a:effectLst/>
                        </a:rPr>
                        <a:t>yuvarlak</a:t>
                      </a:r>
                      <a:r>
                        <a:rPr lang="en-US" sz="2400" dirty="0">
                          <a:effectLst/>
                        </a:rPr>
                        <a:t> ((r2 - r1) / 4)</a:t>
                      </a:r>
                      <a:endParaRPr lang="en-US" sz="2400" dirty="0"/>
                    </a:p>
                    <a:p>
                      <a:r>
                        <a:rPr lang="en-US" sz="2400" dirty="0" err="1">
                          <a:effectLst/>
                        </a:rPr>
                        <a:t>Yuvarlanmış</a:t>
                      </a:r>
                      <a:r>
                        <a:rPr lang="en-US" sz="2400" dirty="0">
                          <a:effectLst/>
                        </a:rPr>
                        <a:t> </a:t>
                      </a:r>
                      <a:r>
                        <a:rPr lang="en-US" sz="2400" dirty="0" err="1">
                          <a:effectLst/>
                        </a:rPr>
                        <a:t>sonuç</a:t>
                      </a:r>
                      <a:r>
                        <a:rPr lang="en-US" sz="2400" dirty="0">
                          <a:effectLst/>
                        </a:rPr>
                        <a:t> = 0 </a:t>
                      </a:r>
                      <a:r>
                        <a:rPr lang="en-US" sz="2400" dirty="0" err="1">
                          <a:effectLst/>
                        </a:rPr>
                        <a:t>ise</a:t>
                      </a:r>
                      <a:r>
                        <a:rPr lang="en-US" sz="2400" dirty="0">
                          <a:effectLst/>
                        </a:rPr>
                        <a:t> o zaman</a:t>
                      </a:r>
                      <a:endParaRPr lang="en-US" sz="2400" dirty="0"/>
                    </a:p>
                    <a:p>
                      <a:r>
                        <a:rPr lang="en-US" sz="2400" dirty="0" err="1">
                          <a:effectLst/>
                        </a:rPr>
                        <a:t>CompDose</a:t>
                      </a:r>
                      <a:r>
                        <a:rPr lang="en-US" sz="2400" dirty="0">
                          <a:effectLst/>
                        </a:rPr>
                        <a:t> =</a:t>
                      </a:r>
                      <a:r>
                        <a:rPr lang="tr-TR" sz="2400" dirty="0">
                          <a:effectLst/>
                        </a:rPr>
                        <a:t> </a:t>
                      </a:r>
                      <a:r>
                        <a:rPr lang="en-US" sz="2400" dirty="0" err="1">
                          <a:effectLst/>
                        </a:rPr>
                        <a:t>MinimumDose</a:t>
                      </a:r>
                      <a:endParaRPr lang="en-US" sz="2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Footer Placeholder 5"/>
          <p:cNvSpPr>
            <a:spLocks noGrp="1"/>
          </p:cNvSpPr>
          <p:nvPr>
            <p:ph type="ftr" sz="quarter" idx="11"/>
          </p:nvPr>
        </p:nvSpPr>
        <p:spPr>
          <a:xfrm>
            <a:off x="3124200" y="6436471"/>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Mühendislik Süreçleri</a:t>
            </a:r>
          </a:p>
        </p:txBody>
      </p:sp>
      <p:sp>
        <p:nvSpPr>
          <p:cNvPr id="44035" name="Rectangle 3"/>
          <p:cNvSpPr>
            <a:spLocks noGrp="1" noChangeArrowheads="1"/>
          </p:cNvSpPr>
          <p:nvPr>
            <p:ph type="body" idx="1"/>
          </p:nvPr>
        </p:nvSpPr>
        <p:spPr/>
        <p:txBody>
          <a:bodyPr/>
          <a:lstStyle/>
          <a:p>
            <a:pPr algn="just">
              <a:buFont typeface="Arial" panose="020B0604020202020204" pitchFamily="34" charset="0"/>
              <a:buChar char="•"/>
            </a:pPr>
            <a:r>
              <a:rPr lang="en-US" b="0" i="0" noProof="0" dirty="0" smtClean="0">
                <a:solidFill>
                  <a:srgbClr val="000000"/>
                </a:solidFill>
                <a:effectLst/>
                <a:latin typeface="Times New Roman" panose="02020603050405020304" pitchFamily="18" charset="0"/>
              </a:rPr>
              <a:t>GM</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için kullanılan süreçler, uygulama alanına, ilgili kişilere ve gereksinimleri geliştiren kuruluşa bağlı olarak büyük ölçüde değişir.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Bununla birlikte, tüm süreçler için ortak olan birkaç genel faaliyet vardır.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Gereksinimlerin ortaya çıkarılması;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Gereksinimlerin analizi;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Gereksinimlerin doğrulanması;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İhtiyaç Yönetimi.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Uygulamada, </a:t>
            </a:r>
            <a:r>
              <a:rPr lang="en-US" b="0" i="0" noProof="0" dirty="0" smtClean="0">
                <a:solidFill>
                  <a:srgbClr val="000000"/>
                </a:solidFill>
                <a:effectLst/>
                <a:latin typeface="Times New Roman" panose="02020603050405020304" pitchFamily="18" charset="0"/>
              </a:rPr>
              <a:t>GM</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bu süreçlerin araya eklendiği yinelemeli bir faaliyettir.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Mühendisliği Sürecinin Spiral Bir Görünümü</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2"/>
          <a:stretch>
            <a:fillRect/>
          </a:stretch>
        </p:blipFill>
        <p:spPr>
          <a:xfrm>
            <a:off x="1362254" y="1537664"/>
            <a:ext cx="5483124" cy="4849518"/>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Gereksinimlerin Ortaya Çıkarılması Ve Analizi</a:t>
            </a:r>
          </a:p>
        </p:txBody>
      </p:sp>
      <p:sp>
        <p:nvSpPr>
          <p:cNvPr id="7171"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Bazen gereksinimlerin ortaya çıkarılması veya gereksinim keşfi olarak adlandırılır.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Uygulama alanı, sistemin sunması gereken hizmetler ve sistemin operasyonel kısıtlamaları hakkında bilgi edinmek için müşterilerle birlikte çalışan teknik personeli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Son kullanıcıları, yöneticileri, bakımla ilgilenen mühendisleri, alan uzmanlarını, sendikaları </a:t>
            </a:r>
            <a:r>
              <a:rPr lang="tr-TR" sz="2800" b="0" i="0" noProof="0" dirty="0" smtClean="0">
                <a:solidFill>
                  <a:srgbClr val="000000"/>
                </a:solidFill>
                <a:effectLst/>
                <a:latin typeface="Times New Roman" panose="02020603050405020304" pitchFamily="18" charset="0"/>
              </a:rPr>
              <a:t>vb</a:t>
            </a:r>
            <a:r>
              <a:rPr lang="tr-TR" sz="2800" b="0" i="1" noProof="0" dirty="0" smtClean="0">
                <a:solidFill>
                  <a:srgbClr val="000000"/>
                </a:solidFill>
                <a:effectLst/>
                <a:latin typeface="Times New Roman" panose="02020603050405020304" pitchFamily="18" charset="0"/>
              </a:rPr>
              <a:t>. </a:t>
            </a:r>
            <a:r>
              <a:rPr lang="en-US" sz="2800" i="1" dirty="0">
                <a:solidFill>
                  <a:srgbClr val="000000"/>
                </a:solidFill>
                <a:latin typeface="Times New Roman" panose="02020603050405020304" pitchFamily="18" charset="0"/>
              </a:rPr>
              <a:t>i</a:t>
            </a:r>
            <a:r>
              <a:rPr lang="tr-TR" sz="2800" b="0" i="1" noProof="0" dirty="0" err="1" smtClean="0">
                <a:solidFill>
                  <a:srgbClr val="000000"/>
                </a:solidFill>
                <a:effectLst/>
                <a:latin typeface="Times New Roman" panose="02020603050405020304" pitchFamily="18" charset="0"/>
              </a:rPr>
              <a:t>çerebilir</a:t>
            </a:r>
            <a:r>
              <a:rPr lang="tr-TR" sz="2800" b="0" i="1" noProof="0" dirty="0">
                <a:solidFill>
                  <a:srgbClr val="000000"/>
                </a:solidFill>
                <a:effectLst/>
                <a:latin typeface="Times New Roman" panose="02020603050405020304" pitchFamily="18" charset="0"/>
              </a:rPr>
              <a:t>.</a:t>
            </a:r>
            <a:r>
              <a:rPr lang="tr-TR" sz="2800" b="0" i="0" noProof="0" dirty="0">
                <a:solidFill>
                  <a:srgbClr val="000000"/>
                </a:solidFill>
                <a:effectLst/>
                <a:latin typeface="Times New Roman" panose="02020603050405020304" pitchFamily="18" charset="0"/>
              </a:rPr>
              <a:t> Bunlara </a:t>
            </a:r>
            <a:r>
              <a:rPr lang="tr-TR" sz="2800" b="0" i="1" noProof="0" dirty="0">
                <a:solidFill>
                  <a:srgbClr val="000000"/>
                </a:solidFill>
                <a:effectLst/>
                <a:latin typeface="Times New Roman" panose="02020603050405020304" pitchFamily="18" charset="0"/>
              </a:rPr>
              <a:t>paydaşlar</a:t>
            </a:r>
            <a:r>
              <a:rPr lang="tr-TR" sz="2800" b="0" i="0" noProof="0" dirty="0">
                <a:solidFill>
                  <a:srgbClr val="000000"/>
                </a:solidFill>
                <a:effectLst/>
                <a:latin typeface="Times New Roman" panose="02020603050405020304" pitchFamily="18" charset="0"/>
              </a:rPr>
              <a:t> denir </a:t>
            </a:r>
            <a:r>
              <a:rPr lang="tr-TR" sz="2800" b="0" i="1" noProof="0" dirty="0">
                <a:solidFill>
                  <a:srgbClr val="000000"/>
                </a:solidFill>
                <a:effectLst/>
                <a:latin typeface="Times New Roman" panose="02020603050405020304" pitchFamily="18" charset="0"/>
              </a:rPr>
              <a:t>.</a:t>
            </a:r>
            <a:endParaRPr lang="tr-TR" sz="2800"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Gereklilik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edir?</a:t>
            </a:r>
          </a:p>
        </p:txBody>
      </p:sp>
      <p:sp>
        <p:nvSpPr>
          <p:cNvPr id="8195" name="Rectangle 3"/>
          <p:cNvSpPr>
            <a:spLocks noGrp="1" noChangeArrowheads="1"/>
          </p:cNvSpPr>
          <p:nvPr>
            <p:ph idx="1"/>
          </p:nvPr>
        </p:nvSpPr>
        <p:spPr>
          <a:xfrm>
            <a:off x="323528" y="1470392"/>
            <a:ext cx="8229600" cy="4525963"/>
          </a:xfrm>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hizmetin veya bir sistem kısıtlamasının yüksek seviyeli soyut bir ifadesinden ayrıntılı bir matematiksel fonksiyonel spesifikasyona kadar değişebilir.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 ikili bir işleve hizmet edebileceğinden bu kaçınılmazdır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sözleşme teklifinin temeli olabilir - bu nedenle yoruma açık olmalıdır;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Sözleşmenin kendisinin temeli olabilir - bu nedenle ayrıntılı olarak tanımlanmalıdır;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 ifadelerin her ikisi de gereksinimler olarak adlandırılabilir.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Gereksinim Analizi Sorunları</a:t>
            </a:r>
          </a:p>
        </p:txBody>
      </p:sp>
      <p:sp>
        <p:nvSpPr>
          <p:cNvPr id="8195"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Paydaşlar gerçekten ne istediklerini bilmiyorlar.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Paydaşlar gereksinimleri kendi terimleriyle ifade ederler.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Farklı paydaşların birbiriyle çelişen gereksinimleri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Organizasyonel ve politik faktörler, sistem gereksinimlerini etkileyebilir.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Analiz sürecinde ihtiyaçlar değişir. Yeni paydaşlar ortaya çıkabilir ve iş ortamı değişebilir.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Gereksinimlerin Ortaya Çıkarılması Ve Analizi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mühendisleri, uygulama alanı, sistemin sağlaması gereken hizmetler, gerekli sistem performansı, donanım kısıtlamaları, diğer sistemler vb. Hakkında bilgi edinmek için bir dizi sistem paydaşıyla birlikte çalışır.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Aşamalar şunları içerir: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keşfi,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sınıflandırması ve organizasyonu,</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önceliklendirme ve müzakere,</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özellikleri.</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Belirleme Ve Analiz Süreci</a:t>
            </a:r>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1147150" y="1628800"/>
            <a:ext cx="6849699" cy="478943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Süreç Faaliyetleri</a:t>
            </a:r>
          </a:p>
        </p:txBody>
      </p:sp>
      <p:sp>
        <p:nvSpPr>
          <p:cNvPr id="10243" name="Rectangle 3"/>
          <p:cNvSpPr>
            <a:spLocks noGrp="1" noChangeArrowheads="1"/>
          </p:cNvSpPr>
          <p:nvPr>
            <p:ph type="body" idx="1"/>
          </p:nvPr>
        </p:nvSpPr>
        <p:spPr>
          <a:xfrm>
            <a:off x="251520" y="1414121"/>
            <a:ext cx="8229600" cy="4525963"/>
          </a:xfrm>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keşfi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Gereksinimlerini keşfetmek için paydaşlarla etkileşim kurmak. Etki alanı gereksinimleri de bu aşamada keşfedilir.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sınıflandırması ve organizasyonu</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İlgili gereksinimleri gruplandırır ve bunları uyumlu kümeler halinde düzenler.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Önceliklendirme ve müzakere</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Gereksinimleri önceliklendirmek ve gereksinim çatışmalarını çözmek.</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özellikleri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 belgelenir ve spiralin bir sonraki turuna eklenir.</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i="0" noProof="0" dirty="0">
                <a:solidFill>
                  <a:srgbClr val="000000"/>
                </a:solidFill>
                <a:effectLst/>
                <a:latin typeface="Times New Roman" panose="02020603050405020304" pitchFamily="18" charset="0"/>
              </a:rPr>
              <a:t>Bölüm 2’nin Anahtar Noktaları</a:t>
            </a:r>
          </a:p>
        </p:txBody>
      </p:sp>
      <p:sp>
        <p:nvSpPr>
          <p:cNvPr id="3" name="Content Placeholder 2"/>
          <p:cNvSpPr>
            <a:spLocks noGrp="1"/>
          </p:cNvSpPr>
          <p:nvPr>
            <p:ph idx="1"/>
          </p:nvPr>
        </p:nvSpPr>
        <p:spPr>
          <a:xfrm>
            <a:off x="457200" y="1600200"/>
            <a:ext cx="8382000" cy="4525963"/>
          </a:xfrm>
        </p:spPr>
        <p:txBody>
          <a:bodyPr/>
          <a:lstStyle/>
          <a:p>
            <a:pPr algn="just"/>
            <a:r>
              <a:rPr lang="tr-TR" dirty="0" smtClean="0">
                <a:solidFill>
                  <a:srgbClr val="000000"/>
                </a:solidFill>
                <a:latin typeface="Times New Roman" panose="02020603050405020304" pitchFamily="18" charset="0"/>
              </a:rPr>
              <a:t>Yazılım gereksinimleri belgesi, sistem gereksinimlerinin kabul edilmiş bir ifadesidir. Hem sistem müşterilerinin hem de yazılım geliştiricilerin kullanabileceği şekilde organize edilmelidir.</a:t>
            </a:r>
          </a:p>
          <a:p>
            <a:pPr algn="just"/>
            <a:r>
              <a:rPr lang="tr-TR" dirty="0" smtClean="0">
                <a:solidFill>
                  <a:srgbClr val="000000"/>
                </a:solidFill>
                <a:latin typeface="Times New Roman" panose="02020603050405020304" pitchFamily="18" charset="0"/>
              </a:rPr>
              <a:t>Gereksinim mühendisliği süreci, gereksinimlerin ortaya çıkarılması, belirtilmesi ve doğrulanmasını içeren yinelemeli bir süreçtir.</a:t>
            </a:r>
          </a:p>
          <a:p>
            <a:pPr algn="just"/>
            <a:r>
              <a:rPr lang="tr-TR" dirty="0" smtClean="0">
                <a:solidFill>
                  <a:srgbClr val="000000"/>
                </a:solidFill>
                <a:latin typeface="Times New Roman" panose="02020603050405020304" pitchFamily="18" charset="0"/>
              </a:rPr>
              <a:t>Gereksinimlerin ortaya çıkarılması ve analizi, bir faaliyet sarmalı olarak temsil edilebilen yinelemeli bir süreçtir - gereksinim keşfi, gereksinimlerin sınıflandırılması ve organizasyonu, gereksinimlerin görüşülmesi ve gereksinimlerin dokümantasyonu.</a:t>
            </a:r>
            <a:endParaRPr lang="tr-TR"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l"/>
            <a:r>
              <a:rPr lang="tr-TR" sz="3200" b="1" i="0" noProof="0" dirty="0">
                <a:solidFill>
                  <a:srgbClr val="000000"/>
                </a:solidFill>
                <a:effectLst/>
                <a:latin typeface="Times New Roman" panose="02020603050405020304" pitchFamily="18" charset="0"/>
              </a:rPr>
              <a:t>Ders 4 - Gereksinim Mühendisliği</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3. Bölüm</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Keşfi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Gerekli ve mevcut sistemler hakkında bilgi toplama ve kullanıcı ve sistem gereksinimlerini bu bilgilerden arındırma süreci.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Etkileşim, yöneticilerden dış düzenleyicilere kadar sistem paydaşları ile ilişkilidir.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Sistemler normalde çeşitli paydaşlara sahiptir.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HYS'deki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Paydaşlar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Bilgileri sisteme kaydedilen hastalar .</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Hastaların değerlendirilmesi ve tedavisinden sorumlu doktorlar .</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Doktorlarla görüşmeleri koordine eden ve bazı tedavileri uygulayan hemşireler.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Hastaların randevularını yöneten tıbbi resepsiyon görevlileri.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kurulmasından ve bakımından sorumlu BT personeli.</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HYS'deki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Paydaşlar</a:t>
            </a:r>
            <a:endParaRPr lang="tr-TR" sz="3200" noProof="0"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hasta bakımı için mevcut etik kurallara uygun olmasını </a:t>
            </a:r>
            <a:r>
              <a:rPr lang="en-US" sz="2800" b="0" i="0" noProof="0" dirty="0" err="1" smtClean="0">
                <a:solidFill>
                  <a:srgbClr val="000000"/>
                </a:solidFill>
                <a:effectLst/>
                <a:latin typeface="Times New Roman" panose="02020603050405020304" pitchFamily="18" charset="0"/>
              </a:rPr>
              <a:t>sağlayan</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bir tıbbi etik yöneticisi.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Sistemden yönetim bilgilerini alan sağlık yöneticileri .</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bilgilerinin muhafaza edilmesini ve korunmasını sağlamaktan ve kayıt tutma prosedürlerinin uygun şekilde uygulanmasını sağlamaktan sorumlu tıbbi kayıt personeli .</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Görüşmeler</a:t>
            </a:r>
            <a:r>
              <a:rPr lang="en-US" sz="3200" b="1" i="0" noProof="0" dirty="0" smtClean="0">
                <a:solidFill>
                  <a:srgbClr val="000000"/>
                </a:solidFill>
                <a:effectLst/>
                <a:latin typeface="Times New Roman" panose="02020603050405020304" pitchFamily="18" charset="0"/>
              </a:rPr>
              <a:t> - </a:t>
            </a:r>
            <a:r>
              <a:rPr lang="en-US" sz="3200" b="1" i="0" noProof="0" dirty="0" err="1" smtClean="0">
                <a:solidFill>
                  <a:srgbClr val="000000"/>
                </a:solidFill>
                <a:effectLst/>
                <a:latin typeface="Times New Roman" panose="02020603050405020304" pitchFamily="18" charset="0"/>
              </a:rPr>
              <a:t>Toplantılar</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Paydaşlarla resmi veya gayri resmi görüşmeler, çoğu </a:t>
            </a:r>
            <a:r>
              <a:rPr lang="en-US" b="0" i="0" noProof="0" dirty="0" smtClean="0">
                <a:solidFill>
                  <a:srgbClr val="000000"/>
                </a:solidFill>
                <a:effectLst/>
                <a:latin typeface="Times New Roman" panose="02020603050405020304" pitchFamily="18" charset="0"/>
              </a:rPr>
              <a:t>GM</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sürecinin bir parçasıdır.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Görüşme türleri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Önceden belirlenmiş soru listesine dayalı kapalı görüşmeler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Paydaşlarla çeşitli konuların araştırıldığı açık görüşmeler.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Etkili görüşme</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Açık fikirli olun, gereksinimler hakkında önceden tasarlanmış fikirlerden kaçının ve paydaşları dinlemeye istekli olun.</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Görüşülen kişiyi bir sıçrama tahtası sorusu, bir gereksinim önerisi kullanarak veya bir prototip sistem üzerinde birlikte çalışarak tartışmaları başlatmaya yönlendirin.</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a:t>
            </a:r>
            <a:r>
              <a:rPr lang="tr-TR" sz="3200" noProof="0" dirty="0">
                <a:solidFill>
                  <a:srgbClr val="000000"/>
                </a:solidFill>
                <a:latin typeface="Times New Roman" panose="02020603050405020304" pitchFamily="18" charset="0"/>
              </a:rPr>
              <a:t>S</a:t>
            </a:r>
            <a:r>
              <a:rPr lang="tr-TR" sz="3200" b="1" i="0" noProof="0" dirty="0">
                <a:solidFill>
                  <a:srgbClr val="000000"/>
                </a:solidFill>
                <a:effectLst/>
                <a:latin typeface="Times New Roman" panose="02020603050405020304" pitchFamily="18" charset="0"/>
              </a:rPr>
              <a:t>oyutlaması (Davis)</a:t>
            </a:r>
          </a:p>
        </p:txBody>
      </p:sp>
      <p:sp>
        <p:nvSpPr>
          <p:cNvPr id="6" name="Rectangle 5"/>
          <p:cNvSpPr/>
          <p:nvPr/>
        </p:nvSpPr>
        <p:spPr>
          <a:xfrm>
            <a:off x="381000" y="1417638"/>
            <a:ext cx="8305800" cy="4790350"/>
          </a:xfrm>
          <a:prstGeom prst="rect">
            <a:avLst/>
          </a:prstGeom>
        </p:spPr>
        <p:txBody>
          <a:bodyPr wrap="square">
            <a:spAutoFit/>
          </a:bodyPr>
          <a:lstStyle/>
          <a:p>
            <a:pPr algn="just">
              <a:lnSpc>
                <a:spcPts val="3700"/>
              </a:lnSpc>
            </a:pPr>
            <a:r>
              <a:rPr lang="tr-TR" b="0" i="0" dirty="0" smtClean="0">
                <a:solidFill>
                  <a:srgbClr val="000000"/>
                </a:solidFill>
                <a:effectLst/>
                <a:latin typeface="Times New Roman" panose="02020603050405020304" pitchFamily="18" charset="0"/>
              </a:rPr>
              <a:t>“Bir şirket, büyük bir yazılım geliştirme projesi için bir sözleşmeye izin vermek istiyorsa, ihtiyaçlarını yeterince soyut bir şekilde tanımlamalı ve bir çözüm önceden tanımlanmamalıdır. İhtiyaçlar, birkaç yüklenicinin sözleşme için teklif verebilmesi, belki de müşteri kuruluşunun ihtiyaçlarını karşılamanın farklı yollarını sunabilmesi için yazılmalıdır. Bir sözleşme imzalandıktan sonra, yüklenici, müşterinin yazılımın ne yapacağını anlaması ve doğrulayabilmesi için müşteri için daha ayrıntılı bir sistem tanımı yazmalıdır. Bu belgelerin her ikisi de sistem için gereksinimler belgesi olarak adlandırılabilir.</a:t>
            </a:r>
            <a:r>
              <a:rPr lang="en-US" b="0" i="0" dirty="0" smtClean="0">
                <a:solidFill>
                  <a:srgbClr val="000000"/>
                </a:solidFill>
                <a:effectLst/>
                <a:latin typeface="Times New Roman" panose="02020603050405020304" pitchFamily="18" charset="0"/>
              </a:rPr>
              <a:t>”</a:t>
            </a:r>
            <a:endParaRPr lang="tr-TR" sz="32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6</a:t>
            </a:fld>
            <a:endParaRPr lang="en-US" dirty="0"/>
          </a:p>
        </p:txBody>
      </p:sp>
      <p:sp>
        <p:nvSpPr>
          <p:cNvPr id="8" name="Footer Placeholder 7"/>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Uygulamada Mülakatlar</a:t>
            </a:r>
          </a:p>
        </p:txBody>
      </p:sp>
      <p:sp>
        <p:nvSpPr>
          <p:cNvPr id="94211" name="Rectangle 3"/>
          <p:cNvSpPr>
            <a:spLocks noGrp="1" noChangeArrowheads="1"/>
          </p:cNvSpPr>
          <p:nvPr>
            <p:ph type="body" idx="1"/>
          </p:nvPr>
        </p:nvSpPr>
        <p:spPr>
          <a:xfrm>
            <a:off x="457200" y="1442256"/>
            <a:ext cx="82296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Normalde kapalı ve açık uçlu görüşmenin bir karışımı.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Mülakatlar, paydaşların ne yaptığını ve sistemle nasıl etkileşim kurabileceklerini genel olarak anlamak için iyidir.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Mülakatlar, alan gereksinimlerini anlamak için iyi değil</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mühendisleri belirli alan terminolojisini anlayamaz;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Bazı alan bilgileri o kadar tanıdıktır ki, insanlar bunu ifade etmekte zorlanır veya ifade etmeye değmeyeceğini düşünür.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Senaryolar</a:t>
            </a:r>
          </a:p>
        </p:txBody>
      </p:sp>
      <p:sp>
        <p:nvSpPr>
          <p:cNvPr id="90115"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Senaryolar, bir sistemin nasıl kullanılacağına dair gerçek hayat örnekleridir.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Dahil etmeliler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Başlangıç ​​durumunun bir açıklaması;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Normal olay akışının bir açıklaması;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Neyin yanlış gidebileceğinin açıklaması;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Diğer eşzamanlı faaliyetler hakkında bilgi;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Senaryo bittiğinde durumun açıklaması.</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Tıbbi Geçmiş Toplama Senaryosu</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6" name="Picture 5">
            <a:extLst>
              <a:ext uri="{FF2B5EF4-FFF2-40B4-BE49-F238E27FC236}">
                <a16:creationId xmlns:a16="http://schemas.microsoft.com/office/drawing/2014/main" id="{B6AAA565-9146-45D9-AC44-84E87987AA24}"/>
              </a:ext>
            </a:extLst>
          </p:cNvPr>
          <p:cNvPicPr>
            <a:picLocks noChangeAspect="1"/>
          </p:cNvPicPr>
          <p:nvPr/>
        </p:nvPicPr>
        <p:blipFill>
          <a:blip r:embed="rId2"/>
          <a:stretch>
            <a:fillRect/>
          </a:stretch>
        </p:blipFill>
        <p:spPr>
          <a:xfrm>
            <a:off x="78295" y="1872555"/>
            <a:ext cx="8947341" cy="4028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3">
            <a:schemeClr val="lt1"/>
          </a:lnRef>
          <a:fillRef idx="1">
            <a:schemeClr val="dk1"/>
          </a:fillRef>
          <a:effectRef idx="1">
            <a:schemeClr val="dk1"/>
          </a:effectRef>
          <a:fontRef idx="minor">
            <a:schemeClr val="lt1"/>
          </a:fontRef>
        </p:style>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Tıbbi Geçmiş Toplama Senaryosu</a:t>
            </a:r>
            <a:endParaRPr lang="tr-TR" sz="3200" noProof="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a:xfrm>
            <a:off x="3124200" y="6538912"/>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6" name="Picture 5">
            <a:extLst>
              <a:ext uri="{FF2B5EF4-FFF2-40B4-BE49-F238E27FC236}">
                <a16:creationId xmlns:a16="http://schemas.microsoft.com/office/drawing/2014/main" id="{45289FC7-7E59-4342-8D4A-8CB996A1B35A}"/>
              </a:ext>
            </a:extLst>
          </p:cNvPr>
          <p:cNvPicPr>
            <a:picLocks noChangeAspect="1"/>
          </p:cNvPicPr>
          <p:nvPr/>
        </p:nvPicPr>
        <p:blipFill>
          <a:blip r:embed="rId2"/>
          <a:stretch>
            <a:fillRect/>
          </a:stretch>
        </p:blipFill>
        <p:spPr>
          <a:xfrm>
            <a:off x="323528" y="1641622"/>
            <a:ext cx="8172400" cy="4897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Kullanım Durumları</a:t>
            </a:r>
          </a:p>
        </p:txBody>
      </p:sp>
      <p:sp>
        <p:nvSpPr>
          <p:cNvPr id="48131"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durumları, </a:t>
            </a:r>
            <a:r>
              <a:rPr lang="tr-TR" b="0" i="0" noProof="0" dirty="0" err="1" smtClean="0">
                <a:solidFill>
                  <a:srgbClr val="000000"/>
                </a:solidFill>
                <a:effectLst/>
                <a:latin typeface="Times New Roman" panose="02020603050405020304" pitchFamily="18" charset="0"/>
              </a:rPr>
              <a:t>UML'de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bir etkileşimdeki aktörleri tanımlayan ve etkileşimin kendisini tanımlayan senaryo temelli bir tekniktir.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dizi kullanım durumu, sistemle olası tüm etkileşimleri açıklamalıdır.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Daha ayrıntılı tablo açıklaması ile desteklenen yüksek seviyeli grafik model (bkz. Ders 5).</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Sıra diyagramları, sistemdeki olay işleme sırasını göstererek kullanım durumlarına ayrıntı eklemek için kullanılabilir.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AS-HYS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Kullanım Durumları</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2"/>
          <a:stretch>
            <a:fillRect/>
          </a:stretch>
        </p:blipFill>
        <p:spPr>
          <a:xfrm>
            <a:off x="554437" y="1560705"/>
            <a:ext cx="8035127" cy="4809709"/>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Etnografya</a:t>
            </a:r>
          </a:p>
        </p:txBody>
      </p:sp>
      <p:sp>
        <p:nvSpPr>
          <p:cNvPr id="36867"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sosyal bilimci, insanların gerçekte nasıl çalıştığını gözlemlemek ve analiz etmek için önemli bir zaman harcıyor.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İnsanların çalışmalarını açıklamaları veya ifade etmeleri gerekmez.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Sosyal ve örgütsel önemli faktörler gözlemlenebilir.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Etnografik araştırmalar, çalışmanın basit sistem modellerinin önerdiğinden genellikle daha zengin ve daha karmaşık olduğunu göstermiştir.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Etnografinin Kapsamı</a:t>
            </a:r>
          </a:p>
        </p:txBody>
      </p:sp>
      <p:sp>
        <p:nvSpPr>
          <p:cNvPr id="76803"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Süreç tanımlarının işe yaraması gerektiğini önerdiği yoldan ziyade, insanların gerçekte çalışma şeklinden türetilen gereksinimler.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Diğer insanların faaliyetlerinin işbirliği ve farkındalığından kaynaklanan gereksinimler.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Başkalarının ne yaptığına dair farkındalık, işleri yapma şeklimizde değişikliklere yol açar.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Etnografi, mevcut süreçleri anlamak için etkilidir ancak bir sisteme eklenmesi gereken yeni özellikleri belirleyemez.</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Odaklı Etnografi</a:t>
            </a:r>
          </a:p>
        </p:txBody>
      </p:sp>
      <p:sp>
        <p:nvSpPr>
          <p:cNvPr id="37891"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Hava trafik kontrol sürecini inceleyen bir projede geliştirildi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Etnografiyi prototipleme ile birleştirir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Prototip geliştirme, etnografik analize odaklanan cevapsız sorularla sonuçlanır.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Etnografya ile ilgili sorun, artık geçerli olmayan bazı tarihsel temele sahip olabilecek mevcut uygulamaları incelemesidir.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Analizi </a:t>
            </a:r>
            <a:r>
              <a:rPr lang="en-US" sz="3200" b="1" i="0" noProof="0" dirty="0" smtClean="0">
                <a:solidFill>
                  <a:srgbClr val="000000"/>
                </a:solidFill>
                <a:effectLst/>
                <a:latin typeface="Times New Roman" panose="02020603050405020304" pitchFamily="18" charset="0"/>
              </a:rPr>
              <a:t>İ</a:t>
            </a:r>
            <a:r>
              <a:rPr lang="tr-TR" sz="3200" b="1" i="0" noProof="0" dirty="0" err="1" smtClean="0">
                <a:solidFill>
                  <a:srgbClr val="000000"/>
                </a:solidFill>
                <a:effectLst/>
                <a:latin typeface="Times New Roman" panose="02020603050405020304" pitchFamily="18" charset="0"/>
              </a:rPr>
              <a:t>çin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Etnografi Ve Prototipleme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2"/>
          <a:stretch>
            <a:fillRect/>
          </a:stretch>
        </p:blipFill>
        <p:spPr>
          <a:xfrm>
            <a:off x="123875" y="2640516"/>
            <a:ext cx="8562925" cy="25146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İhtiyaç Türleri</a:t>
            </a:r>
          </a:p>
        </p:txBody>
      </p:sp>
      <p:sp>
        <p:nvSpPr>
          <p:cNvPr id="9219"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Kullanıcı gereksinimleri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Doğal dildeki ifadeler ve sistemin sağladığı hizmetlerin şemaları ve operasyonel kısıtlamaları. Müşteriler için yazılmıştır.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gereksinimleri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Sistemin işlevlerinin, hizmetlerinin ve operasyonel kısıtlamaların ayrıntılı açıklamalarını ortaya koyan yapılandırılmış bir belge. Neyin uygulanması gerektiğini tanımlar, bu nedenle müşteri ve yüklenici arasındaki bir sözleşmenin parçası olabilir.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Gereksinimlerin Doğrulanması</a:t>
            </a:r>
          </a:p>
        </p:txBody>
      </p:sp>
      <p:sp>
        <p:nvSpPr>
          <p:cNvPr id="57347"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Gereksinimlerin, müşterinin gerçekten istediği sistemi tanımladığını göstermekten endişe duyuyor.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Gereksinimlerin hata maliyetleri yüksektir, bu nedenle doğrulama çok önemlidir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Teslimattan sonra bir gereksinim hatasını düzeltmek, bir uygulama hatasını düzeltme maliyetinin 100 katına kadar mal olabilir.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Gereksinim Kontrolü</a:t>
            </a:r>
          </a:p>
        </p:txBody>
      </p:sp>
      <p:sp>
        <p:nvSpPr>
          <p:cNvPr id="58371" name="Rectangle 3"/>
          <p:cNvSpPr>
            <a:spLocks noGrp="1" noChangeArrowheads="1"/>
          </p:cNvSpPr>
          <p:nvPr>
            <p:ph type="body" idx="1"/>
          </p:nvPr>
        </p:nvSpPr>
        <p:spPr>
          <a:noFill/>
          <a:ln/>
        </p:spPr>
        <p:txBody>
          <a:bodyPr lIns="90487" tIns="44450" rIns="90487" bIns="44450"/>
          <a:lstStyle/>
          <a:p>
            <a:pPr algn="l">
              <a:buFont typeface="Arial" panose="020B0604020202020204" pitchFamily="34" charset="0"/>
              <a:buChar char="•"/>
            </a:pPr>
            <a:r>
              <a:rPr lang="tr-TR" sz="2800" b="1" i="0" noProof="0" dirty="0">
                <a:solidFill>
                  <a:srgbClr val="000000"/>
                </a:solidFill>
                <a:effectLst/>
                <a:latin typeface="Times New Roman" panose="02020603050405020304" pitchFamily="18" charset="0"/>
              </a:rPr>
              <a:t>Geçerlilik</a:t>
            </a:r>
            <a:r>
              <a:rPr lang="tr-TR" sz="2800" b="0" i="0" noProof="0" dirty="0">
                <a:solidFill>
                  <a:srgbClr val="000000"/>
                </a:solidFill>
                <a:effectLst/>
                <a:latin typeface="Times New Roman" panose="02020603050405020304" pitchFamily="18" charset="0"/>
              </a:rPr>
              <a:t>. Sistem, müşterinin ihtiyaçlarını en iyi şekilde karşılayan işlevleri sağlıyor mu?</a:t>
            </a:r>
          </a:p>
          <a:p>
            <a:pPr algn="l">
              <a:buFont typeface="Arial" panose="020B0604020202020204" pitchFamily="34" charset="0"/>
              <a:buChar char="•"/>
            </a:pPr>
            <a:r>
              <a:rPr lang="tr-TR" sz="2800" b="1" i="0" noProof="0" dirty="0">
                <a:solidFill>
                  <a:srgbClr val="000000"/>
                </a:solidFill>
                <a:effectLst/>
                <a:latin typeface="Times New Roman" panose="02020603050405020304" pitchFamily="18" charset="0"/>
              </a:rPr>
              <a:t>Tutarlılık</a:t>
            </a:r>
            <a:r>
              <a:rPr lang="tr-TR" sz="2800" b="0" i="0" noProof="0" dirty="0">
                <a:solidFill>
                  <a:srgbClr val="000000"/>
                </a:solidFill>
                <a:effectLst/>
                <a:latin typeface="Times New Roman" panose="02020603050405020304" pitchFamily="18" charset="0"/>
              </a:rPr>
              <a:t>. Herhangi bir gereksinim çatışması var mı?</a:t>
            </a:r>
          </a:p>
          <a:p>
            <a:pPr algn="l">
              <a:buFont typeface="Arial" panose="020B0604020202020204" pitchFamily="34" charset="0"/>
              <a:buChar char="•"/>
            </a:pPr>
            <a:r>
              <a:rPr lang="tr-TR" sz="2800" b="1" i="0" noProof="0" dirty="0">
                <a:solidFill>
                  <a:srgbClr val="000000"/>
                </a:solidFill>
                <a:effectLst/>
                <a:latin typeface="Times New Roman" panose="02020603050405020304" pitchFamily="18" charset="0"/>
              </a:rPr>
              <a:t>Tamlık</a:t>
            </a:r>
            <a:r>
              <a:rPr lang="tr-TR" sz="2800" b="0" i="0" noProof="0" dirty="0">
                <a:solidFill>
                  <a:srgbClr val="000000"/>
                </a:solidFill>
                <a:effectLst/>
                <a:latin typeface="Times New Roman" panose="02020603050405020304" pitchFamily="18" charset="0"/>
              </a:rPr>
              <a:t>. Müşterinin gerektirdiği tüm işlevler dahil mi?</a:t>
            </a:r>
          </a:p>
          <a:p>
            <a:pPr algn="l">
              <a:buFont typeface="Arial" panose="020B0604020202020204" pitchFamily="34" charset="0"/>
              <a:buChar char="•"/>
            </a:pPr>
            <a:r>
              <a:rPr lang="tr-TR" sz="2800" b="1" i="0" noProof="0" dirty="0">
                <a:solidFill>
                  <a:srgbClr val="000000"/>
                </a:solidFill>
                <a:effectLst/>
                <a:latin typeface="Times New Roman" panose="02020603050405020304" pitchFamily="18" charset="0"/>
              </a:rPr>
              <a:t>Gerçekçilik</a:t>
            </a:r>
            <a:r>
              <a:rPr lang="tr-TR" sz="2800" b="0" i="0" noProof="0" dirty="0">
                <a:solidFill>
                  <a:srgbClr val="000000"/>
                </a:solidFill>
                <a:effectLst/>
                <a:latin typeface="Times New Roman" panose="02020603050405020304" pitchFamily="18" charset="0"/>
              </a:rPr>
              <a:t>. Mevcut bütçe, teknoloji ve zaman çerçevesi göz önüne alındığında gereksinimler uygulanabilir mi?</a:t>
            </a:r>
          </a:p>
          <a:p>
            <a:pPr algn="l">
              <a:buFont typeface="Arial" panose="020B0604020202020204" pitchFamily="34" charset="0"/>
              <a:buChar char="•"/>
            </a:pPr>
            <a:r>
              <a:rPr lang="tr-TR" sz="2800" b="1" i="0" noProof="0" dirty="0">
                <a:solidFill>
                  <a:srgbClr val="000000"/>
                </a:solidFill>
                <a:effectLst/>
                <a:latin typeface="Times New Roman" panose="02020603050405020304" pitchFamily="18" charset="0"/>
              </a:rPr>
              <a:t>Doğrulanabilirlik</a:t>
            </a:r>
            <a:r>
              <a:rPr lang="tr-TR" sz="2800" b="0" i="0" noProof="0" dirty="0">
                <a:solidFill>
                  <a:srgbClr val="000000"/>
                </a:solidFill>
                <a:effectLst/>
                <a:latin typeface="Times New Roman" panose="02020603050405020304" pitchFamily="18" charset="0"/>
              </a:rPr>
              <a:t>. Gereksinimler kontrol edilebilir mi?</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pPr algn="l"/>
            <a:r>
              <a:rPr lang="tr-TR" sz="3200" b="1" i="0" noProof="0" dirty="0">
                <a:solidFill>
                  <a:srgbClr val="000000"/>
                </a:solidFill>
                <a:effectLst/>
                <a:latin typeface="Times New Roman" panose="02020603050405020304" pitchFamily="18" charset="0"/>
              </a:rPr>
              <a:t>Gereksinim Doğrulama Teknikleri</a:t>
            </a:r>
          </a:p>
        </p:txBody>
      </p:sp>
      <p:sp>
        <p:nvSpPr>
          <p:cNvPr id="77827"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incelemeleri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Gereksinimlerin sistematik manuel analizi.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Prototipleme</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Gereksinimleri kontrol etmek için sistemin yürütülebilir bir modelini kullanmak. Ders 2'de anlatılmıştır.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durumu oluşturma</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Test edilebilirliği kontrol etmek için gereksinimler için testler geliştirmek.</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Gereksinim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ncelemeleri</a:t>
            </a:r>
          </a:p>
        </p:txBody>
      </p:sp>
      <p:sp>
        <p:nvSpPr>
          <p:cNvPr id="59395"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tanımı formüle edilirken düzenli gözden geçirmeler yapılmalıdır.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İncelemelere hem müşteri hem de yüklenici personeli dahil edilmelidir.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İncelemeler resmi (tamamlanmış belgelerle) veya gayri resmi olabilir. Geliştiriciler, müşteriler ve kullanıcılar arasındaki iyi iletişim sorunları erken bir aşamada çözebilir.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Kontrolleri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nceleyin</a:t>
            </a:r>
          </a:p>
        </p:txBody>
      </p:sp>
      <p:sp>
        <p:nvSpPr>
          <p:cNvPr id="60419"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1" i="0" noProof="0" dirty="0">
                <a:solidFill>
                  <a:srgbClr val="000000"/>
                </a:solidFill>
                <a:effectLst/>
                <a:latin typeface="Times New Roman" panose="02020603050405020304" pitchFamily="18" charset="0"/>
              </a:rPr>
              <a:t>Doğrulanabilirlik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gerçekçi bir şekilde test edilebilir mi?</a:t>
            </a:r>
          </a:p>
          <a:p>
            <a:pPr algn="just">
              <a:buFont typeface="Arial" panose="020B0604020202020204" pitchFamily="34" charset="0"/>
              <a:buChar char="•"/>
            </a:pPr>
            <a:r>
              <a:rPr lang="tr-TR" sz="2800" b="1" i="0" noProof="0" dirty="0">
                <a:solidFill>
                  <a:srgbClr val="000000"/>
                </a:solidFill>
                <a:effectLst/>
                <a:latin typeface="Times New Roman" panose="02020603050405020304" pitchFamily="18" charset="0"/>
              </a:rPr>
              <a:t>Anlaşılırlık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doğru bir şekilde anlaşıldı mı?</a:t>
            </a:r>
          </a:p>
          <a:p>
            <a:pPr algn="just">
              <a:buFont typeface="Arial" panose="020B0604020202020204" pitchFamily="34" charset="0"/>
              <a:buChar char="•"/>
            </a:pPr>
            <a:r>
              <a:rPr lang="tr-TR" sz="2800" b="1" i="0" noProof="0" dirty="0">
                <a:solidFill>
                  <a:srgbClr val="000000"/>
                </a:solidFill>
                <a:effectLst/>
                <a:latin typeface="Times New Roman" panose="02020603050405020304" pitchFamily="18" charset="0"/>
              </a:rPr>
              <a:t>İzlenebilirlik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Gereksinimin kaynağı açıkça belirtilmiş mi?</a:t>
            </a:r>
          </a:p>
          <a:p>
            <a:pPr algn="just">
              <a:buFont typeface="Arial" panose="020B0604020202020204" pitchFamily="34" charset="0"/>
              <a:buChar char="•"/>
            </a:pPr>
            <a:r>
              <a:rPr lang="tr-TR" sz="2800" b="1" i="0" noProof="0" dirty="0">
                <a:solidFill>
                  <a:srgbClr val="000000"/>
                </a:solidFill>
                <a:effectLst/>
                <a:latin typeface="Times New Roman" panose="02020603050405020304" pitchFamily="18" charset="0"/>
              </a:rPr>
              <a:t>Uyarlanabilirlik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Gereksinim, diğer gereksinimler üzerinde büyük bir etki </a:t>
            </a:r>
            <a:r>
              <a:rPr lang="en-US" sz="2400" b="0" i="0" noProof="0" dirty="0" err="1" smtClean="0">
                <a:solidFill>
                  <a:srgbClr val="000000"/>
                </a:solidFill>
                <a:effectLst/>
                <a:latin typeface="Times New Roman" panose="02020603050405020304" pitchFamily="18" charset="0"/>
              </a:rPr>
              <a:t>oluşturmadan</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değiştirilebilir mi?</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İhtiyaç Yönetimi</a:t>
            </a:r>
          </a:p>
        </p:txBody>
      </p:sp>
      <p:sp>
        <p:nvSpPr>
          <p:cNvPr id="55299"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 yönetimi, gereksinim mühendisliği süreci ve sistem geliştirme sırasında değişen gereksinimleri yönetme sürecidir.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geliştirilirken ve kullanıma girdikten sonra yeni gereksinimler ortaya çıkar.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 değişikliklerinin etkisini değerlendirebilmek için, bireysel gereksinimleri takip etmeniz ve bağımlı gereksinimler arasındaki bağlantıları sürdürmeniz gerekir. Değişiklik önerilerinde bulunmak ve bunları sistem gereksinimlerine bağlamak için resmi bir süreç oluşturmanız gerekir.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Değişen Gereksinimler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iş ve teknik ortamı kurulumdan sonra her zaman değişir.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Yeni donanım getirilebilir, sistemin diğer sistemlerle arayüzlenmesi gerekebilir, iş öncelikleri değişebilir (sistem desteğinde sonradan değişiklikler gerekli olabilir) ve sistemin mutlaka uyması gereken yeni mevzuat ve düzenlemeler getirilebilir.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için ödeme yapanlar ve o sistemin kullanıcıları nadiren aynı kişilerdir.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müşterileri, organizasyonel ve bütçesel kısıtlamalar nedeniyle gereksinimleri empoze eder. Bunlar, son kullanıcı gereksinimleriyle çelişebilir ve teslimattan sonra, sistemin hedeflerine ulaşması için kullanıcı desteği için yeni özelliklerin eklenmesi gerekebilir.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Değişen Gereksinimler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Büyük sistemler genellikle farklı bir kullanıcı topluluğuna sahiptir ve birçok kullanıcı, çelişkili veya çelişkili olabilecek farklı gereksinimlere ve önceliklere sahiptir.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Nihai sistem gereksinimleri, kaçınılmaz olarak aralarında bir uzlaşmadır ve deneyimle, genellikle farklı kullanıcılara verilen desteğin dengesinin değiştirilmesi gerektiği keşfedilir.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Gereksinimlerin Gelişimi</a:t>
            </a:r>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736112" y="1919287"/>
            <a:ext cx="7671776" cy="395798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Yönetimi Planlaması</a:t>
            </a:r>
          </a:p>
        </p:txBody>
      </p:sp>
      <p:sp>
        <p:nvSpPr>
          <p:cNvPr id="3" name="Content Placeholder 2"/>
          <p:cNvSpPr>
            <a:spLocks noGrp="1"/>
          </p:cNvSpPr>
          <p:nvPr>
            <p:ph idx="1"/>
          </p:nvPr>
        </p:nvSpPr>
        <p:spPr>
          <a:xfrm>
            <a:off x="304800" y="1524000"/>
            <a:ext cx="8686800" cy="4525963"/>
          </a:xfrm>
        </p:spPr>
        <p:txBody>
          <a:bodyPr/>
          <a:lstStyle/>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İhtiyaç duyulan ihtiyaç yönetimi ayrıntı düzeyini oluşturur.</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 yönetimi kararları:</a:t>
            </a:r>
          </a:p>
          <a:p>
            <a:pPr marL="742950" lvl="1" indent="-285750" algn="l">
              <a:buFont typeface="Arial" panose="020B0604020202020204" pitchFamily="34" charset="0"/>
              <a:buChar char="•"/>
            </a:pPr>
            <a:r>
              <a:rPr lang="tr-TR" b="1" i="1" noProof="0" dirty="0">
                <a:solidFill>
                  <a:srgbClr val="000000"/>
                </a:solidFill>
                <a:effectLst/>
                <a:latin typeface="Times New Roman" panose="02020603050405020304" pitchFamily="18" charset="0"/>
              </a:rPr>
              <a:t>Gereksinimlerin tanımlanması</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Her gereksinim, diğer gereksinimlerle çapraz referans yapılabilmesi için benzersiz bir şekilde tanımlanmalıdır.</a:t>
            </a:r>
          </a:p>
          <a:p>
            <a:pPr marL="742950" lvl="1" indent="-285750" algn="l">
              <a:buFont typeface="Arial" panose="020B0604020202020204" pitchFamily="34" charset="0"/>
              <a:buChar char="•"/>
            </a:pPr>
            <a:r>
              <a:rPr lang="tr-TR" b="1" i="1" noProof="0" dirty="0">
                <a:solidFill>
                  <a:srgbClr val="000000"/>
                </a:solidFill>
                <a:effectLst/>
                <a:latin typeface="Times New Roman" panose="02020603050405020304" pitchFamily="18" charset="0"/>
              </a:rPr>
              <a:t>Bir değişiklik yönetimi süreci</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Bu, değişikliklerin etkisini ve maliyetini değerlendiren etkinlikler dizisidir. Bu süreci ilerleyen bölümde daha detaylı olarak tartışıyorum.</a:t>
            </a:r>
          </a:p>
          <a:p>
            <a:pPr marL="742950" lvl="1" indent="-285750" algn="l">
              <a:buFont typeface="Arial" panose="020B0604020202020204" pitchFamily="34" charset="0"/>
              <a:buChar char="•"/>
            </a:pPr>
            <a:r>
              <a:rPr lang="tr-TR" b="1" i="1" noProof="0" dirty="0">
                <a:solidFill>
                  <a:srgbClr val="000000"/>
                </a:solidFill>
                <a:effectLst/>
                <a:latin typeface="Times New Roman" panose="02020603050405020304" pitchFamily="18" charset="0"/>
              </a:rPr>
              <a:t>İzlenebilirlik politikaları</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Bu politikalar, her gereksinim arasındaki ve gereksinimler ile kaydedilmesi gereken sistem tasarımı arasındaki ilişkileri tanımlar.</a:t>
            </a:r>
          </a:p>
          <a:p>
            <a:pPr marL="742950" lvl="1" indent="-285750" algn="l">
              <a:buFont typeface="Arial" panose="020B0604020202020204" pitchFamily="34" charset="0"/>
              <a:buChar char="•"/>
            </a:pPr>
            <a:r>
              <a:rPr lang="tr-TR" b="1" i="1" noProof="0" dirty="0">
                <a:solidFill>
                  <a:srgbClr val="000000"/>
                </a:solidFill>
                <a:effectLst/>
                <a:latin typeface="Times New Roman" panose="02020603050405020304" pitchFamily="18" charset="0"/>
              </a:rPr>
              <a:t>Araç desteği Kullanılabilecek</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araçlar, uzman gereksinim yönetim sistemlerinden hesap tablolarına ve basit veritabanı sistemlerine kadar çeşitlilik gösterir.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Kullanıcı Ve Sistem Gereksinimleri</a:t>
            </a:r>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1027220" y="1531332"/>
            <a:ext cx="6784760" cy="4945668"/>
          </a:xfrm>
          <a:prstGeom prst="rect">
            <a:avLst/>
          </a:prstGeom>
        </p:spPr>
      </p:pic>
      <p:sp>
        <p:nvSpPr>
          <p:cNvPr id="3" name="Dikdörtgen 2"/>
          <p:cNvSpPr/>
          <p:nvPr/>
        </p:nvSpPr>
        <p:spPr>
          <a:xfrm>
            <a:off x="4509052" y="2878197"/>
            <a:ext cx="6840760" cy="338554"/>
          </a:xfrm>
          <a:prstGeom prst="rect">
            <a:avLst/>
          </a:prstGeom>
        </p:spPr>
        <p:txBody>
          <a:bodyPr wrap="square">
            <a:spAutoFit/>
          </a:bodyPr>
          <a:lstStyle/>
          <a:p>
            <a:r>
              <a:rPr lang="tr-TR" sz="1600" b="1" dirty="0">
                <a:solidFill>
                  <a:srgbClr val="FF0000"/>
                </a:solidFill>
              </a:rPr>
              <a:t>AS-HYS (Akıl Sağlığı Hasta Yönetim Sistemi)</a:t>
            </a:r>
            <a:endParaRPr lang="tr-TR" sz="1600" b="1"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Değişikliği Yönetimi</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Bir gereksinim değişikliğinin kabul edilip edilmeyeceğine karar vermek</a:t>
            </a:r>
          </a:p>
          <a:p>
            <a:pPr marL="742950" lvl="1" indent="-285750" algn="l">
              <a:buFont typeface="Arial" panose="020B0604020202020204" pitchFamily="34" charset="0"/>
              <a:buChar char="•"/>
            </a:pPr>
            <a:r>
              <a:rPr lang="tr-TR" b="1" i="1" noProof="0" dirty="0">
                <a:solidFill>
                  <a:srgbClr val="000000"/>
                </a:solidFill>
                <a:effectLst/>
                <a:latin typeface="Times New Roman" panose="02020603050405020304" pitchFamily="18" charset="0"/>
              </a:rPr>
              <a:t>Problem analizi ve değişiklik özelliği</a:t>
            </a:r>
            <a:endParaRPr lang="tr-TR" b="1" i="0" noProof="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tr-TR" b="0" i="0" noProof="0" dirty="0">
                <a:solidFill>
                  <a:srgbClr val="000000"/>
                </a:solidFill>
                <a:effectLst/>
                <a:latin typeface="Times New Roman" panose="02020603050405020304" pitchFamily="18" charset="0"/>
              </a:rPr>
              <a:t>Bu aşamada, sorunun veya değişiklik önerisinin geçerli olup olmadığını kontrol etmek için analiz edilir. Bu analiz, daha spesifik bir gereksinim değişikliği teklifiyle yanıt verebilecek veya talebi geri çekmeye karar verebilecek değişiklik talep sahibine geri beslenir.</a:t>
            </a:r>
          </a:p>
          <a:p>
            <a:pPr marL="742950" lvl="1" indent="-285750" algn="l">
              <a:buFont typeface="Arial" panose="020B0604020202020204" pitchFamily="34" charset="0"/>
              <a:buChar char="•"/>
            </a:pPr>
            <a:r>
              <a:rPr lang="tr-TR" b="1" i="1" noProof="0" dirty="0">
                <a:solidFill>
                  <a:srgbClr val="000000"/>
                </a:solidFill>
                <a:effectLst/>
                <a:latin typeface="Times New Roman" panose="02020603050405020304" pitchFamily="18" charset="0"/>
              </a:rPr>
              <a:t>Değişiklik analizi ve maliyetlendirme</a:t>
            </a:r>
            <a:endParaRPr lang="tr-TR" b="1" i="0" noProof="0" dirty="0">
              <a:solidFill>
                <a:srgbClr val="000000"/>
              </a:solidFill>
              <a:effectLst/>
              <a:latin typeface="Times New Roman" panose="02020603050405020304" pitchFamily="18" charset="0"/>
            </a:endParaRPr>
          </a:p>
          <a:p>
            <a:pPr marL="1143000" lvl="2" indent="-228600" algn="l">
              <a:buFont typeface="Arial" panose="020B0604020202020204" pitchFamily="34" charset="0"/>
              <a:buChar char="•"/>
            </a:pPr>
            <a:r>
              <a:rPr lang="tr-TR" b="0" i="0" noProof="0" dirty="0">
                <a:solidFill>
                  <a:srgbClr val="000000"/>
                </a:solidFill>
                <a:effectLst/>
                <a:latin typeface="Times New Roman" panose="02020603050405020304" pitchFamily="18" charset="0"/>
              </a:rPr>
              <a:t>Önerilen değişikliğin etkisi, izlenebilirlik bilgileri ve sistem gereksinimlerine ilişkin genel bilgiler kullanılarak değerlendirilir. Bu analiz tamamlandıktan sonra, gereksinim değişikliğine devam edip etmeme kararı verilir.</a:t>
            </a:r>
          </a:p>
          <a:p>
            <a:pPr marL="742950" lvl="1" indent="-285750" algn="l">
              <a:buFont typeface="Arial" panose="020B0604020202020204" pitchFamily="34" charset="0"/>
              <a:buChar char="•"/>
            </a:pPr>
            <a:r>
              <a:rPr lang="tr-TR" b="1" i="0" noProof="0" dirty="0">
                <a:solidFill>
                  <a:srgbClr val="000000"/>
                </a:solidFill>
                <a:effectLst/>
                <a:latin typeface="Times New Roman" panose="02020603050405020304" pitchFamily="18" charset="0"/>
              </a:rPr>
              <a:t>Uygulamayı değiştir</a:t>
            </a:r>
          </a:p>
          <a:p>
            <a:pPr marL="1143000" lvl="2" indent="-228600" algn="l">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 dokümanı ve gerektiğinde sistem tasarımı ve uygulaması değiştirilir. İdeal olarak, değişikliklerin kolayca uygulanabilmesi için belge düzenlenmelidir.</a:t>
            </a:r>
          </a:p>
        </p:txBody>
      </p:sp>
      <p:sp>
        <p:nvSpPr>
          <p:cNvPr id="4" name="Footer Placeholder 3"/>
          <p:cNvSpPr>
            <a:spLocks noGrp="1"/>
          </p:cNvSpPr>
          <p:nvPr>
            <p:ph type="ftr" sz="quarter" idx="11"/>
          </p:nvPr>
        </p:nvSpPr>
        <p:spPr>
          <a:xfrm>
            <a:off x="3275856" y="6492875"/>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 Değişikliği Yönetimi</a:t>
            </a:r>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0" y="2911125"/>
            <a:ext cx="9144000" cy="127987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3’ün 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Görüşmeler, senaryolar, kullanım senaryoları ve etnografi dahil olmak üzere gereksinimlerin belirlenmesi için bir dizi teknik kullanabilirsiniz.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Gereksinimlerin doğrulanması, geçerlilik, tutarlılık, eksiksizlik, gerçekçilik ve doğrulanabilirlik gereksinimlerini kontrol etme sürecidir.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 organizasyonel ve teknik değişiklikler kaçınılmaz olarak bir yazılım sistemi gereksinimlerinde değişikliklere yol açar. Gereksinim yönetimi, bu değişiklikleri yönetme ve kontrol etme sürecidir.</a:t>
            </a:r>
          </a:p>
        </p:txBody>
      </p:sp>
      <p:sp>
        <p:nvSpPr>
          <p:cNvPr id="5" name="Footer Placeholder 4"/>
          <p:cNvSpPr>
            <a:spLocks noGrp="1"/>
          </p:cNvSpPr>
          <p:nvPr>
            <p:ph type="ftr" sz="quarter" idx="11"/>
          </p:nvPr>
        </p:nvSpPr>
        <p:spPr/>
        <p:txBody>
          <a:bodyPr/>
          <a:lstStyle/>
          <a:p>
            <a:r>
              <a:rPr lang="en-US" dirty="0" err="1"/>
              <a:t>Ders</a:t>
            </a:r>
            <a:r>
              <a:rPr lang="en-US" dirty="0"/>
              <a:t> 4 - </a:t>
            </a:r>
            <a:r>
              <a:rPr lang="en-US" dirty="0" err="1"/>
              <a:t>Gereksinim</a:t>
            </a:r>
            <a:r>
              <a:rPr lang="en-US" dirty="0"/>
              <a:t> </a:t>
            </a:r>
            <a:r>
              <a:rPr lang="en-US" dirty="0" err="1"/>
              <a:t>Mühendisliği</a:t>
            </a:r>
            <a:endParaRPr lang="en-US" dirty="0"/>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Farklı Gereksinim </a:t>
            </a:r>
            <a:r>
              <a:rPr lang="tr-TR" sz="3200" b="1" i="0" noProof="0" dirty="0" err="1">
                <a:solidFill>
                  <a:srgbClr val="000000"/>
                </a:solidFill>
                <a:effectLst/>
                <a:latin typeface="Times New Roman" panose="02020603050405020304" pitchFamily="18" charset="0"/>
              </a:rPr>
              <a:t>Spesifikasyonlarının</a:t>
            </a:r>
            <a:r>
              <a:rPr lang="tr-TR" sz="3200" b="1" i="0" noProof="0" dirty="0">
                <a:solidFill>
                  <a:srgbClr val="000000"/>
                </a:solidFill>
                <a:effectLst/>
                <a:latin typeface="Times New Roman" panose="02020603050405020304" pitchFamily="18" charset="0"/>
              </a:rPr>
              <a:t> </a:t>
            </a:r>
            <a:r>
              <a:rPr lang="tr-TR" sz="3200" b="1" i="0" noProof="0" dirty="0" smtClean="0">
                <a:solidFill>
                  <a:srgbClr val="000000"/>
                </a:solidFill>
                <a:effectLst/>
                <a:latin typeface="Times New Roman" panose="02020603050405020304" pitchFamily="18" charset="0"/>
              </a:rPr>
              <a:t>Okuyucular</a:t>
            </a:r>
            <a:r>
              <a:rPr lang="en-US" sz="3200" b="1" i="0" noProof="0" dirty="0" err="1" smtClean="0">
                <a:solidFill>
                  <a:srgbClr val="000000"/>
                </a:solidFill>
                <a:effectLst/>
                <a:latin typeface="Times New Roman" panose="02020603050405020304" pitchFamily="18" charset="0"/>
              </a:rPr>
              <a:t>ı</a:t>
            </a:r>
            <a:endParaRPr lang="tr-TR" sz="3200" b="1" i="0" noProof="0" dirty="0">
              <a:solidFill>
                <a:srgbClr val="000000"/>
              </a:solidFill>
              <a:effectLst/>
              <a:latin typeface="Times New Roman" panose="02020603050405020304" pitchFamily="18" charset="0"/>
            </a:endParaRPr>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2" name="Picture 1"/>
          <p:cNvPicPr>
            <a:picLocks noChangeAspect="1"/>
          </p:cNvPicPr>
          <p:nvPr/>
        </p:nvPicPr>
        <p:blipFill>
          <a:blip r:embed="rId4"/>
          <a:stretch>
            <a:fillRect/>
          </a:stretch>
        </p:blipFill>
        <p:spPr>
          <a:xfrm>
            <a:off x="312866" y="1489075"/>
            <a:ext cx="8343900" cy="4867275"/>
          </a:xfrm>
          <a:prstGeom prst="rect">
            <a:avLst/>
          </a:prstGeom>
        </p:spPr>
      </p:pic>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4756</TotalTime>
  <Words>4672</Words>
  <Application>Microsoft Office PowerPoint</Application>
  <PresentationFormat>Ekran Gösterisi (4:3)</PresentationFormat>
  <Paragraphs>580</Paragraphs>
  <Slides>82</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82</vt:i4>
      </vt:variant>
    </vt:vector>
  </HeadingPairs>
  <TitlesOfParts>
    <vt:vector size="90" baseType="lpstr">
      <vt:lpstr>ＭＳ Ｐゴシック</vt:lpstr>
      <vt:lpstr>Arial</vt:lpstr>
      <vt:lpstr>Calibri</vt:lpstr>
      <vt:lpstr>Courier New</vt:lpstr>
      <vt:lpstr>Sitka Small</vt:lpstr>
      <vt:lpstr>Times New Roman</vt:lpstr>
      <vt:lpstr>Wingdings</vt:lpstr>
      <vt:lpstr>SE9</vt:lpstr>
      <vt:lpstr>PowerPoint Sunusu</vt:lpstr>
      <vt:lpstr>Ders 4’de İşlenmiş Konular</vt:lpstr>
      <vt:lpstr>Ders 4 - Gereksinim Mühendisliği</vt:lpstr>
      <vt:lpstr>Gereksinim Mühendisliği</vt:lpstr>
      <vt:lpstr>Gereklilik Nedir?</vt:lpstr>
      <vt:lpstr>Gereksinim Soyutlaması (Davis)</vt:lpstr>
      <vt:lpstr>İhtiyaç Türleri</vt:lpstr>
      <vt:lpstr>Kullanıcı Ve Sistem Gereksinimleri</vt:lpstr>
      <vt:lpstr>Farklı Gereksinim Spesifikasyonlarının Okuyucuları</vt:lpstr>
      <vt:lpstr>İşlevsel Ve İşlevsel Olmayan Gereksinimler</vt:lpstr>
      <vt:lpstr>İşlevsel Gereksinimler</vt:lpstr>
      <vt:lpstr>Akıl Sağlığı Hasta Yönetim Sistemi  (AS-HYS) İçin İşlevsel Gereksinimler</vt:lpstr>
      <vt:lpstr>Gereksinimler Tutarsızlığı</vt:lpstr>
      <vt:lpstr>Gereksinimlerin Eksiksizliği Ve Tutarlılığı</vt:lpstr>
      <vt:lpstr>İşlevsel Olmayan Gereksinimler</vt:lpstr>
      <vt:lpstr>İşlevsel Olmayan Gereksinim Türleri</vt:lpstr>
      <vt:lpstr>İşlevsel Olmayan Gereksinimlerin Uygulanması</vt:lpstr>
      <vt:lpstr>İşlevsel Olmayan Sınıflandırmalar</vt:lpstr>
      <vt:lpstr>AS-HYS'deki İşlevsel Olmayan Gereksinimlere Örnekler</vt:lpstr>
      <vt:lpstr>Hedefler Ve Gereksinimler</vt:lpstr>
      <vt:lpstr>Kullanılabilirlik Gereksinimleri</vt:lpstr>
      <vt:lpstr>İşlevsel Olmayan Gereksinimleri Belirtmek İçin Metrikler</vt:lpstr>
      <vt:lpstr>Etki Alanı Gereksinimleri</vt:lpstr>
      <vt:lpstr>Tren Koruma Sistemi</vt:lpstr>
      <vt:lpstr>Etki Alanı Gereksinimleri Sorunları</vt:lpstr>
      <vt:lpstr>Bölüm 1’in Anahtar Noktaları</vt:lpstr>
      <vt:lpstr>Ders 4 - Gereksinim Mühendisliği</vt:lpstr>
      <vt:lpstr>Yazılım Gereksinimleri Belgesi</vt:lpstr>
      <vt:lpstr>Çevik Yöntemler Ve Gereksinimler</vt:lpstr>
      <vt:lpstr>Gereksinimler Belgesinin Kullanıcıları</vt:lpstr>
      <vt:lpstr>Gereksinimler Belge Değişkenliği</vt:lpstr>
      <vt:lpstr>Gereksinimler Belgesinin Yapısı</vt:lpstr>
      <vt:lpstr>Gereksinimler Belgesinin Yapısı</vt:lpstr>
      <vt:lpstr>Gereksinim Özellikleri</vt:lpstr>
      <vt:lpstr>Sistem Gereksinimleri Belirtimi Yazmanın Yolları</vt:lpstr>
      <vt:lpstr>Gereksinimler Ve Tasarım</vt:lpstr>
      <vt:lpstr>Doğal Dil Özelliği</vt:lpstr>
      <vt:lpstr>Yazım Gereksinimleri İçin Yönergeler</vt:lpstr>
      <vt:lpstr>Doğal Dille İlgili Sorunlar</vt:lpstr>
      <vt:lpstr>İnsülin Pompası Yazılım Sistemi İçin Örnek Gereksinimler</vt:lpstr>
      <vt:lpstr>Bir Yapıya Tabi Özellikler</vt:lpstr>
      <vt:lpstr>Form Tabanlı Özellikler</vt:lpstr>
      <vt:lpstr>Bir İsülin Pompası Gereksiniminin Yapılandırılmış Bir Özelliği</vt:lpstr>
      <vt:lpstr>Bir İnsülin Pompası Gereksiniminin Yapısal Şekilde Yazılmış Bir Özelliği</vt:lpstr>
      <vt:lpstr>Tablo Özellikleri</vt:lpstr>
      <vt:lpstr>Bir İnsülin Pompası İçin Hesaplamanın Tablo Şeklindeki Özellikleri</vt:lpstr>
      <vt:lpstr>Gereksinimler Mühendislik Süreçleri</vt:lpstr>
      <vt:lpstr>Gereksinim Mühendisliği Sürecinin Spiral Bir Görünümü</vt:lpstr>
      <vt:lpstr>Gereksinimlerin Ortaya Çıkarılması Ve Analizi</vt:lpstr>
      <vt:lpstr>Gereksinim Analizi Sorunları</vt:lpstr>
      <vt:lpstr>Gereksinimlerin Ortaya Çıkarılması Ve Analizi</vt:lpstr>
      <vt:lpstr>Gereksinim Belirleme Ve Analiz Süreci</vt:lpstr>
      <vt:lpstr>Süreç Faaliyetleri</vt:lpstr>
      <vt:lpstr>Bölüm 2’nin Anahtar Noktaları</vt:lpstr>
      <vt:lpstr>Ders 4 - Gereksinim Mühendisliği</vt:lpstr>
      <vt:lpstr>Gereksinim Keşfi</vt:lpstr>
      <vt:lpstr>AS-HYS'deki Paydaşlar</vt:lpstr>
      <vt:lpstr>AS-HYS'deki Paydaşlar</vt:lpstr>
      <vt:lpstr>Görüşmeler - Toplantılar</vt:lpstr>
      <vt:lpstr>Uygulamada Mülakatlar</vt:lpstr>
      <vt:lpstr>Senaryolar</vt:lpstr>
      <vt:lpstr>AS-HYS'de Tıbbi Geçmiş Toplama Senaryosu</vt:lpstr>
      <vt:lpstr>AS-HYS'de Tıbbi Geçmiş Toplama Senaryosu</vt:lpstr>
      <vt:lpstr>Kullanım Durumları</vt:lpstr>
      <vt:lpstr>AS-HYS İçin Kullanım Durumları</vt:lpstr>
      <vt:lpstr>Etnografya</vt:lpstr>
      <vt:lpstr>Etnografinin Kapsamı</vt:lpstr>
      <vt:lpstr>Odaklı Etnografi</vt:lpstr>
      <vt:lpstr>Gereksinim Analizi İçin Etnografi Ve Prototipleme</vt:lpstr>
      <vt:lpstr>Gereksinimlerin Doğrulanması</vt:lpstr>
      <vt:lpstr>Gereksinim Kontrolü</vt:lpstr>
      <vt:lpstr>Gereksinim Doğrulama Teknikleri</vt:lpstr>
      <vt:lpstr>Gereksinim İncelemeleri</vt:lpstr>
      <vt:lpstr>Kontrolleri İnceleyin</vt:lpstr>
      <vt:lpstr>İhtiyaç Yönetimi</vt:lpstr>
      <vt:lpstr>Değişen Gereksinimler</vt:lpstr>
      <vt:lpstr>Değişen Gereksinimler</vt:lpstr>
      <vt:lpstr>Gereksinimlerin Gelişimi</vt:lpstr>
      <vt:lpstr>Gereksinim Yönetimi Planlaması</vt:lpstr>
      <vt:lpstr>Gereksinimler Değişikliği Yönetimi</vt:lpstr>
      <vt:lpstr>Gereksinimler Değişikliği Yönetimi</vt:lpstr>
      <vt:lpstr>Bölüm 3’ün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Furkan Gözükara</cp:lastModifiedBy>
  <cp:revision>85</cp:revision>
  <cp:lastPrinted>2010-01-11T10:54:43Z</cp:lastPrinted>
  <dcterms:created xsi:type="dcterms:W3CDTF">2010-01-08T19:43:52Z</dcterms:created>
  <dcterms:modified xsi:type="dcterms:W3CDTF">2021-03-27T14:43:07Z</dcterms:modified>
</cp:coreProperties>
</file>