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6"/>
  </p:notesMasterIdLst>
  <p:handoutMasterIdLst>
    <p:handoutMasterId r:id="rId57"/>
  </p:handoutMasterIdLst>
  <p:sldIdLst>
    <p:sldId id="319" r:id="rId2"/>
    <p:sldId id="277" r:id="rId3"/>
    <p:sldId id="278" r:id="rId4"/>
    <p:sldId id="279" r:id="rId5"/>
    <p:sldId id="257" r:id="rId6"/>
    <p:sldId id="308" r:id="rId7"/>
    <p:sldId id="280" r:id="rId8"/>
    <p:sldId id="309" r:id="rId9"/>
    <p:sldId id="284" r:id="rId10"/>
    <p:sldId id="310" r:id="rId11"/>
    <p:sldId id="285" r:id="rId12"/>
    <p:sldId id="286" r:id="rId13"/>
    <p:sldId id="287" r:id="rId14"/>
    <p:sldId id="311" r:id="rId15"/>
    <p:sldId id="298" r:id="rId16"/>
    <p:sldId id="312" r:id="rId17"/>
    <p:sldId id="299" r:id="rId18"/>
    <p:sldId id="258" r:id="rId19"/>
    <p:sldId id="259" r:id="rId20"/>
    <p:sldId id="260" r:id="rId21"/>
    <p:sldId id="288" r:id="rId22"/>
    <p:sldId id="261" r:id="rId23"/>
    <p:sldId id="262" r:id="rId24"/>
    <p:sldId id="263" r:id="rId25"/>
    <p:sldId id="317" r:id="rId26"/>
    <p:sldId id="318" r:id="rId27"/>
    <p:sldId id="292" r:id="rId28"/>
    <p:sldId id="264" r:id="rId29"/>
    <p:sldId id="265" r:id="rId30"/>
    <p:sldId id="295" r:id="rId31"/>
    <p:sldId id="266" r:id="rId32"/>
    <p:sldId id="267" r:id="rId33"/>
    <p:sldId id="289" r:id="rId34"/>
    <p:sldId id="268" r:id="rId35"/>
    <p:sldId id="269" r:id="rId36"/>
    <p:sldId id="300" r:id="rId37"/>
    <p:sldId id="301" r:id="rId38"/>
    <p:sldId id="302" r:id="rId39"/>
    <p:sldId id="303" r:id="rId40"/>
    <p:sldId id="304" r:id="rId41"/>
    <p:sldId id="270" r:id="rId42"/>
    <p:sldId id="271" r:id="rId43"/>
    <p:sldId id="305" r:id="rId44"/>
    <p:sldId id="272" r:id="rId45"/>
    <p:sldId id="273" r:id="rId46"/>
    <p:sldId id="313" r:id="rId47"/>
    <p:sldId id="314" r:id="rId48"/>
    <p:sldId id="306" r:id="rId49"/>
    <p:sldId id="274" r:id="rId50"/>
    <p:sldId id="315" r:id="rId51"/>
    <p:sldId id="316" r:id="rId52"/>
    <p:sldId id="275" r:id="rId53"/>
    <p:sldId id="276" r:id="rId54"/>
    <p:sldId id="307"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96" autoAdjust="0"/>
  </p:normalViewPr>
  <p:slideViewPr>
    <p:cSldViewPr snapToGrid="0" snapToObjects="1">
      <p:cViewPr varScale="1">
        <p:scale>
          <a:sx n="78" d="100"/>
          <a:sy n="78" d="100"/>
        </p:scale>
        <p:origin x="1594" y="62"/>
      </p:cViewPr>
      <p:guideLst>
        <p:guide orient="horz" pos="2160"/>
        <p:guide pos="2880"/>
      </p:guideLst>
    </p:cSldViewPr>
  </p:slideViewPr>
  <p:outlineViewPr>
    <p:cViewPr>
      <p:scale>
        <a:sx n="33" d="100"/>
        <a:sy n="33" d="100"/>
      </p:scale>
      <p:origin x="0" y="-25656"/>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4/10/2021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4/10/2021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220D3E8D-DE9B-4410-BB0D-E86DC0CF7C16}" type="slidenum">
              <a:rPr lang="en-US" smtClean="0"/>
              <a:t>1</a:t>
            </a:fld>
            <a:endParaRPr lang="en-US"/>
          </a:p>
        </p:txBody>
      </p:sp>
    </p:spTree>
    <p:extLst>
      <p:ext uri="{BB962C8B-B14F-4D97-AF65-F5344CB8AC3E}">
        <p14:creationId xmlns:p14="http://schemas.microsoft.com/office/powerpoint/2010/main" val="3813556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49217A13-8541-BA4E-9FC7-62BA6FA2AB68}" type="datetime1">
              <a:rPr lang="en-US" smtClean="0"/>
              <a:pPr/>
              <a:t>4/10/2021</a:t>
            </a:fld>
            <a:endParaRPr lang="en-US"/>
          </a:p>
        </p:txBody>
      </p:sp>
      <p:sp>
        <p:nvSpPr>
          <p:cNvPr id="5" name="Footer Placeholder 4"/>
          <p:cNvSpPr>
            <a:spLocks noGrp="1"/>
          </p:cNvSpPr>
          <p:nvPr>
            <p:ph type="ftr" sz="quarter" idx="11"/>
          </p:nvPr>
        </p:nvSpPr>
        <p:spPr/>
        <p:txBody>
          <a:bodyPr/>
          <a:lstStyle>
            <a:lvl1pPr>
              <a:defRPr/>
            </a:lvl1pPr>
          </a:lstStyle>
          <a:p>
            <a:r>
              <a:rPr lang="en-US" dirty="0" err="1"/>
              <a:t>Ders</a:t>
            </a:r>
            <a:r>
              <a:rPr lang="en-US" dirty="0"/>
              <a:t> 6 - </a:t>
            </a:r>
            <a:r>
              <a:rPr lang="en-US" dirty="0" err="1"/>
              <a:t>Mimari</a:t>
            </a:r>
            <a:r>
              <a:rPr lang="en-US" dirty="0"/>
              <a:t> </a:t>
            </a:r>
            <a:r>
              <a:rPr lang="en-US" dirty="0" err="1"/>
              <a:t>Tasarım</a:t>
            </a:r>
            <a:endParaRPr lang="en-US" dirty="0"/>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27CFDB78-C1D5-3D42-B90E-0A3CE7B29FF7}" type="datetime1">
              <a:rPr lang="en-US" smtClean="0"/>
              <a:pPr/>
              <a:t>4/10/2021</a:t>
            </a:fld>
            <a:endParaRPr lang="en-US"/>
          </a:p>
        </p:txBody>
      </p:sp>
      <p:sp>
        <p:nvSpPr>
          <p:cNvPr id="5" name="Footer Placeholder 4"/>
          <p:cNvSpPr>
            <a:spLocks noGrp="1"/>
          </p:cNvSpPr>
          <p:nvPr>
            <p:ph type="ftr" sz="quarter" idx="11"/>
          </p:nvPr>
        </p:nvSpPr>
        <p:spPr/>
        <p:txBody>
          <a:bodyPr/>
          <a:lstStyle>
            <a:lvl1pPr>
              <a:defRPr/>
            </a:lvl1pPr>
          </a:lstStyle>
          <a:p>
            <a:r>
              <a:rPr lang="en-US" dirty="0" err="1"/>
              <a:t>Ders</a:t>
            </a:r>
            <a:r>
              <a:rPr lang="en-US" dirty="0"/>
              <a:t> 6 - </a:t>
            </a:r>
            <a:r>
              <a:rPr lang="en-US" dirty="0" err="1"/>
              <a:t>Mimari</a:t>
            </a:r>
            <a:r>
              <a:rPr lang="en-US" dirty="0"/>
              <a:t> </a:t>
            </a:r>
            <a:r>
              <a:rPr lang="en-US" dirty="0" err="1"/>
              <a:t>Tasarım</a:t>
            </a:r>
            <a:endParaRPr lang="en-US" dirty="0"/>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C8FAFCA8-D331-5045-8DFF-65F34F24F754}" type="datetime1">
              <a:rPr lang="en-US" smtClean="0"/>
              <a:pPr/>
              <a:t>4/10/2021</a:t>
            </a:fld>
            <a:endParaRPr lang="en-US"/>
          </a:p>
        </p:txBody>
      </p:sp>
      <p:sp>
        <p:nvSpPr>
          <p:cNvPr id="5" name="Footer Placeholder 4"/>
          <p:cNvSpPr>
            <a:spLocks noGrp="1"/>
          </p:cNvSpPr>
          <p:nvPr>
            <p:ph type="ftr" sz="quarter" idx="11"/>
          </p:nvPr>
        </p:nvSpPr>
        <p:spPr/>
        <p:txBody>
          <a:bodyPr/>
          <a:lstStyle>
            <a:lvl1pPr>
              <a:defRPr/>
            </a:lvl1pPr>
          </a:lstStyle>
          <a:p>
            <a:r>
              <a:rPr lang="en-US" dirty="0" err="1"/>
              <a:t>Ders</a:t>
            </a:r>
            <a:r>
              <a:rPr lang="en-US" dirty="0"/>
              <a:t> 6 - </a:t>
            </a:r>
            <a:r>
              <a:rPr lang="en-US" dirty="0" err="1"/>
              <a:t>Mimari</a:t>
            </a:r>
            <a:r>
              <a:rPr lang="en-US" dirty="0"/>
              <a:t> </a:t>
            </a:r>
            <a:r>
              <a:rPr lang="en-US" dirty="0" err="1"/>
              <a:t>Tasarım</a:t>
            </a:r>
            <a:endParaRPr lang="en-US" dirty="0"/>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5" name="Metin Yer Tutucusu 4"/>
          <p:cNvSpPr>
            <a:spLocks noGrp="1"/>
          </p:cNvSpPr>
          <p:nvPr>
            <p:ph type="body" sz="quarter" idx="10" hasCustomPrompt="1"/>
          </p:nvPr>
        </p:nvSpPr>
        <p:spPr>
          <a:xfrm>
            <a:off x="0" y="6373091"/>
            <a:ext cx="9144000" cy="1508105"/>
          </a:xfrm>
        </p:spPr>
        <p:txBody>
          <a:bodyPr/>
          <a:lstStyle>
            <a:lvl1pPr algn="ctr">
              <a:defRPr baseline="0"/>
            </a:lvl1pPr>
            <a:lvl2pPr algn="ctr">
              <a:defRPr/>
            </a:lvl2pPr>
            <a:lvl3pPr algn="ctr">
              <a:defRPr/>
            </a:lvl3pPr>
            <a:lvl4pPr algn="ctr">
              <a:defRPr/>
            </a:lvl4pPr>
            <a:lvl5pPr algn="ctr">
              <a:defRPr/>
            </a:lvl5pPr>
          </a:lstStyle>
          <a:p>
            <a:pPr lvl="0"/>
            <a:r>
              <a:rPr lang="en-US" dirty="0" smtClean="0"/>
              <a:t>PhD </a:t>
            </a:r>
            <a:r>
              <a:rPr lang="en-US" dirty="0" err="1" smtClean="0"/>
              <a:t>Furkan</a:t>
            </a:r>
            <a:r>
              <a:rPr lang="en-US" dirty="0" smtClean="0"/>
              <a:t> </a:t>
            </a:r>
            <a:r>
              <a:rPr lang="en-US" dirty="0" err="1" smtClean="0"/>
              <a:t>Gözükara</a:t>
            </a:r>
            <a:r>
              <a:rPr lang="en-US" dirty="0" smtClean="0"/>
              <a:t>, </a:t>
            </a:r>
            <a:r>
              <a:rPr lang="en-US" dirty="0" err="1" smtClean="0"/>
              <a:t>Toros</a:t>
            </a:r>
            <a:r>
              <a:rPr lang="en-US" dirty="0" smtClean="0"/>
              <a:t> University</a:t>
            </a:r>
            <a:endParaRPr lang="tr-TR" dirty="0" smtClean="0"/>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Tree>
    <p:extLst>
      <p:ext uri="{BB962C8B-B14F-4D97-AF65-F5344CB8AC3E}">
        <p14:creationId xmlns:p14="http://schemas.microsoft.com/office/powerpoint/2010/main" val="13654231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5D312FD5-DDAA-944B-BEB2-DEE80D21E975}" type="datetime1">
              <a:rPr lang="en-US" smtClean="0"/>
              <a:pPr/>
              <a:t>4/10/2021</a:t>
            </a:fld>
            <a:endParaRPr lang="en-US"/>
          </a:p>
        </p:txBody>
      </p:sp>
      <p:sp>
        <p:nvSpPr>
          <p:cNvPr id="5" name="Footer Placeholder 4"/>
          <p:cNvSpPr>
            <a:spLocks noGrp="1"/>
          </p:cNvSpPr>
          <p:nvPr>
            <p:ph type="ftr" sz="quarter" idx="11"/>
          </p:nvPr>
        </p:nvSpPr>
        <p:spPr/>
        <p:txBody>
          <a:bodyPr/>
          <a:lstStyle>
            <a:lvl1pPr>
              <a:defRPr/>
            </a:lvl1pPr>
          </a:lstStyle>
          <a:p>
            <a:r>
              <a:rPr lang="en-US" dirty="0" err="1"/>
              <a:t>Ders</a:t>
            </a:r>
            <a:r>
              <a:rPr lang="en-US" dirty="0"/>
              <a:t> 6 - </a:t>
            </a:r>
            <a:r>
              <a:rPr lang="en-US" dirty="0" err="1"/>
              <a:t>Mimari</a:t>
            </a:r>
            <a:r>
              <a:rPr lang="en-US" dirty="0"/>
              <a:t> </a:t>
            </a:r>
            <a:r>
              <a:rPr lang="en-US" dirty="0" err="1"/>
              <a:t>Tasarım</a:t>
            </a:r>
            <a:endParaRPr lang="en-US" dirty="0"/>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D8B89362-A6FE-B648-87DF-A4175DAA694E}" type="datetime1">
              <a:rPr lang="en-US" smtClean="0"/>
              <a:pPr/>
              <a:t>4/10/2021</a:t>
            </a:fld>
            <a:endParaRPr lang="en-US"/>
          </a:p>
        </p:txBody>
      </p:sp>
      <p:sp>
        <p:nvSpPr>
          <p:cNvPr id="5" name="Footer Placeholder 4"/>
          <p:cNvSpPr>
            <a:spLocks noGrp="1"/>
          </p:cNvSpPr>
          <p:nvPr>
            <p:ph type="ftr" sz="quarter" idx="11"/>
          </p:nvPr>
        </p:nvSpPr>
        <p:spPr/>
        <p:txBody>
          <a:bodyPr/>
          <a:lstStyle>
            <a:lvl1pPr>
              <a:defRPr/>
            </a:lvl1pPr>
          </a:lstStyle>
          <a:p>
            <a:r>
              <a:rPr lang="en-US" dirty="0" err="1"/>
              <a:t>Ders</a:t>
            </a:r>
            <a:r>
              <a:rPr lang="en-US" dirty="0"/>
              <a:t> 6 - </a:t>
            </a:r>
            <a:r>
              <a:rPr lang="en-US" dirty="0" err="1"/>
              <a:t>Mimari</a:t>
            </a:r>
            <a:r>
              <a:rPr lang="en-US" dirty="0"/>
              <a:t> </a:t>
            </a:r>
            <a:r>
              <a:rPr lang="en-US" dirty="0" err="1"/>
              <a:t>Tasarım</a:t>
            </a:r>
            <a:endParaRPr lang="en-US" dirty="0"/>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DD663B98-6F6E-1747-A617-94472A9A1C1A}" type="datetime1">
              <a:rPr lang="en-US" smtClean="0"/>
              <a:pPr/>
              <a:t>4/10/2021</a:t>
            </a:fld>
            <a:endParaRPr lang="en-US"/>
          </a:p>
        </p:txBody>
      </p:sp>
      <p:sp>
        <p:nvSpPr>
          <p:cNvPr id="6" name="Footer Placeholder 4"/>
          <p:cNvSpPr>
            <a:spLocks noGrp="1"/>
          </p:cNvSpPr>
          <p:nvPr>
            <p:ph type="ftr" sz="quarter" idx="11"/>
          </p:nvPr>
        </p:nvSpPr>
        <p:spPr/>
        <p:txBody>
          <a:bodyPr/>
          <a:lstStyle>
            <a:lvl1pPr>
              <a:defRPr/>
            </a:lvl1pPr>
          </a:lstStyle>
          <a:p>
            <a:r>
              <a:rPr lang="en-US" dirty="0" err="1"/>
              <a:t>Ders</a:t>
            </a:r>
            <a:r>
              <a:rPr lang="en-US" dirty="0"/>
              <a:t> 6 - </a:t>
            </a:r>
            <a:r>
              <a:rPr lang="en-US" dirty="0" err="1"/>
              <a:t>Mimari</a:t>
            </a:r>
            <a:r>
              <a:rPr lang="en-US" dirty="0"/>
              <a:t> </a:t>
            </a:r>
            <a:r>
              <a:rPr lang="en-US" dirty="0" err="1"/>
              <a:t>Tasarım</a:t>
            </a:r>
            <a:endParaRPr lang="en-US" dirty="0"/>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976E1879-43D4-E643-953F-9B2E0A41F5FE}" type="datetime1">
              <a:rPr lang="en-US" smtClean="0"/>
              <a:pPr/>
              <a:t>4/10/2021</a:t>
            </a:fld>
            <a:endParaRPr lang="en-US"/>
          </a:p>
        </p:txBody>
      </p:sp>
      <p:sp>
        <p:nvSpPr>
          <p:cNvPr id="8" name="Footer Placeholder 4"/>
          <p:cNvSpPr>
            <a:spLocks noGrp="1"/>
          </p:cNvSpPr>
          <p:nvPr>
            <p:ph type="ftr" sz="quarter" idx="11"/>
          </p:nvPr>
        </p:nvSpPr>
        <p:spPr/>
        <p:txBody>
          <a:bodyPr/>
          <a:lstStyle>
            <a:lvl1pPr>
              <a:defRPr/>
            </a:lvl1pPr>
          </a:lstStyle>
          <a:p>
            <a:r>
              <a:rPr lang="en-US" dirty="0" err="1"/>
              <a:t>Ders</a:t>
            </a:r>
            <a:r>
              <a:rPr lang="en-US" dirty="0"/>
              <a:t> 6 - </a:t>
            </a:r>
            <a:r>
              <a:rPr lang="en-US" dirty="0" err="1"/>
              <a:t>Mimari</a:t>
            </a:r>
            <a:r>
              <a:rPr lang="en-US" dirty="0"/>
              <a:t> </a:t>
            </a:r>
            <a:r>
              <a:rPr lang="en-US" dirty="0" err="1"/>
              <a:t>Tasarım</a:t>
            </a:r>
            <a:endParaRPr lang="en-US" dirty="0"/>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38F607FF-2096-B149-8341-73A9536A7A09}" type="datetime1">
              <a:rPr lang="en-US" smtClean="0"/>
              <a:pPr/>
              <a:t>4/10/2021</a:t>
            </a:fld>
            <a:endParaRPr lang="en-US"/>
          </a:p>
        </p:txBody>
      </p:sp>
      <p:sp>
        <p:nvSpPr>
          <p:cNvPr id="4" name="Footer Placeholder 4"/>
          <p:cNvSpPr>
            <a:spLocks noGrp="1"/>
          </p:cNvSpPr>
          <p:nvPr>
            <p:ph type="ftr" sz="quarter" idx="11"/>
          </p:nvPr>
        </p:nvSpPr>
        <p:spPr/>
        <p:txBody>
          <a:bodyPr/>
          <a:lstStyle>
            <a:lvl1pPr>
              <a:defRPr/>
            </a:lvl1pPr>
          </a:lstStyle>
          <a:p>
            <a:r>
              <a:rPr lang="en-US" dirty="0" err="1"/>
              <a:t>Ders</a:t>
            </a:r>
            <a:r>
              <a:rPr lang="en-US" dirty="0"/>
              <a:t> 6 - </a:t>
            </a:r>
            <a:r>
              <a:rPr lang="en-US" dirty="0" err="1"/>
              <a:t>Mimari</a:t>
            </a:r>
            <a:r>
              <a:rPr lang="en-US" dirty="0"/>
              <a:t> </a:t>
            </a:r>
            <a:r>
              <a:rPr lang="en-US" dirty="0" err="1"/>
              <a:t>Tasarım</a:t>
            </a:r>
            <a:endParaRPr lang="en-US" dirty="0"/>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1BC4FD6-2458-FF46-8DA3-167153C6C762}" type="datetime1">
              <a:rPr lang="en-US" smtClean="0"/>
              <a:pPr/>
              <a:t>4/10/2021</a:t>
            </a:fld>
            <a:endParaRPr lang="en-US"/>
          </a:p>
        </p:txBody>
      </p:sp>
      <p:sp>
        <p:nvSpPr>
          <p:cNvPr id="3" name="Footer Placeholder 4"/>
          <p:cNvSpPr>
            <a:spLocks noGrp="1"/>
          </p:cNvSpPr>
          <p:nvPr>
            <p:ph type="ftr" sz="quarter" idx="11"/>
          </p:nvPr>
        </p:nvSpPr>
        <p:spPr/>
        <p:txBody>
          <a:bodyPr/>
          <a:lstStyle>
            <a:lvl1pPr>
              <a:defRPr/>
            </a:lvl1pPr>
          </a:lstStyle>
          <a:p>
            <a:r>
              <a:rPr lang="en-US" dirty="0" err="1"/>
              <a:t>Ders</a:t>
            </a:r>
            <a:r>
              <a:rPr lang="en-US" dirty="0"/>
              <a:t> 6 - </a:t>
            </a:r>
            <a:r>
              <a:rPr lang="en-US" dirty="0" err="1"/>
              <a:t>Mimari</a:t>
            </a:r>
            <a:r>
              <a:rPr lang="en-US" dirty="0"/>
              <a:t> </a:t>
            </a:r>
            <a:r>
              <a:rPr lang="en-US" dirty="0" err="1"/>
              <a:t>Tasarım</a:t>
            </a:r>
            <a:endParaRPr lang="en-US" dirty="0"/>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E17D1C2D-0785-1E4D-909A-8C797CA18639}" type="datetime1">
              <a:rPr lang="en-US" smtClean="0"/>
              <a:pPr/>
              <a:t>4/10/2021</a:t>
            </a:fld>
            <a:endParaRPr lang="en-US"/>
          </a:p>
        </p:txBody>
      </p:sp>
      <p:sp>
        <p:nvSpPr>
          <p:cNvPr id="6" name="Footer Placeholder 4"/>
          <p:cNvSpPr>
            <a:spLocks noGrp="1"/>
          </p:cNvSpPr>
          <p:nvPr>
            <p:ph type="ftr" sz="quarter" idx="11"/>
          </p:nvPr>
        </p:nvSpPr>
        <p:spPr/>
        <p:txBody>
          <a:bodyPr/>
          <a:lstStyle>
            <a:lvl1pPr>
              <a:defRPr/>
            </a:lvl1pPr>
          </a:lstStyle>
          <a:p>
            <a:r>
              <a:rPr lang="en-US" dirty="0" err="1"/>
              <a:t>Ders</a:t>
            </a:r>
            <a:r>
              <a:rPr lang="en-US" dirty="0"/>
              <a:t> 6 - </a:t>
            </a:r>
            <a:r>
              <a:rPr lang="en-US" dirty="0" err="1"/>
              <a:t>Mimari</a:t>
            </a:r>
            <a:r>
              <a:rPr lang="en-US" dirty="0"/>
              <a:t> </a:t>
            </a:r>
            <a:r>
              <a:rPr lang="en-US" dirty="0" err="1"/>
              <a:t>Tasarım</a:t>
            </a:r>
            <a:endParaRPr lang="en-US" dirty="0"/>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D494BBA1-4CF6-384D-A728-BECE54AB728D}" type="datetime1">
              <a:rPr lang="en-US" smtClean="0"/>
              <a:pPr/>
              <a:t>4/10/2021</a:t>
            </a:fld>
            <a:endParaRPr lang="en-US"/>
          </a:p>
        </p:txBody>
      </p:sp>
      <p:sp>
        <p:nvSpPr>
          <p:cNvPr id="6" name="Footer Placeholder 4"/>
          <p:cNvSpPr>
            <a:spLocks noGrp="1"/>
          </p:cNvSpPr>
          <p:nvPr>
            <p:ph type="ftr" sz="quarter" idx="11"/>
          </p:nvPr>
        </p:nvSpPr>
        <p:spPr/>
        <p:txBody>
          <a:bodyPr/>
          <a:lstStyle>
            <a:lvl1pPr>
              <a:defRPr/>
            </a:lvl1pPr>
          </a:lstStyle>
          <a:p>
            <a:r>
              <a:rPr lang="en-US" dirty="0" err="1"/>
              <a:t>Ders</a:t>
            </a:r>
            <a:r>
              <a:rPr lang="en-US" dirty="0"/>
              <a:t> 6 - </a:t>
            </a:r>
            <a:r>
              <a:rPr lang="en-US" dirty="0" err="1"/>
              <a:t>Mimari</a:t>
            </a:r>
            <a:r>
              <a:rPr lang="en-US" dirty="0"/>
              <a:t> </a:t>
            </a:r>
            <a:r>
              <a:rPr lang="en-US" dirty="0" err="1"/>
              <a:t>Tasarım</a:t>
            </a:r>
            <a:endParaRPr lang="en-US" dirty="0"/>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2FDD6090-0B40-3E4E-9459-5F58D30273C3}" type="datetime1">
              <a:rPr lang="en-US" smtClean="0"/>
              <a:pPr/>
              <a:t>4/10/2021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dirty="0" err="1"/>
              <a:t>Ders</a:t>
            </a:r>
            <a:r>
              <a:rPr lang="en-US" dirty="0"/>
              <a:t> 6 - </a:t>
            </a:r>
            <a:r>
              <a:rPr lang="en-US" dirty="0" err="1"/>
              <a:t>Mimari</a:t>
            </a:r>
            <a:r>
              <a:rPr lang="en-US" dirty="0"/>
              <a:t> </a:t>
            </a:r>
            <a:r>
              <a:rPr lang="en-US" dirty="0" err="1"/>
              <a:t>Tasarım</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pic>
        <p:nvPicPr>
          <p:cNvPr id="7" name="Picture 6" descr="Cover.jpg"/>
          <p:cNvPicPr>
            <a:picLocks noChangeAspect="1"/>
          </p:cNvPicPr>
          <p:nvPr/>
        </p:nvPicPr>
        <p:blipFill>
          <a:blip r:embed="rId14"/>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ifs.host.cs.st-andrews.ac.uk/Books/SE9/Presentations/index.html"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d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d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d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df"/><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df"/><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df"/><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df"/><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df"/><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df"/><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d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df"/><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df"/><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dirty="0"/>
          </a:p>
        </p:txBody>
      </p:sp>
      <p:sp>
        <p:nvSpPr>
          <p:cNvPr id="4" name="object 4"/>
          <p:cNvSpPr/>
          <p:nvPr/>
        </p:nvSpPr>
        <p:spPr>
          <a:xfrm>
            <a:off x="0" y="2558811"/>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dirty="0"/>
          </a:p>
        </p:txBody>
      </p:sp>
      <p:sp>
        <p:nvSpPr>
          <p:cNvPr id="6" name="object 6"/>
          <p:cNvSpPr/>
          <p:nvPr/>
        </p:nvSpPr>
        <p:spPr>
          <a:xfrm>
            <a:off x="590550" y="2558811"/>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dirty="0"/>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dirty="0"/>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dirty="0"/>
          </a:p>
        </p:txBody>
      </p:sp>
      <p:sp>
        <p:nvSpPr>
          <p:cNvPr id="10" name="object 10"/>
          <p:cNvSpPr txBox="1"/>
          <p:nvPr/>
        </p:nvSpPr>
        <p:spPr>
          <a:xfrm>
            <a:off x="-10364" y="2607549"/>
            <a:ext cx="9144000" cy="1872307"/>
          </a:xfrm>
          <a:prstGeom prst="rect">
            <a:avLst/>
          </a:prstGeom>
        </p:spPr>
        <p:txBody>
          <a:bodyPr vert="horz" wrap="square" lIns="0" tIns="12700" rIns="0" bIns="0" rtlCol="0">
            <a:spAutoFit/>
          </a:bodyPr>
          <a:lstStyle/>
          <a:p>
            <a:pPr algn="ctr">
              <a:lnSpc>
                <a:spcPct val="100000"/>
              </a:lnSpc>
              <a:spcBef>
                <a:spcPts val="100"/>
              </a:spcBef>
            </a:pPr>
            <a:r>
              <a:rPr lang="tr-TR" sz="6000" spc="-5" dirty="0" smtClean="0">
                <a:solidFill>
                  <a:srgbClr val="FF0000"/>
                </a:solidFill>
                <a:latin typeface="Times New Roman" panose="02020603050405020304" pitchFamily="18" charset="0"/>
                <a:cs typeface="Times New Roman" panose="02020603050405020304" pitchFamily="18" charset="0"/>
              </a:rPr>
              <a:t>Ders </a:t>
            </a:r>
            <a:r>
              <a:rPr lang="tr-TR" sz="6000" spc="-5" dirty="0" smtClean="0">
                <a:solidFill>
                  <a:srgbClr val="FF0000"/>
                </a:solidFill>
                <a:latin typeface="Times New Roman" panose="02020603050405020304" pitchFamily="18" charset="0"/>
                <a:cs typeface="Times New Roman" panose="02020603050405020304" pitchFamily="18" charset="0"/>
              </a:rPr>
              <a:t>6</a:t>
            </a:r>
            <a:endParaRPr lang="tr-TR" sz="5400" spc="-5" dirty="0" smtClean="0">
              <a:latin typeface="Times New Roman" panose="02020603050405020304" pitchFamily="18" charset="0"/>
              <a:cs typeface="Times New Roman" panose="02020603050405020304" pitchFamily="18" charset="0"/>
            </a:endParaRPr>
          </a:p>
          <a:p>
            <a:pPr algn="ctr">
              <a:lnSpc>
                <a:spcPct val="100000"/>
              </a:lnSpc>
              <a:spcBef>
                <a:spcPts val="100"/>
              </a:spcBef>
            </a:pPr>
            <a:r>
              <a:rPr lang="tr-TR" sz="6000" dirty="0" smtClean="0">
                <a:latin typeface="Times New Roman" panose="02020603050405020304" pitchFamily="18" charset="0"/>
                <a:cs typeface="Times New Roman" panose="02020603050405020304" pitchFamily="18" charset="0"/>
              </a:rPr>
              <a:t>Mimari Tasarım</a:t>
            </a:r>
            <a:endParaRPr lang="tr-TR" sz="6600" dirty="0">
              <a:latin typeface="Times New Roman" panose="02020603050405020304" pitchFamily="18" charset="0"/>
              <a:cs typeface="Times New Roman" panose="02020603050405020304" pitchFamily="18" charset="0"/>
            </a:endParaRPr>
          </a:p>
        </p:txBody>
      </p:sp>
      <p:sp>
        <p:nvSpPr>
          <p:cNvPr id="13" name="object 9"/>
          <p:cNvSpPr txBox="1">
            <a:spLocks/>
          </p:cNvSpPr>
          <p:nvPr/>
        </p:nvSpPr>
        <p:spPr bwMode="auto">
          <a:xfrm>
            <a:off x="-5182" y="24365"/>
            <a:ext cx="9144000" cy="347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3335" rIns="0" bIns="0" numCol="1" rtlCol="0" anchor="ctr" anchorCtr="0" compatLnSpc="1">
            <a:prstTxWarp prst="textNoShape">
              <a:avLst/>
            </a:prstTxWarp>
            <a:spAutoFit/>
          </a:bodyPr>
          <a:lstStyle>
            <a:lvl1pPr algn="ctr" rtl="0" eaLnBrk="0" fontAlgn="base" hangingPunct="0">
              <a:spcBef>
                <a:spcPct val="0"/>
              </a:spcBef>
              <a:spcAft>
                <a:spcPct val="0"/>
              </a:spcAft>
              <a:defRPr sz="3200" b="0" i="0" kern="1200">
                <a:solidFill>
                  <a:srgbClr val="424456"/>
                </a:solidFill>
                <a:latin typeface="Times New Roman"/>
                <a:ea typeface="+mj-ea"/>
                <a:cs typeface="Times New Roman"/>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12700">
              <a:spcBef>
                <a:spcPts val="105"/>
              </a:spcBef>
            </a:pPr>
            <a:r>
              <a:rPr lang="tr-TR" sz="4400" spc="-265" dirty="0" smtClean="0">
                <a:solidFill>
                  <a:srgbClr val="000000"/>
                </a:solidFill>
                <a:latin typeface="Arial"/>
                <a:cs typeface="Arial"/>
              </a:rPr>
              <a:t>IT522</a:t>
            </a:r>
            <a:r>
              <a:rPr lang="en-US" sz="4400" spc="-265" dirty="0" smtClean="0">
                <a:solidFill>
                  <a:srgbClr val="000000"/>
                </a:solidFill>
                <a:latin typeface="Arial"/>
                <a:cs typeface="Arial"/>
              </a:rPr>
              <a:t> – </a:t>
            </a:r>
            <a:r>
              <a:rPr lang="tr-TR" sz="4400" spc="-265" dirty="0" smtClean="0">
                <a:solidFill>
                  <a:srgbClr val="000000"/>
                </a:solidFill>
                <a:latin typeface="Arial"/>
                <a:cs typeface="Arial"/>
              </a:rPr>
              <a:t>Yazılım Mühendisliği </a:t>
            </a:r>
          </a:p>
          <a:p>
            <a:pPr marL="12700">
              <a:spcBef>
                <a:spcPts val="105"/>
              </a:spcBef>
            </a:pPr>
            <a:r>
              <a:rPr lang="tr-TR" sz="4400" spc="-265" dirty="0" smtClean="0">
                <a:solidFill>
                  <a:srgbClr val="000000"/>
                </a:solidFill>
                <a:latin typeface="Arial"/>
                <a:cs typeface="Arial"/>
              </a:rPr>
              <a:t>2021</a:t>
            </a:r>
            <a:r>
              <a:rPr lang="en-US" sz="4800" spc="-265" dirty="0" smtClean="0">
                <a:solidFill>
                  <a:srgbClr val="000000"/>
                </a:solidFill>
                <a:latin typeface="Arial"/>
                <a:cs typeface="Arial"/>
              </a:rPr>
              <a:t/>
            </a:r>
            <a:br>
              <a:rPr lang="en-US" sz="4800" spc="-265" dirty="0" smtClean="0">
                <a:solidFill>
                  <a:srgbClr val="000000"/>
                </a:solidFill>
                <a:latin typeface="Arial"/>
                <a:cs typeface="Arial"/>
              </a:rPr>
            </a:br>
            <a:r>
              <a:rPr lang="en-US" sz="3600" spc="-265" dirty="0" smtClean="0">
                <a:solidFill>
                  <a:srgbClr val="000000"/>
                </a:solidFill>
                <a:latin typeface="Courier New" panose="02070309020205020404" pitchFamily="49" charset="0"/>
                <a:cs typeface="Courier New" panose="02070309020205020404" pitchFamily="49" charset="0"/>
              </a:rPr>
              <a:t>PhD Furkan Gözükara, </a:t>
            </a:r>
            <a:r>
              <a:rPr lang="tr-TR" sz="3600" spc="-265" dirty="0" smtClean="0">
                <a:solidFill>
                  <a:srgbClr val="000000"/>
                </a:solidFill>
                <a:latin typeface="Courier New" panose="02070309020205020404" pitchFamily="49" charset="0"/>
                <a:cs typeface="Courier New" panose="02070309020205020404" pitchFamily="49" charset="0"/>
              </a:rPr>
              <a:t>Toros</a:t>
            </a:r>
            <a:r>
              <a:rPr lang="en-US" sz="3600" spc="-265" dirty="0" smtClean="0">
                <a:solidFill>
                  <a:srgbClr val="000000"/>
                </a:solidFill>
                <a:latin typeface="Courier New" panose="02070309020205020404" pitchFamily="49" charset="0"/>
                <a:cs typeface="Courier New" panose="02070309020205020404" pitchFamily="49" charset="0"/>
              </a:rPr>
              <a:t> University</a:t>
            </a:r>
            <a:br>
              <a:rPr lang="en-US" sz="3600" spc="-265" dirty="0" smtClean="0">
                <a:solidFill>
                  <a:srgbClr val="000000"/>
                </a:solidFill>
                <a:latin typeface="Courier New" panose="02070309020205020404" pitchFamily="49" charset="0"/>
                <a:cs typeface="Courier New" panose="02070309020205020404" pitchFamily="49" charset="0"/>
              </a:rPr>
            </a:br>
            <a:r>
              <a:rPr lang="en-US" sz="2800" i="1" u="sng" spc="-265" dirty="0">
                <a:solidFill>
                  <a:srgbClr val="0070C0"/>
                </a:solidFill>
                <a:latin typeface="Calibri" panose="020F0502020204030204" pitchFamily="34" charset="0"/>
                <a:cs typeface="Calibri" panose="020F0502020204030204" pitchFamily="34" charset="0"/>
              </a:rPr>
              <a:t>https://github.com/FurkanGozukara/Yazilim-Muhendisligi-IT522-2021</a:t>
            </a: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endParaRPr lang="en-US" sz="4000" u="sng" dirty="0">
              <a:solidFill>
                <a:srgbClr val="0070C0"/>
              </a:solidFill>
              <a:latin typeface="Sitka Small" panose="02000505000000020004" pitchFamily="2" charset="0"/>
              <a:cs typeface="Courier New" panose="02070309020205020404" pitchFamily="49" charset="0"/>
            </a:endParaRPr>
          </a:p>
        </p:txBody>
      </p:sp>
      <p:pic>
        <p:nvPicPr>
          <p:cNvPr id="11" name="Picture 10"/>
          <p:cNvPicPr>
            <a:picLocks noChangeAspect="1"/>
          </p:cNvPicPr>
          <p:nvPr/>
        </p:nvPicPr>
        <p:blipFill>
          <a:blip r:embed="rId4"/>
          <a:stretch>
            <a:fillRect/>
          </a:stretch>
        </p:blipFill>
        <p:spPr>
          <a:xfrm>
            <a:off x="1587391" y="4390517"/>
            <a:ext cx="5948490" cy="1885314"/>
          </a:xfrm>
          <a:prstGeom prst="rect">
            <a:avLst/>
          </a:prstGeom>
        </p:spPr>
      </p:pic>
      <p:sp>
        <p:nvSpPr>
          <p:cNvPr id="12" name="Metin kutusu 5"/>
          <p:cNvSpPr txBox="1"/>
          <p:nvPr/>
        </p:nvSpPr>
        <p:spPr>
          <a:xfrm>
            <a:off x="16866" y="6345935"/>
            <a:ext cx="9127134" cy="369332"/>
          </a:xfrm>
          <a:prstGeom prst="rect">
            <a:avLst/>
          </a:prstGeom>
          <a:noFill/>
        </p:spPr>
        <p:txBody>
          <a:bodyPr wrap="square" rtlCol="0">
            <a:spAutoFit/>
          </a:bodyPr>
          <a:lstStyle/>
          <a:p>
            <a:r>
              <a:rPr lang="tr-TR" sz="1800" dirty="0" smtClean="0"/>
              <a:t>Kaynak</a:t>
            </a:r>
            <a:r>
              <a:rPr lang="en-US" sz="1800" dirty="0" smtClean="0"/>
              <a:t> </a:t>
            </a:r>
            <a:r>
              <a:rPr lang="en-US" sz="1800" dirty="0"/>
              <a:t>: </a:t>
            </a:r>
            <a:r>
              <a:rPr lang="en-US" sz="1800" dirty="0">
                <a:hlinkClick r:id="rId5"/>
              </a:rPr>
              <a:t>https://</a:t>
            </a:r>
            <a:r>
              <a:rPr lang="en-US" sz="1800" dirty="0" smtClean="0">
                <a:hlinkClick r:id="rId5"/>
              </a:rPr>
              <a:t>ifs.host.cs.st-andrews.ac.uk/Books/SE9/Presentations/index.html </a:t>
            </a:r>
            <a:endParaRPr lang="tr-TR" sz="1800" dirty="0"/>
          </a:p>
        </p:txBody>
      </p:sp>
    </p:spTree>
    <p:extLst>
      <p:ext uri="{BB962C8B-B14F-4D97-AF65-F5344CB8AC3E}">
        <p14:creationId xmlns:p14="http://schemas.microsoft.com/office/powerpoint/2010/main" val="131234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Mimari Modellerin Kullanımı</a:t>
            </a:r>
          </a:p>
        </p:txBody>
      </p:sp>
      <p:sp>
        <p:nvSpPr>
          <p:cNvPr id="3" name="Content Placeholder 2"/>
          <p:cNvSpPr>
            <a:spLocks noGrp="1"/>
          </p:cNvSpPr>
          <p:nvPr>
            <p:ph idx="1"/>
          </p:nvPr>
        </p:nvSpPr>
        <p:spPr>
          <a:xfrm>
            <a:off x="457200" y="1432229"/>
            <a:ext cx="8229600"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 tasarımı hakkında tartışmayı kolaylaştırmanın bir yolu olarak</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Bir sistemin üst düzey mimari görünümü, detaylarla dağınık olmadığı için sistem paydaşlarıyla iletişim ve proje planlaması için kullanışlıdır. Paydaşlar bununla ilişki kurabilir ve sistemin soyut bir görünümünü anlayabilir. Daha sonra ayrıntılı olarak karıştırılmadan sistemi bir bütün olarak tartışabilirler.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Tasarlanmış bir mimariyi belgelemenin bir yolu olarak</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Buradaki amaç, bir sistemdeki farklı bileşenleri, arayüzlerini ve bağlantılarını gösteren eksiksiz bir sistem modeli üretmektir.</a:t>
            </a:r>
          </a:p>
        </p:txBody>
      </p:sp>
      <p:sp>
        <p:nvSpPr>
          <p:cNvPr id="5" name="Footer Placeholder 4"/>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Mimari Tasarım Kararları</a:t>
            </a:r>
          </a:p>
        </p:txBody>
      </p:sp>
      <p:sp>
        <p:nvSpPr>
          <p:cNvPr id="58371" name="Rectangle 3"/>
          <p:cNvSpPr>
            <a:spLocks noGrp="1" noChangeArrowheads="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Mimari tasarım </a:t>
            </a:r>
            <a:r>
              <a:rPr lang="en-US" sz="2800" smtClean="0">
                <a:solidFill>
                  <a:srgbClr val="000000"/>
                </a:solidFill>
                <a:latin typeface="Times New Roman" panose="02020603050405020304" pitchFamily="18" charset="0"/>
              </a:rPr>
              <a:t>üretici</a:t>
            </a:r>
            <a:r>
              <a:rPr lang="tr-TR" sz="2800" b="0" i="0" noProof="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bir süreçtir, bu nedenle süreç, geliştirilmekte olan sistemin türüne bağlı olarak farklılık gösterir.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Bununla birlikte, bir dizi ortak karar tüm tasarım süreçlerini kapsar ve bu kararlar sistemin işlevsel olmayan özelliklerini etkiler.</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11</a:t>
            </a:fld>
            <a:endParaRPr lang="en-US"/>
          </a:p>
        </p:txBody>
      </p:sp>
      <p:sp>
        <p:nvSpPr>
          <p:cNvPr id="5" name="Footer Placeholder 4"/>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Mimari Tasarım Kararları</a:t>
            </a:r>
          </a:p>
        </p:txBody>
      </p:sp>
      <p:sp>
        <p:nvSpPr>
          <p:cNvPr id="59395" name="Rectangle 3"/>
          <p:cNvSpPr>
            <a:spLocks noGrp="1" noChangeArrowheads="1"/>
          </p:cNvSpPr>
          <p:nvPr>
            <p:ph idx="1"/>
          </p:nvPr>
        </p:nvSpPr>
        <p:spPr>
          <a:xfrm>
            <a:off x="457200" y="1422502"/>
            <a:ext cx="8229600"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Kullanılabilecek genel bir uygulama mimarisi var mı?</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 nasıl dağıtılacak?</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Hangi mimari tarzlar uygundur?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Sistemi yapılandırmak için hangi yaklaşım kullanılacak?</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 modüllere nasıl ayrıştırılacak?</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Hangi kontrol stratejisi kullanılmalıdır?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Mimari tasarım nasıl değerlendirilecek?</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Mimari nasıl belgelenmelidir?</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12</a:t>
            </a:fld>
            <a:endParaRPr lang="en-US"/>
          </a:p>
        </p:txBody>
      </p:sp>
      <p:sp>
        <p:nvSpPr>
          <p:cNvPr id="5" name="Footer Placeholder 4"/>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Mimari Yeniden Kullanım</a:t>
            </a:r>
          </a:p>
        </p:txBody>
      </p:sp>
      <p:sp>
        <p:nvSpPr>
          <p:cNvPr id="60419" name="Rectangle 3"/>
          <p:cNvSpPr>
            <a:spLocks noGrp="1" noChangeArrowheads="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Aynı etki alanındaki sistemler genellikle etki alanı kavramlarını yansıtan benzer mimarilere sahiptir.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Uygulama ürün serileri, belirli müşteri gereksinimlerini karşılayan varyantlara sahip bir çekirdek mimari etrafında oluşturulmuştur.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sistemin mimarisi, birden fazla mimari desen veya "stil" etrafında tasarlanabilir.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Bunlar bir mimarinin özünü yakalar ve farklı şekillerde örneklenebilir.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Bu Bölümde daha sonra tartışılacaktır.</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13</a:t>
            </a:fld>
            <a:endParaRPr lang="en-US"/>
          </a:p>
        </p:txBody>
      </p:sp>
      <p:sp>
        <p:nvSpPr>
          <p:cNvPr id="5" name="Footer Placeholder 4"/>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pPr algn="l"/>
            <a:r>
              <a:rPr lang="tr-TR" sz="3200" b="1" i="0" noProof="0" dirty="0">
                <a:solidFill>
                  <a:srgbClr val="000000"/>
                </a:solidFill>
                <a:effectLst/>
                <a:latin typeface="Times New Roman" panose="02020603050405020304" pitchFamily="18" charset="0"/>
              </a:rPr>
              <a:t>Mimari ve Sistem Özellikleri</a:t>
            </a:r>
          </a:p>
        </p:txBody>
      </p:sp>
      <p:sp>
        <p:nvSpPr>
          <p:cNvPr id="50179" name="Rectangle 3"/>
          <p:cNvSpPr>
            <a:spLocks noGrp="1" noChangeArrowheads="1"/>
          </p:cNvSpPr>
          <p:nvPr>
            <p:ph idx="1"/>
          </p:nvPr>
        </p:nvSpPr>
        <p:spPr>
          <a:xfrm>
            <a:off x="533400" y="1600200"/>
            <a:ext cx="8229600" cy="4130675"/>
          </a:xfrm>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Verim</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Kritik işlemleri yerelleştirin ve iletişimi en aza indirin. </a:t>
            </a:r>
            <a:r>
              <a:rPr lang="en-US" b="0" i="0" noProof="0" dirty="0" err="1" smtClean="0">
                <a:solidFill>
                  <a:srgbClr val="000000"/>
                </a:solidFill>
                <a:effectLst/>
                <a:latin typeface="Times New Roman" panose="02020603050405020304" pitchFamily="18" charset="0"/>
              </a:rPr>
              <a:t>Az</a:t>
            </a:r>
            <a:r>
              <a:rPr lang="en-US"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iş</a:t>
            </a:r>
            <a:r>
              <a:rPr lang="en-US"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yapan</a:t>
            </a:r>
            <a:r>
              <a:rPr lang="en-US" b="0" i="0" noProof="0" dirty="0" smtClean="0">
                <a:solidFill>
                  <a:srgbClr val="000000"/>
                </a:solidFill>
                <a:effectLst/>
                <a:latin typeface="Times New Roman" panose="02020603050405020304" pitchFamily="18" charset="0"/>
              </a:rPr>
              <a:t> </a:t>
            </a:r>
            <a:r>
              <a:rPr lang="tr-TR" b="0" i="0" noProof="0" dirty="0" smtClean="0">
                <a:solidFill>
                  <a:srgbClr val="000000"/>
                </a:solidFill>
                <a:effectLst/>
                <a:latin typeface="Times New Roman" panose="02020603050405020304" pitchFamily="18" charset="0"/>
              </a:rPr>
              <a:t>bileşenler </a:t>
            </a:r>
            <a:r>
              <a:rPr lang="tr-TR" b="0" i="0" noProof="0" dirty="0">
                <a:solidFill>
                  <a:srgbClr val="000000"/>
                </a:solidFill>
                <a:effectLst/>
                <a:latin typeface="Times New Roman" panose="02020603050405020304" pitchFamily="18" charset="0"/>
              </a:rPr>
              <a:t>yerine büyük parçalar kullanın.</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Güvenlik</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İç katmanlarda kritik varlıklara sahip katmanlı bir mimari kullanın.</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Emniyet</a:t>
            </a:r>
            <a:endParaRPr lang="tr-TR" b="0" i="0" noProof="0" dirty="0">
              <a:solidFill>
                <a:srgbClr val="000000"/>
              </a:solidFill>
              <a:effectLst/>
              <a:latin typeface="Times New Roman" panose="02020603050405020304" pitchFamily="18" charset="0"/>
            </a:endParaRP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Az sayıda alt sistemde güvenlik açısından kritik özellikleri yerelleştirin.</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Kullanılabilirlik</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Hata toleransı için fazladan bileşenleri ve mekanizmaları dahil edin.</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Sürdürülebilirlik</a:t>
            </a:r>
          </a:p>
          <a:p>
            <a:pPr marL="742950" lvl="1" indent="-285750" algn="just">
              <a:buFont typeface="Arial" panose="020B0604020202020204" pitchFamily="34" charset="0"/>
              <a:buChar char="•"/>
            </a:pPr>
            <a:r>
              <a:rPr lang="en-US" b="0" i="0" noProof="0" dirty="0" err="1" smtClean="0">
                <a:solidFill>
                  <a:srgbClr val="000000"/>
                </a:solidFill>
                <a:effectLst/>
                <a:latin typeface="Times New Roman" panose="02020603050405020304" pitchFamily="18" charset="0"/>
              </a:rPr>
              <a:t>Az</a:t>
            </a:r>
            <a:r>
              <a:rPr lang="en-US"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iş</a:t>
            </a:r>
            <a:r>
              <a:rPr lang="en-US"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yapan</a:t>
            </a:r>
            <a:r>
              <a:rPr lang="en-US" b="0" i="0" noProof="0" dirty="0" smtClean="0">
                <a:solidFill>
                  <a:srgbClr val="000000"/>
                </a:solidFill>
                <a:effectLst/>
                <a:latin typeface="Times New Roman" panose="02020603050405020304" pitchFamily="18" charset="0"/>
              </a:rPr>
              <a:t>, </a:t>
            </a:r>
            <a:r>
              <a:rPr lang="tr-TR" b="0" i="0" noProof="0" dirty="0" smtClean="0">
                <a:solidFill>
                  <a:srgbClr val="000000"/>
                </a:solidFill>
                <a:effectLst/>
                <a:latin typeface="Times New Roman" panose="02020603050405020304" pitchFamily="18" charset="0"/>
              </a:rPr>
              <a:t>değiştirilebilir </a:t>
            </a:r>
            <a:r>
              <a:rPr lang="tr-TR" b="0" i="0" noProof="0" dirty="0">
                <a:solidFill>
                  <a:srgbClr val="000000"/>
                </a:solidFill>
                <a:effectLst/>
                <a:latin typeface="Times New Roman" panose="02020603050405020304" pitchFamily="18" charset="0"/>
              </a:rPr>
              <a:t>bileşenler kullanın.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14</a:t>
            </a:fld>
            <a:endParaRPr lang="en-US"/>
          </a:p>
        </p:txBody>
      </p:sp>
      <p:sp>
        <p:nvSpPr>
          <p:cNvPr id="5" name="Footer Placeholder 4"/>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Mimari Görünümler</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sistemin mimarisini tasarlarken ve belgelerken hangi görünümler veya perspektifler kullanışlıdır?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Mimari modelleri tanımlamak için hangi gösterimler kullanılmalıdır?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Her mimari model, sistemin yalnızca bir görünümünü veya perspektifini gösterir.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sistemin modüllere nasıl ayrıştırıldığını, çalışma zamanı süreçlerinin nasıl etkileşimde bulunduğunu veya sistem bileşenlerinin bir ağda dağıtıldığı farklı yolları gösterebilir. Hem tasarım hem de dokümantasyon için, genellikle yazılım mimarisinin birden çok görünümünü sunmanız gerekir.</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15</a:t>
            </a:fld>
            <a:endParaRPr lang="en-US"/>
          </a:p>
        </p:txBody>
      </p:sp>
      <p:sp>
        <p:nvSpPr>
          <p:cNvPr id="5" name="Footer Placeholder 4"/>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Yazılım Mimarisinin 4 + 1 Görünüm Modeli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Sistemdeki anahtar soyutlamaları nesneler veya nesne sınıfları olarak gösteren mantıksal bir görünüm.</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Çalışma zamanında sistemin etkileşimli işlemlerden nasıl oluştuğunu gösteren bir süreç görünümü.</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Yazılımın geliştirme için nasıl ayrıştırıldığını gösteren bir geliştirme görünümü.</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 donanımını ve yazılım bileşenlerinin sistemdeki işlemciler arasında nasıl dağıtıldığını gösteren fiziksel bir görünüm.</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Kullanım senaryoları veya senaryoları ile ilgili (+1)</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16</a:t>
            </a:fld>
            <a:endParaRPr lang="en-US"/>
          </a:p>
        </p:txBody>
      </p:sp>
      <p:sp>
        <p:nvSpPr>
          <p:cNvPr id="5" name="Footer Placeholder 4"/>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Mimari Desenler</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US" sz="2800" b="0" i="0" noProof="0" dirty="0" err="1" smtClean="0">
                <a:solidFill>
                  <a:srgbClr val="000000"/>
                </a:solidFill>
                <a:effectLst/>
                <a:latin typeface="Times New Roman" panose="02020603050405020304" pitchFamily="18" charset="0"/>
              </a:rPr>
              <a:t>Desenler</a:t>
            </a:r>
            <a:r>
              <a:rPr lang="en-US" sz="2800" b="0" i="0" noProof="0" dirty="0" smtClean="0">
                <a:solidFill>
                  <a:srgbClr val="000000"/>
                </a:solidFill>
                <a:effectLst/>
                <a:latin typeface="Times New Roman" panose="02020603050405020304" pitchFamily="18" charset="0"/>
              </a:rPr>
              <a:t>/</a:t>
            </a:r>
            <a:r>
              <a:rPr lang="en-US" sz="2800" b="0" i="0" noProof="0" dirty="0" err="1" smtClean="0">
                <a:solidFill>
                  <a:srgbClr val="000000"/>
                </a:solidFill>
                <a:effectLst/>
                <a:latin typeface="Times New Roman" panose="02020603050405020304" pitchFamily="18" charset="0"/>
              </a:rPr>
              <a:t>kalıplar</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bilgiyi temsil etmenin, paylaşmanın ve yeniden kullanmanın bir yoludur.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Mimari desen, farklı ortamlarda denenmiş ve test edilmiş, iyi tasarım uygulamasının stilize bir açıklamasıdır.</a:t>
            </a:r>
          </a:p>
          <a:p>
            <a:pPr algn="just">
              <a:buFont typeface="Arial" panose="020B0604020202020204" pitchFamily="34" charset="0"/>
              <a:buChar char="•"/>
            </a:pPr>
            <a:r>
              <a:rPr lang="tr-TR" sz="2800" dirty="0">
                <a:solidFill>
                  <a:srgbClr val="000000"/>
                </a:solidFill>
                <a:latin typeface="Times New Roman" panose="02020603050405020304" pitchFamily="18" charset="0"/>
              </a:rPr>
              <a:t>Desenler, </a:t>
            </a:r>
            <a:r>
              <a:rPr lang="tr-TR" sz="2800" b="0" i="0" noProof="0" dirty="0">
                <a:solidFill>
                  <a:srgbClr val="000000"/>
                </a:solidFill>
                <a:effectLst/>
                <a:latin typeface="Times New Roman" panose="02020603050405020304" pitchFamily="18" charset="0"/>
              </a:rPr>
              <a:t>ne zaman yararlı oldukları ve ne zaman yararlı olmadıkları hakkında bilgi içermelidir.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Desenler, tablo ve grafiksel açıklamalar kullanılarak gösterilebilir.</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17</a:t>
            </a:fld>
            <a:endParaRPr lang="en-US"/>
          </a:p>
        </p:txBody>
      </p:sp>
      <p:sp>
        <p:nvSpPr>
          <p:cNvPr id="5" name="Footer Placeholder 4"/>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Model-Görünüm-Denetleyici (MVC) </a:t>
            </a:r>
            <a:r>
              <a:rPr lang="en-US" sz="3200" noProof="0" dirty="0" err="1" smtClean="0">
                <a:solidFill>
                  <a:srgbClr val="000000"/>
                </a:solidFill>
                <a:latin typeface="Times New Roman" panose="02020603050405020304" pitchFamily="18" charset="0"/>
              </a:rPr>
              <a:t>Deseni</a:t>
            </a:r>
            <a:endParaRPr lang="tr-TR" sz="3200" b="1" i="0" noProof="0" dirty="0">
              <a:solidFill>
                <a:srgbClr val="000000"/>
              </a:solidFill>
              <a:effectLst/>
              <a:latin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60327567"/>
              </p:ext>
            </p:extLst>
          </p:nvPr>
        </p:nvGraphicFramePr>
        <p:xfrm>
          <a:off x="0" y="1485928"/>
          <a:ext cx="9144000" cy="5309134"/>
        </p:xfrm>
        <a:graphic>
          <a:graphicData uri="http://schemas.openxmlformats.org/drawingml/2006/table">
            <a:tbl>
              <a:tblPr firstRow="1" bandRow="1">
                <a:tableStyleId>{5C22544A-7EE6-4342-B048-85BDC9FD1C3A}</a:tableStyleId>
              </a:tblPr>
              <a:tblGrid>
                <a:gridCol w="1614791">
                  <a:extLst>
                    <a:ext uri="{9D8B030D-6E8A-4147-A177-3AD203B41FA5}">
                      <a16:colId xmlns:a16="http://schemas.microsoft.com/office/drawing/2014/main" val="20000"/>
                    </a:ext>
                  </a:extLst>
                </a:gridCol>
                <a:gridCol w="7529209">
                  <a:extLst>
                    <a:ext uri="{9D8B030D-6E8A-4147-A177-3AD203B41FA5}">
                      <a16:colId xmlns:a16="http://schemas.microsoft.com/office/drawing/2014/main" val="20001"/>
                    </a:ext>
                  </a:extLst>
                </a:gridCol>
              </a:tblGrid>
              <a:tr h="462814">
                <a:tc>
                  <a:txBody>
                    <a:bodyPr/>
                    <a:lstStyle/>
                    <a:p>
                      <a:r>
                        <a:rPr lang="tr-TR" b="1" noProof="0" dirty="0" smtClean="0">
                          <a:effectLst/>
                        </a:rPr>
                        <a:t>İsi</a:t>
                      </a:r>
                      <a:r>
                        <a:rPr lang="en-US" b="1" noProof="0" dirty="0" smtClean="0">
                          <a:effectLst/>
                        </a:rPr>
                        <a:t>m</a:t>
                      </a:r>
                      <a:endParaRPr lang="tr-TR" noProof="0" dirty="0"/>
                    </a:p>
                  </a:txBody>
                  <a:tcPr anchor="ctr"/>
                </a:tc>
                <a:tc>
                  <a:txBody>
                    <a:bodyPr/>
                    <a:lstStyle/>
                    <a:p>
                      <a:r>
                        <a:rPr lang="tr-TR" b="1" noProof="0">
                          <a:effectLst/>
                        </a:rPr>
                        <a:t>MVC (Model-Görünüm-Denetleyici)</a:t>
                      </a:r>
                      <a:endParaRPr lang="tr-TR" noProof="0"/>
                    </a:p>
                  </a:txBody>
                  <a:tcPr anchor="ctr"/>
                </a:tc>
                <a:extLst>
                  <a:ext uri="{0D108BD9-81ED-4DB2-BD59-A6C34878D82A}">
                    <a16:rowId xmlns:a16="http://schemas.microsoft.com/office/drawing/2014/main" val="10000"/>
                  </a:ext>
                </a:extLst>
              </a:tr>
              <a:tr h="1673902">
                <a:tc>
                  <a:txBody>
                    <a:bodyPr/>
                    <a:lstStyle/>
                    <a:p>
                      <a:r>
                        <a:rPr lang="tr-TR" b="1" noProof="0" dirty="0">
                          <a:effectLst/>
                        </a:rPr>
                        <a:t>Açıklama</a:t>
                      </a:r>
                      <a:endParaRPr lang="tr-TR" noProof="0" dirty="0"/>
                    </a:p>
                  </a:txBody>
                  <a:tcPr anchor="ctr"/>
                </a:tc>
                <a:tc>
                  <a:txBody>
                    <a:bodyPr/>
                    <a:lstStyle/>
                    <a:p>
                      <a:r>
                        <a:rPr lang="tr-TR" noProof="0" dirty="0">
                          <a:effectLst/>
                        </a:rPr>
                        <a:t>Sunumu ve etkileşimi sistem verilerinden ayırır. Sistem, birbiriyle etkileşime giren üç mantıksal bileşene göre yapılandırılmıştır. Model bileşeni, sistem verilerini ve bu verilerle ilgili işlemleri yönetir. </a:t>
                      </a:r>
                      <a:r>
                        <a:rPr lang="tr-TR" noProof="0" dirty="0" err="1">
                          <a:effectLst/>
                        </a:rPr>
                        <a:t>View</a:t>
                      </a:r>
                      <a:r>
                        <a:rPr lang="tr-TR" noProof="0" dirty="0">
                          <a:effectLst/>
                        </a:rPr>
                        <a:t> bileşeni, verilerin kullanıcıya nasıl sunulacağını tanımlar ve yönetir. Denetleyici bileşeni, kullanıcı etkileşimini (ör. Tuşlara basma, fare tıklamaları vb.) </a:t>
                      </a:r>
                      <a:r>
                        <a:rPr lang="en-US" noProof="0" dirty="0" smtClean="0">
                          <a:effectLst/>
                        </a:rPr>
                        <a:t>y</a:t>
                      </a:r>
                      <a:r>
                        <a:rPr lang="tr-TR" noProof="0" dirty="0" smtClean="0">
                          <a:effectLst/>
                        </a:rPr>
                        <a:t>önetir </a:t>
                      </a:r>
                      <a:r>
                        <a:rPr lang="tr-TR" noProof="0" dirty="0">
                          <a:effectLst/>
                        </a:rPr>
                        <a:t>ve bu etkileşimleri Görünüm ve Model'e aktarır. Şekil 6.3'e bakın.</a:t>
                      </a:r>
                      <a:endParaRPr lang="tr-TR" noProof="0" dirty="0"/>
                    </a:p>
                  </a:txBody>
                  <a:tcPr anchor="ctr"/>
                </a:tc>
                <a:extLst>
                  <a:ext uri="{0D108BD9-81ED-4DB2-BD59-A6C34878D82A}">
                    <a16:rowId xmlns:a16="http://schemas.microsoft.com/office/drawing/2014/main" val="10001"/>
                  </a:ext>
                </a:extLst>
              </a:tr>
              <a:tr h="602114">
                <a:tc>
                  <a:txBody>
                    <a:bodyPr/>
                    <a:lstStyle/>
                    <a:p>
                      <a:r>
                        <a:rPr lang="tr-TR" b="1" noProof="0">
                          <a:effectLst/>
                        </a:rPr>
                        <a:t>Misal</a:t>
                      </a:r>
                      <a:endParaRPr lang="tr-TR" noProof="0"/>
                    </a:p>
                  </a:txBody>
                  <a:tcPr anchor="ctr"/>
                </a:tc>
                <a:tc>
                  <a:txBody>
                    <a:bodyPr/>
                    <a:lstStyle/>
                    <a:p>
                      <a:r>
                        <a:rPr lang="tr-TR" noProof="0" dirty="0">
                          <a:effectLst/>
                        </a:rPr>
                        <a:t>Şekil 6.4, MVC modeli kullanılarak düzenlenen web tabanlı bir uygulama sisteminin mimarisini göstermektedir.</a:t>
                      </a:r>
                      <a:endParaRPr lang="tr-TR" noProof="0" dirty="0"/>
                    </a:p>
                  </a:txBody>
                  <a:tcPr anchor="ctr"/>
                </a:tc>
                <a:extLst>
                  <a:ext uri="{0D108BD9-81ED-4DB2-BD59-A6C34878D82A}">
                    <a16:rowId xmlns:a16="http://schemas.microsoft.com/office/drawing/2014/main" val="10002"/>
                  </a:ext>
                </a:extLst>
              </a:tr>
              <a:tr h="860163">
                <a:tc>
                  <a:txBody>
                    <a:bodyPr/>
                    <a:lstStyle/>
                    <a:p>
                      <a:r>
                        <a:rPr lang="tr-TR" b="1" noProof="0">
                          <a:effectLst/>
                        </a:rPr>
                        <a:t>Kullanıldığında</a:t>
                      </a:r>
                      <a:endParaRPr lang="tr-TR" noProof="0"/>
                    </a:p>
                  </a:txBody>
                  <a:tcPr anchor="ctr"/>
                </a:tc>
                <a:tc>
                  <a:txBody>
                    <a:bodyPr/>
                    <a:lstStyle/>
                    <a:p>
                      <a:r>
                        <a:rPr lang="tr-TR" noProof="0">
                          <a:effectLst/>
                        </a:rPr>
                        <a:t>Verileri görüntülemenin ve bunlarla etkileşim kurmanın birden fazla yolu olduğunda kullanılır. Ayrıca, verilerin etkileşimi ve sunumu için gelecekteki gereksinimler bilinmediğinde de kullanılır.</a:t>
                      </a:r>
                      <a:endParaRPr lang="tr-TR" noProof="0"/>
                    </a:p>
                  </a:txBody>
                  <a:tcPr anchor="ctr"/>
                </a:tc>
                <a:extLst>
                  <a:ext uri="{0D108BD9-81ED-4DB2-BD59-A6C34878D82A}">
                    <a16:rowId xmlns:a16="http://schemas.microsoft.com/office/drawing/2014/main" val="10003"/>
                  </a:ext>
                </a:extLst>
              </a:tr>
              <a:tr h="860163">
                <a:tc>
                  <a:txBody>
                    <a:bodyPr/>
                    <a:lstStyle/>
                    <a:p>
                      <a:r>
                        <a:rPr lang="tr-TR" b="1" noProof="0">
                          <a:effectLst/>
                        </a:rPr>
                        <a:t>Avantajlar</a:t>
                      </a:r>
                      <a:endParaRPr lang="tr-TR" noProof="0"/>
                    </a:p>
                  </a:txBody>
                  <a:tcPr anchor="ctr"/>
                </a:tc>
                <a:tc>
                  <a:txBody>
                    <a:bodyPr/>
                    <a:lstStyle/>
                    <a:p>
                      <a:r>
                        <a:rPr lang="tr-TR" noProof="0">
                          <a:effectLst/>
                        </a:rPr>
                        <a:t>Verinin temsilinden bağımsız olarak değişmesine izin verir ve bunun tersi de geçerlidir. Hepsinde gösterilen tek bir sunumda yapılan değişikliklerle aynı verilerin farklı şekillerde sunumunu destekler.</a:t>
                      </a:r>
                      <a:endParaRPr lang="tr-TR" noProof="0"/>
                    </a:p>
                  </a:txBody>
                  <a:tcPr anchor="ctr"/>
                </a:tc>
                <a:extLst>
                  <a:ext uri="{0D108BD9-81ED-4DB2-BD59-A6C34878D82A}">
                    <a16:rowId xmlns:a16="http://schemas.microsoft.com/office/drawing/2014/main" val="10004"/>
                  </a:ext>
                </a:extLst>
              </a:tr>
              <a:tr h="484901">
                <a:tc>
                  <a:txBody>
                    <a:bodyPr/>
                    <a:lstStyle/>
                    <a:p>
                      <a:r>
                        <a:rPr lang="tr-TR" b="1" noProof="0">
                          <a:effectLst/>
                        </a:rPr>
                        <a:t>Dezavantajları</a:t>
                      </a:r>
                      <a:endParaRPr lang="tr-TR" noProof="0"/>
                    </a:p>
                  </a:txBody>
                  <a:tcPr anchor="ctr"/>
                </a:tc>
                <a:tc>
                  <a:txBody>
                    <a:bodyPr/>
                    <a:lstStyle/>
                    <a:p>
                      <a:r>
                        <a:rPr lang="tr-TR" noProof="0" dirty="0">
                          <a:effectLst/>
                        </a:rPr>
                        <a:t>Veri modeli ve etkileşimler basit olduğunda ek kod ve kod karmaşıklığı içerebilir.</a:t>
                      </a:r>
                      <a:endParaRPr lang="tr-TR" noProof="0" dirty="0"/>
                    </a:p>
                  </a:txBody>
                  <a:tcPr anchor="ct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a:xfrm>
            <a:off x="6553200" y="6525610"/>
            <a:ext cx="2133600" cy="365125"/>
          </a:xfrm>
        </p:spPr>
        <p:txBody>
          <a:bodyPr/>
          <a:lstStyle/>
          <a:p>
            <a:fld id="{EC33B370-F672-B743-B3AF-248A63C17270}" type="slidenum">
              <a:rPr lang="en-US" smtClean="0"/>
              <a:pPr/>
              <a:t>18</a:t>
            </a:fld>
            <a:endParaRPr lang="en-US" dirty="0"/>
          </a:p>
        </p:txBody>
      </p:sp>
      <p:sp>
        <p:nvSpPr>
          <p:cNvPr id="6" name="Footer Placeholder 5"/>
          <p:cNvSpPr>
            <a:spLocks noGrp="1"/>
          </p:cNvSpPr>
          <p:nvPr>
            <p:ph type="ftr" sz="quarter" idx="11"/>
          </p:nvPr>
        </p:nvSpPr>
        <p:spPr>
          <a:xfrm>
            <a:off x="3124200" y="6492875"/>
            <a:ext cx="2895600" cy="365125"/>
          </a:xfrm>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58" y="274638"/>
            <a:ext cx="7942992" cy="1143000"/>
          </a:xfrm>
        </p:spPr>
        <p:txBody>
          <a:bodyPr/>
          <a:lstStyle/>
          <a:p>
            <a:pPr algn="l"/>
            <a:r>
              <a:rPr lang="en-US" sz="3200" b="1" i="0" noProof="0" dirty="0" smtClean="0">
                <a:solidFill>
                  <a:srgbClr val="000000"/>
                </a:solidFill>
                <a:effectLst/>
                <a:latin typeface="Times New Roman" panose="02020603050405020304" pitchFamily="18" charset="0"/>
              </a:rPr>
              <a:t>Model-</a:t>
            </a:r>
            <a:r>
              <a:rPr lang="en-US" sz="3200" b="1" i="0" noProof="0" dirty="0" err="1" smtClean="0">
                <a:solidFill>
                  <a:srgbClr val="000000"/>
                </a:solidFill>
                <a:effectLst/>
                <a:latin typeface="Times New Roman" panose="02020603050405020304" pitchFamily="18" charset="0"/>
              </a:rPr>
              <a:t>Görünüm</a:t>
            </a:r>
            <a:r>
              <a:rPr lang="en-US" sz="3200" b="1" i="0" noProof="0" dirty="0" smtClean="0">
                <a:solidFill>
                  <a:srgbClr val="000000"/>
                </a:solidFill>
                <a:effectLst/>
                <a:latin typeface="Times New Roman" panose="02020603050405020304" pitchFamily="18" charset="0"/>
              </a:rPr>
              <a:t>-</a:t>
            </a:r>
            <a:r>
              <a:rPr lang="en-US" sz="3200" b="1" i="0" noProof="0" dirty="0" err="1" smtClean="0">
                <a:solidFill>
                  <a:srgbClr val="000000"/>
                </a:solidFill>
                <a:effectLst/>
                <a:latin typeface="Times New Roman" panose="02020603050405020304" pitchFamily="18" charset="0"/>
              </a:rPr>
              <a:t>Denetleyici</a:t>
            </a:r>
            <a:r>
              <a:rPr lang="tr-TR" sz="3200" b="1" i="0" noProof="0" dirty="0" smtClean="0">
                <a:solidFill>
                  <a:srgbClr val="000000"/>
                </a:solidFill>
                <a:effectLst/>
                <a:latin typeface="Times New Roman" panose="02020603050405020304" pitchFamily="18" charset="0"/>
              </a:rPr>
              <a:t> </a:t>
            </a:r>
            <a:r>
              <a:rPr lang="tr-TR" sz="3200" noProof="0" dirty="0">
                <a:solidFill>
                  <a:srgbClr val="000000"/>
                </a:solidFill>
                <a:latin typeface="Times New Roman" panose="02020603050405020304" pitchFamily="18" charset="0"/>
              </a:rPr>
              <a:t>O</a:t>
            </a:r>
            <a:r>
              <a:rPr lang="tr-TR" sz="3200" b="1" i="0" noProof="0" dirty="0">
                <a:solidFill>
                  <a:srgbClr val="000000"/>
                </a:solidFill>
                <a:effectLst/>
                <a:latin typeface="Times New Roman" panose="02020603050405020304" pitchFamily="18" charset="0"/>
              </a:rPr>
              <a:t>rganizasyonu</a:t>
            </a:r>
          </a:p>
        </p:txBody>
      </p:sp>
      <p:pic>
        <p:nvPicPr>
          <p:cNvPr id="16386" name="Picture 2" descr="6"/>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2"/>
              <a:srcRect t="-10443" b="-8620"/>
              <a:stretch>
                <a:fillRect/>
              </a:stretch>
            </p:blipFill>
          </mc:Choice>
          <mc:Fallback>
            <p:blipFill>
              <a:blip r:embed="rId3"/>
              <a:srcRect t="-10443" b="-8620"/>
              <a:stretch>
                <a:fillRect/>
              </a:stretch>
            </p:blipFill>
          </mc:Fallback>
        </mc:AlternateContent>
        <p:spPr bwMode="auto">
          <a:xfrm>
            <a:off x="2063367" y="1952625"/>
            <a:ext cx="4819650" cy="37592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19</a:t>
            </a:fld>
            <a:endParaRPr lang="en-US"/>
          </a:p>
        </p:txBody>
      </p:sp>
      <p:sp>
        <p:nvSpPr>
          <p:cNvPr id="5" name="Footer Placeholder 4"/>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pic>
        <p:nvPicPr>
          <p:cNvPr id="3" name="Picture 2"/>
          <p:cNvPicPr>
            <a:picLocks noChangeAspect="1"/>
          </p:cNvPicPr>
          <p:nvPr/>
        </p:nvPicPr>
        <p:blipFill>
          <a:blip r:embed="rId4"/>
          <a:stretch>
            <a:fillRect/>
          </a:stretch>
        </p:blipFill>
        <p:spPr>
          <a:xfrm>
            <a:off x="1082049" y="1526661"/>
            <a:ext cx="6782285" cy="461112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Ders 6’da İşlenen </a:t>
            </a:r>
            <a:r>
              <a:rPr lang="tr-TR" sz="3200" noProof="0" dirty="0">
                <a:solidFill>
                  <a:srgbClr val="000000"/>
                </a:solidFill>
                <a:latin typeface="Times New Roman" panose="02020603050405020304" pitchFamily="18" charset="0"/>
              </a:rPr>
              <a:t>K</a:t>
            </a:r>
            <a:r>
              <a:rPr lang="tr-TR" sz="3200" b="1" i="0" noProof="0" dirty="0">
                <a:solidFill>
                  <a:srgbClr val="000000"/>
                </a:solidFill>
                <a:effectLst/>
                <a:latin typeface="Times New Roman" panose="02020603050405020304" pitchFamily="18" charset="0"/>
              </a:rPr>
              <a:t>onular</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tr-TR" sz="2800" b="0" i="0" noProof="0" dirty="0">
                <a:solidFill>
                  <a:srgbClr val="000000"/>
                </a:solidFill>
                <a:effectLst/>
                <a:latin typeface="Times New Roman" panose="02020603050405020304" pitchFamily="18" charset="0"/>
              </a:rPr>
              <a:t>Mimari tasarım kararları</a:t>
            </a:r>
          </a:p>
          <a:p>
            <a:pPr algn="l">
              <a:buFont typeface="Arial" panose="020B0604020202020204" pitchFamily="34" charset="0"/>
              <a:buChar char="•"/>
            </a:pPr>
            <a:r>
              <a:rPr lang="tr-TR" sz="2800" b="0" i="0" noProof="0" dirty="0">
                <a:solidFill>
                  <a:srgbClr val="000000"/>
                </a:solidFill>
                <a:effectLst/>
                <a:latin typeface="Times New Roman" panose="02020603050405020304" pitchFamily="18" charset="0"/>
              </a:rPr>
              <a:t>Mimari görünümler</a:t>
            </a:r>
          </a:p>
          <a:p>
            <a:pPr algn="l">
              <a:buFont typeface="Arial" panose="020B0604020202020204" pitchFamily="34" charset="0"/>
              <a:buChar char="•"/>
            </a:pPr>
            <a:r>
              <a:rPr lang="tr-TR" sz="2800" b="0" i="0" noProof="0" dirty="0">
                <a:solidFill>
                  <a:srgbClr val="000000"/>
                </a:solidFill>
                <a:effectLst/>
                <a:latin typeface="Times New Roman" panose="02020603050405020304" pitchFamily="18" charset="0"/>
              </a:rPr>
              <a:t>Mimari desenler</a:t>
            </a:r>
          </a:p>
          <a:p>
            <a:pPr algn="l">
              <a:buFont typeface="Arial" panose="020B0604020202020204" pitchFamily="34" charset="0"/>
              <a:buChar char="•"/>
            </a:pPr>
            <a:r>
              <a:rPr lang="tr-TR" sz="2800" b="0" i="0" noProof="0" dirty="0">
                <a:solidFill>
                  <a:srgbClr val="000000"/>
                </a:solidFill>
                <a:effectLst/>
                <a:latin typeface="Times New Roman" panose="02020603050405020304" pitchFamily="18" charset="0"/>
              </a:rPr>
              <a:t>Uygulama mimarileri</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
        <p:nvSpPr>
          <p:cNvPr id="5" name="Footer Placeholder 4"/>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i="0" noProof="0" dirty="0" smtClean="0">
                <a:solidFill>
                  <a:srgbClr val="000000"/>
                </a:solidFill>
                <a:effectLst/>
                <a:latin typeface="Times New Roman" panose="02020603050405020304" pitchFamily="18" charset="0"/>
              </a:rPr>
              <a:t>MGD(</a:t>
            </a:r>
            <a:r>
              <a:rPr lang="tr-TR" sz="3200" b="1" i="0" noProof="0" dirty="0" smtClean="0">
                <a:solidFill>
                  <a:srgbClr val="000000"/>
                </a:solidFill>
                <a:effectLst/>
                <a:latin typeface="Times New Roman" panose="02020603050405020304" pitchFamily="18" charset="0"/>
              </a:rPr>
              <a:t>MVC</a:t>
            </a:r>
            <a:r>
              <a:rPr lang="en-US" sz="3200" b="1" i="0" noProof="0" dirty="0" smtClean="0">
                <a:solidFill>
                  <a:srgbClr val="000000"/>
                </a:solidFill>
                <a:effectLst/>
                <a:latin typeface="Times New Roman" panose="02020603050405020304" pitchFamily="18" charset="0"/>
              </a:rPr>
              <a:t>)</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Modelini Kullanan Web Uygulaması Mimarisi</a:t>
            </a:r>
          </a:p>
        </p:txBody>
      </p:sp>
      <p:pic>
        <p:nvPicPr>
          <p:cNvPr id="17410" name="Picture 2" descr="6"/>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2"/>
              <a:srcRect b="-8466"/>
              <a:stretch>
                <a:fillRect/>
              </a:stretch>
            </p:blipFill>
          </mc:Choice>
          <mc:Fallback>
            <p:blipFill>
              <a:blip r:embed="rId3"/>
              <a:srcRect b="-8466"/>
              <a:stretch>
                <a:fillRect/>
              </a:stretch>
            </p:blipFill>
          </mc:Fallback>
        </mc:AlternateContent>
        <p:spPr bwMode="auto">
          <a:xfrm>
            <a:off x="2166591" y="1828800"/>
            <a:ext cx="4565650" cy="41941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20</a:t>
            </a:fld>
            <a:endParaRPr lang="en-US"/>
          </a:p>
        </p:txBody>
      </p:sp>
      <p:sp>
        <p:nvSpPr>
          <p:cNvPr id="5" name="Footer Placeholder 4"/>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pic>
        <p:nvPicPr>
          <p:cNvPr id="3" name="Picture 2"/>
          <p:cNvPicPr>
            <a:picLocks noChangeAspect="1"/>
          </p:cNvPicPr>
          <p:nvPr/>
        </p:nvPicPr>
        <p:blipFill>
          <a:blip r:embed="rId4"/>
          <a:stretch>
            <a:fillRect/>
          </a:stretch>
        </p:blipFill>
        <p:spPr>
          <a:xfrm>
            <a:off x="1785547" y="1610964"/>
            <a:ext cx="5327738" cy="474538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pPr algn="l"/>
            <a:r>
              <a:rPr lang="tr-TR" sz="3200" b="1" i="0" noProof="0" dirty="0">
                <a:solidFill>
                  <a:srgbClr val="000000"/>
                </a:solidFill>
                <a:effectLst/>
                <a:latin typeface="Times New Roman" panose="02020603050405020304" pitchFamily="18" charset="0"/>
              </a:rPr>
              <a:t>Katmanlı Mimari</a:t>
            </a:r>
          </a:p>
        </p:txBody>
      </p:sp>
      <p:sp>
        <p:nvSpPr>
          <p:cNvPr id="19459" name="Rectangle 3"/>
          <p:cNvSpPr>
            <a:spLocks noGrp="1" noChangeArrowheads="1"/>
          </p:cNvSpPr>
          <p:nvPr>
            <p:ph idx="1"/>
          </p:nvPr>
        </p:nvSpPr>
        <p:spPr>
          <a:noFill/>
          <a:ln/>
        </p:spPr>
        <p:txBody>
          <a:bodyPr lIns="90487" tIns="44450" rIns="90487" bIns="44450"/>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Alt sistemlerin arayüzünü modellemek için kullanılır.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Sistemi, her biri bir dizi hizmet sağlayan bir dizi katman (veya soyut makineler) halinde düzenler.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Alt sistemlerin farklı katmanlardaki artımlı gelişimini destekler. Bir katman arayüzü değiştiğinde, yalnızca bitişik katman etkilenir.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Ancak, sistemleri bu şekilde yapılandırmak için genellikle yapaydır.</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21</a:t>
            </a:fld>
            <a:endParaRPr lang="en-US"/>
          </a:p>
        </p:txBody>
      </p:sp>
      <p:sp>
        <p:nvSpPr>
          <p:cNvPr id="5" name="Footer Placeholder 4"/>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Katmanlı Mimari Desen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12984758"/>
              </p:ext>
            </p:extLst>
          </p:nvPr>
        </p:nvGraphicFramePr>
        <p:xfrm>
          <a:off x="0" y="1134272"/>
          <a:ext cx="9144000" cy="5505444"/>
        </p:xfrm>
        <a:graphic>
          <a:graphicData uri="http://schemas.openxmlformats.org/drawingml/2006/table">
            <a:tbl>
              <a:tblPr firstRow="1" bandRow="1">
                <a:tableStyleId>{5C22544A-7EE6-4342-B048-85BDC9FD1C3A}</a:tableStyleId>
              </a:tblPr>
              <a:tblGrid>
                <a:gridCol w="1653702">
                  <a:extLst>
                    <a:ext uri="{9D8B030D-6E8A-4147-A177-3AD203B41FA5}">
                      <a16:colId xmlns:a16="http://schemas.microsoft.com/office/drawing/2014/main" val="20000"/>
                    </a:ext>
                  </a:extLst>
                </a:gridCol>
                <a:gridCol w="7490298">
                  <a:extLst>
                    <a:ext uri="{9D8B030D-6E8A-4147-A177-3AD203B41FA5}">
                      <a16:colId xmlns:a16="http://schemas.microsoft.com/office/drawing/2014/main" val="20001"/>
                    </a:ext>
                  </a:extLst>
                </a:gridCol>
              </a:tblGrid>
              <a:tr h="384804">
                <a:tc>
                  <a:txBody>
                    <a:bodyPr/>
                    <a:lstStyle/>
                    <a:p>
                      <a:r>
                        <a:rPr lang="tr-TR" b="1" noProof="0">
                          <a:effectLst/>
                        </a:rPr>
                        <a:t>İsim Soyisim</a:t>
                      </a:r>
                      <a:endParaRPr lang="tr-TR" noProof="0"/>
                    </a:p>
                  </a:txBody>
                  <a:tcPr anchor="ctr"/>
                </a:tc>
                <a:tc>
                  <a:txBody>
                    <a:bodyPr/>
                    <a:lstStyle/>
                    <a:p>
                      <a:r>
                        <a:rPr lang="tr-TR" b="1" noProof="0">
                          <a:effectLst/>
                        </a:rPr>
                        <a:t>Katmanlı mimari</a:t>
                      </a:r>
                      <a:endParaRPr lang="tr-TR" noProof="0"/>
                    </a:p>
                  </a:txBody>
                  <a:tcPr anchor="ctr"/>
                </a:tc>
                <a:extLst>
                  <a:ext uri="{0D108BD9-81ED-4DB2-BD59-A6C34878D82A}">
                    <a16:rowId xmlns:a16="http://schemas.microsoft.com/office/drawing/2014/main" val="10000"/>
                  </a:ext>
                </a:extLst>
              </a:tr>
              <a:tr h="885577">
                <a:tc>
                  <a:txBody>
                    <a:bodyPr/>
                    <a:lstStyle/>
                    <a:p>
                      <a:r>
                        <a:rPr lang="tr-TR" b="1" noProof="0">
                          <a:effectLst/>
                        </a:rPr>
                        <a:t>Açıklama</a:t>
                      </a:r>
                      <a:endParaRPr lang="tr-TR" noProof="0"/>
                    </a:p>
                  </a:txBody>
                  <a:tcPr anchor="ctr"/>
                </a:tc>
                <a:tc>
                  <a:txBody>
                    <a:bodyPr/>
                    <a:lstStyle/>
                    <a:p>
                      <a:r>
                        <a:rPr lang="tr-TR" noProof="0">
                          <a:effectLst/>
                        </a:rPr>
                        <a:t>Sistemi, her katmanla ilişkili ilgili işlevselliğe sahip katmanlar halinde düzenler. Bir katman, üstündeki katmana hizmetler sağlar, böylece en alt düzey katmanlar, sistem genelinde kullanılması muhtemel temel hizmetleri temsil eder. Şekil 6.6'ya bakın.</a:t>
                      </a:r>
                      <a:endParaRPr lang="tr-TR" noProof="0"/>
                    </a:p>
                  </a:txBody>
                  <a:tcPr anchor="ctr"/>
                </a:tc>
                <a:extLst>
                  <a:ext uri="{0D108BD9-81ED-4DB2-BD59-A6C34878D82A}">
                    <a16:rowId xmlns:a16="http://schemas.microsoft.com/office/drawing/2014/main" val="10001"/>
                  </a:ext>
                </a:extLst>
              </a:tr>
              <a:tr h="442788">
                <a:tc>
                  <a:txBody>
                    <a:bodyPr/>
                    <a:lstStyle/>
                    <a:p>
                      <a:r>
                        <a:rPr lang="tr-TR" b="1" noProof="0">
                          <a:effectLst/>
                        </a:rPr>
                        <a:t>Misal</a:t>
                      </a:r>
                      <a:endParaRPr lang="tr-TR" noProof="0"/>
                    </a:p>
                  </a:txBody>
                  <a:tcPr anchor="ctr"/>
                </a:tc>
                <a:tc>
                  <a:txBody>
                    <a:bodyPr/>
                    <a:lstStyle/>
                    <a:p>
                      <a:r>
                        <a:rPr lang="tr-TR" noProof="0">
                          <a:effectLst/>
                        </a:rPr>
                        <a:t>Şekil 6.7'de gösterildiği gibi, farklı kütüphanelerde tutulan telif hakkı belgelerini paylaşmak için bir sistemin katmanlı modeli.</a:t>
                      </a:r>
                      <a:endParaRPr lang="tr-TR" noProof="0"/>
                    </a:p>
                  </a:txBody>
                  <a:tcPr anchor="ctr"/>
                </a:tc>
                <a:extLst>
                  <a:ext uri="{0D108BD9-81ED-4DB2-BD59-A6C34878D82A}">
                    <a16:rowId xmlns:a16="http://schemas.microsoft.com/office/drawing/2014/main" val="10002"/>
                  </a:ext>
                </a:extLst>
              </a:tr>
              <a:tr h="885577">
                <a:tc>
                  <a:txBody>
                    <a:bodyPr/>
                    <a:lstStyle/>
                    <a:p>
                      <a:r>
                        <a:rPr lang="tr-TR" b="1" noProof="0">
                          <a:effectLst/>
                        </a:rPr>
                        <a:t>Kullanıldığında</a:t>
                      </a:r>
                      <a:endParaRPr lang="tr-TR" noProof="0"/>
                    </a:p>
                  </a:txBody>
                  <a:tcPr anchor="ctr"/>
                </a:tc>
                <a:tc>
                  <a:txBody>
                    <a:bodyPr/>
                    <a:lstStyle/>
                    <a:p>
                      <a:r>
                        <a:rPr lang="tr-TR" noProof="0">
                          <a:effectLst/>
                        </a:rPr>
                        <a:t>Mevcut sistemlerin üzerine yeni tesisler inşa ederken kullanılır; geliştirme, her takımın bir işlevsellik katmanından sorumlu olduğu birkaç ekibe yayıldığında; çok seviyeli güvenlik için bir gereksinim olduğunda.</a:t>
                      </a:r>
                      <a:endParaRPr lang="tr-TR" noProof="0"/>
                    </a:p>
                  </a:txBody>
                  <a:tcPr anchor="ctr"/>
                </a:tc>
                <a:extLst>
                  <a:ext uri="{0D108BD9-81ED-4DB2-BD59-A6C34878D82A}">
                    <a16:rowId xmlns:a16="http://schemas.microsoft.com/office/drawing/2014/main" val="10003"/>
                  </a:ext>
                </a:extLst>
              </a:tr>
              <a:tr h="885577">
                <a:tc>
                  <a:txBody>
                    <a:bodyPr/>
                    <a:lstStyle/>
                    <a:p>
                      <a:r>
                        <a:rPr lang="tr-TR" b="1" noProof="0">
                          <a:effectLst/>
                        </a:rPr>
                        <a:t>Avantajlar</a:t>
                      </a:r>
                      <a:endParaRPr lang="tr-TR" noProof="0"/>
                    </a:p>
                  </a:txBody>
                  <a:tcPr anchor="ctr"/>
                </a:tc>
                <a:tc>
                  <a:txBody>
                    <a:bodyPr/>
                    <a:lstStyle/>
                    <a:p>
                      <a:r>
                        <a:rPr lang="tr-TR" noProof="0">
                          <a:effectLst/>
                        </a:rPr>
                        <a:t>Arayüz korunduğu sürece tüm katmanların değiştirilmesine izin verir. Sistemin güvenilirliğini arttırmak için her bir katmanda yedek tesisler (örn. Kimlik doğrulama) sağlanabilir.</a:t>
                      </a:r>
                      <a:endParaRPr lang="tr-TR" noProof="0"/>
                    </a:p>
                  </a:txBody>
                  <a:tcPr anchor="ctr"/>
                </a:tc>
                <a:extLst>
                  <a:ext uri="{0D108BD9-81ED-4DB2-BD59-A6C34878D82A}">
                    <a16:rowId xmlns:a16="http://schemas.microsoft.com/office/drawing/2014/main" val="10004"/>
                  </a:ext>
                </a:extLst>
              </a:tr>
              <a:tr h="1328364">
                <a:tc>
                  <a:txBody>
                    <a:bodyPr/>
                    <a:lstStyle/>
                    <a:p>
                      <a:r>
                        <a:rPr lang="tr-TR" b="1" noProof="0">
                          <a:effectLst/>
                        </a:rPr>
                        <a:t>Dezavantajları</a:t>
                      </a:r>
                      <a:endParaRPr lang="tr-TR" noProof="0"/>
                    </a:p>
                  </a:txBody>
                  <a:tcPr anchor="ctr"/>
                </a:tc>
                <a:tc>
                  <a:txBody>
                    <a:bodyPr/>
                    <a:lstStyle/>
                    <a:p>
                      <a:r>
                        <a:rPr lang="tr-TR" noProof="0" dirty="0">
                          <a:effectLst/>
                        </a:rPr>
                        <a:t>Uygulamada, katmanlar arasında temiz bir ayrım sağlamak genellikle zordur ve yüksek düzeyli bir katmanın, hemen altındaki katman yerine doğrudan alt düzey katmanlarla etkileşime girmesi gerekebilir. Performans, her katmanda işlenirken bir hizmet talebinin birden çok düzeyde yorumlanması nedeniyle bir sorun olabilir.</a:t>
                      </a:r>
                      <a:endParaRPr lang="tr-TR" noProof="0" dirty="0"/>
                    </a:p>
                  </a:txBody>
                  <a:tcPr anchor="ct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a:xfrm>
            <a:off x="6553200" y="6538912"/>
            <a:ext cx="2133600" cy="365125"/>
          </a:xfrm>
        </p:spPr>
        <p:txBody>
          <a:bodyPr/>
          <a:lstStyle/>
          <a:p>
            <a:fld id="{EC33B370-F672-B743-B3AF-248A63C17270}" type="slidenum">
              <a:rPr lang="en-US" smtClean="0"/>
              <a:pPr/>
              <a:t>22</a:t>
            </a:fld>
            <a:endParaRPr lang="en-US" dirty="0"/>
          </a:p>
        </p:txBody>
      </p:sp>
      <p:sp>
        <p:nvSpPr>
          <p:cNvPr id="6" name="Footer Placeholder 5"/>
          <p:cNvSpPr>
            <a:spLocks noGrp="1"/>
          </p:cNvSpPr>
          <p:nvPr>
            <p:ph type="ftr" sz="quarter" idx="11"/>
          </p:nvPr>
        </p:nvSpPr>
        <p:spPr>
          <a:xfrm>
            <a:off x="3124200" y="6543100"/>
            <a:ext cx="2895600" cy="365125"/>
          </a:xfrm>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Genel Bir Katmanlı Mimari</a:t>
            </a:r>
          </a:p>
        </p:txBody>
      </p:sp>
      <p:pic>
        <p:nvPicPr>
          <p:cNvPr id="4" name="Content Placeholder 3" descr="6.6 Layered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6082" r="-16082"/>
              <a:stretch>
                <a:fillRect/>
              </a:stretch>
            </p:blipFill>
          </mc:Choice>
          <mc:Fallback>
            <p:blipFill>
              <a:blip r:embed="rId3"/>
              <a:srcRect l="-16082" r="-16082"/>
              <a:stretch>
                <a:fillRect/>
              </a:stretch>
            </p:blipFill>
          </mc:Fallback>
        </mc:AlternateContent>
        <p:spPr>
          <a:xfrm>
            <a:off x="740945" y="1600200"/>
            <a:ext cx="7271456" cy="3999021"/>
          </a:xfrm>
        </p:spPr>
      </p:pic>
      <p:sp>
        <p:nvSpPr>
          <p:cNvPr id="5" name="Slide Number Placeholder 4"/>
          <p:cNvSpPr>
            <a:spLocks noGrp="1"/>
          </p:cNvSpPr>
          <p:nvPr>
            <p:ph type="sldNum" sz="quarter" idx="12"/>
          </p:nvPr>
        </p:nvSpPr>
        <p:spPr/>
        <p:txBody>
          <a:bodyPr/>
          <a:lstStyle/>
          <a:p>
            <a:fld id="{EC33B370-F672-B743-B3AF-248A63C17270}" type="slidenum">
              <a:rPr lang="en-US" smtClean="0"/>
              <a:pPr/>
              <a:t>23</a:t>
            </a:fld>
            <a:endParaRPr lang="en-US"/>
          </a:p>
        </p:txBody>
      </p:sp>
      <p:sp>
        <p:nvSpPr>
          <p:cNvPr id="6" name="Footer Placeholder 5"/>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pic>
        <p:nvPicPr>
          <p:cNvPr id="3" name="Picture 2"/>
          <p:cNvPicPr>
            <a:picLocks noChangeAspect="1"/>
          </p:cNvPicPr>
          <p:nvPr/>
        </p:nvPicPr>
        <p:blipFill>
          <a:blip r:embed="rId4"/>
          <a:stretch>
            <a:fillRect/>
          </a:stretch>
        </p:blipFill>
        <p:spPr>
          <a:xfrm>
            <a:off x="933421" y="1521542"/>
            <a:ext cx="6886503" cy="493871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i="0" noProof="0" dirty="0" err="1" smtClean="0">
                <a:solidFill>
                  <a:srgbClr val="000000"/>
                </a:solidFill>
                <a:effectLst/>
                <a:latin typeface="Times New Roman" panose="02020603050405020304" pitchFamily="18" charset="0"/>
              </a:rPr>
              <a:t>Kütüphane</a:t>
            </a:r>
            <a:r>
              <a:rPr lang="en-US" sz="3200" b="1" i="0" noProof="0" dirty="0" smtClean="0">
                <a:solidFill>
                  <a:srgbClr val="000000"/>
                </a:solidFill>
                <a:effectLst/>
                <a:latin typeface="Times New Roman" panose="02020603050405020304" pitchFamily="18" charset="0"/>
              </a:rPr>
              <a:t> </a:t>
            </a:r>
            <a:r>
              <a:rPr lang="en-US" sz="3200" b="1" i="0" noProof="0" dirty="0" err="1" smtClean="0">
                <a:solidFill>
                  <a:srgbClr val="000000"/>
                </a:solidFill>
                <a:effectLst/>
                <a:latin typeface="Times New Roman" panose="02020603050405020304" pitchFamily="18" charset="0"/>
              </a:rPr>
              <a:t>Yönetim</a:t>
            </a:r>
            <a:r>
              <a:rPr lang="en-US" sz="3200" b="1" i="0" noProof="0" dirty="0" smtClean="0">
                <a:solidFill>
                  <a:srgbClr val="000000"/>
                </a:solidFill>
                <a:effectLst/>
                <a:latin typeface="Times New Roman" panose="02020603050405020304" pitchFamily="18" charset="0"/>
              </a:rPr>
              <a:t> </a:t>
            </a:r>
            <a:r>
              <a:rPr lang="en-US" sz="3200" b="1" i="0" noProof="0" dirty="0" err="1" smtClean="0">
                <a:solidFill>
                  <a:srgbClr val="000000"/>
                </a:solidFill>
                <a:effectLst/>
                <a:latin typeface="Times New Roman" panose="02020603050405020304" pitchFamily="18" charset="0"/>
              </a:rPr>
              <a:t>Sisteminin</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Mimarisi</a:t>
            </a:r>
          </a:p>
        </p:txBody>
      </p:sp>
      <p:pic>
        <p:nvPicPr>
          <p:cNvPr id="4" name="Content Placeholder 3" descr="6.7 LIBSYS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24079" r="-24079"/>
              <a:stretch>
                <a:fillRect/>
              </a:stretch>
            </p:blipFill>
          </mc:Choice>
          <mc:Fallback>
            <p:blipFill>
              <a:blip r:embed="rId3"/>
              <a:srcRect l="-24079" r="-24079"/>
              <a:stretch>
                <a:fillRect/>
              </a:stretch>
            </p:blipFill>
          </mc:Fallback>
        </mc:AlternateContent>
        <p:spPr/>
      </p:pic>
      <p:sp>
        <p:nvSpPr>
          <p:cNvPr id="5" name="Slide Number Placeholder 4"/>
          <p:cNvSpPr>
            <a:spLocks noGrp="1"/>
          </p:cNvSpPr>
          <p:nvPr>
            <p:ph type="sldNum" sz="quarter" idx="12"/>
          </p:nvPr>
        </p:nvSpPr>
        <p:spPr/>
        <p:txBody>
          <a:bodyPr/>
          <a:lstStyle/>
          <a:p>
            <a:fld id="{EC33B370-F672-B743-B3AF-248A63C17270}" type="slidenum">
              <a:rPr lang="en-US" smtClean="0"/>
              <a:pPr/>
              <a:t>24</a:t>
            </a:fld>
            <a:endParaRPr lang="en-US"/>
          </a:p>
        </p:txBody>
      </p:sp>
      <p:sp>
        <p:nvSpPr>
          <p:cNvPr id="6" name="Footer Placeholder 5"/>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pic>
        <p:nvPicPr>
          <p:cNvPr id="3" name="Picture 2"/>
          <p:cNvPicPr>
            <a:picLocks noChangeAspect="1"/>
          </p:cNvPicPr>
          <p:nvPr/>
        </p:nvPicPr>
        <p:blipFill>
          <a:blip r:embed="rId4"/>
          <a:stretch>
            <a:fillRect/>
          </a:stretch>
        </p:blipFill>
        <p:spPr>
          <a:xfrm>
            <a:off x="1647441" y="1417638"/>
            <a:ext cx="5849118" cy="504340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Bölüm 1’in Anahtar Noktaları</a:t>
            </a:r>
          </a:p>
        </p:txBody>
      </p:sp>
      <p:sp>
        <p:nvSpPr>
          <p:cNvPr id="3" name="Content Placeholder 2"/>
          <p:cNvSpPr>
            <a:spLocks noGrp="1"/>
          </p:cNvSpPr>
          <p:nvPr>
            <p:ph idx="1"/>
          </p:nvPr>
        </p:nvSpPr>
        <p:spPr>
          <a:xfrm>
            <a:off x="457200" y="1546160"/>
            <a:ext cx="8229600" cy="4525963"/>
          </a:xfrm>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yazılım mimarisi, bir yazılım sisteminin nasıl organize edildiğinin bir açıklamasıdır.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Mimari tasarım kararları, uygulama türü, sistemin dağılımı, kullanılacak mimari tarzlar hakkındaki kararları içerir.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Mimariler, kavramsal bir görünüm, mantıksal bir görünüm, bir süreç görünümü ve bir geliştirme görünümü gibi birkaç farklı perspektif veya bakış açısıyla belgelenebilir.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Mimari modeller, genel sistem mimarileri hakkındaki bilgileri yeniden kullanmanın bir yoludur. Mimariyi tanımlar, ne zaman kullanılabileceğini açıklar ve avantajlarını ve dezavantajlarını açıklarlar.</a:t>
            </a:r>
          </a:p>
        </p:txBody>
      </p:sp>
      <p:sp>
        <p:nvSpPr>
          <p:cNvPr id="4" name="Footer Placeholder 3"/>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tr-TR" sz="3200" b="1" i="0" noProof="0" dirty="0">
                <a:solidFill>
                  <a:srgbClr val="000000"/>
                </a:solidFill>
                <a:effectLst/>
                <a:latin typeface="Times New Roman" panose="02020603050405020304" pitchFamily="18" charset="0"/>
              </a:rPr>
              <a:t>Ders 6 - Mimari Tasarım</a:t>
            </a:r>
          </a:p>
        </p:txBody>
      </p:sp>
      <p:sp>
        <p:nvSpPr>
          <p:cNvPr id="3" name="Subtitle 2"/>
          <p:cNvSpPr>
            <a:spLocks noGrp="1"/>
          </p:cNvSpPr>
          <p:nvPr>
            <p:ph type="subTitle" idx="1"/>
          </p:nvPr>
        </p:nvSpPr>
        <p:spPr/>
        <p:txBody>
          <a:bodyPr/>
          <a:lstStyle/>
          <a:p>
            <a:r>
              <a:rPr lang="tr-TR" b="1" i="0" noProof="0" dirty="0">
                <a:solidFill>
                  <a:srgbClr val="000000"/>
                </a:solidFill>
                <a:effectLst/>
                <a:latin typeface="Times New Roman" panose="02020603050405020304" pitchFamily="18" charset="0"/>
              </a:rPr>
              <a:t>Bölüm 2</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26</a:t>
            </a:fld>
            <a:endParaRPr lang="en-US"/>
          </a:p>
        </p:txBody>
      </p:sp>
      <p:sp>
        <p:nvSpPr>
          <p:cNvPr id="5" name="Footer Placeholder 4"/>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pPr algn="l"/>
            <a:r>
              <a:rPr lang="tr-TR" sz="3200" b="1" i="0" noProof="0" dirty="0">
                <a:solidFill>
                  <a:srgbClr val="000000"/>
                </a:solidFill>
                <a:effectLst/>
                <a:latin typeface="Times New Roman" panose="02020603050405020304" pitchFamily="18" charset="0"/>
              </a:rPr>
              <a:t>Depo Mimarisi</a:t>
            </a:r>
          </a:p>
        </p:txBody>
      </p:sp>
      <p:sp>
        <p:nvSpPr>
          <p:cNvPr id="13315" name="Rectangle 3"/>
          <p:cNvSpPr>
            <a:spLocks noGrp="1" noChangeArrowheads="1"/>
          </p:cNvSpPr>
          <p:nvPr>
            <p:ph idx="1"/>
          </p:nvPr>
        </p:nvSpPr>
        <p:spPr>
          <a:noFill/>
          <a:ln/>
        </p:spPr>
        <p:txBody>
          <a:bodyPr lIns="90487" tIns="44450" rIns="90487" bIns="44450"/>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Alt sistemler veri alışverişinde bulunmalıdır. Bu iki şekilde yapılabilir: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Paylaşılan veriler, merkezi bir veritabanında veya depoda tutulur ve tüm alt sistemler tarafından erişilebilir;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Her bir alt sistem kendi veritabanını korur ve verileri diğer alt sistemlere açıkça aktarır.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Büyük miktarda veri paylaşılacağı zaman, depo paylaşımı modeli en yaygın şekilde kullanılır ve bu verimli bir veri paylaşım mekanizmasıdır.</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27</a:t>
            </a:fld>
            <a:endParaRPr lang="en-US"/>
          </a:p>
        </p:txBody>
      </p:sp>
      <p:sp>
        <p:nvSpPr>
          <p:cNvPr id="5" name="Footer Placeholder 4"/>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253"/>
            <a:ext cx="7293232" cy="1143000"/>
          </a:xfrm>
        </p:spPr>
        <p:txBody>
          <a:bodyPr/>
          <a:lstStyle/>
          <a:p>
            <a:pPr algn="l"/>
            <a:r>
              <a:rPr lang="tr-TR" sz="3200" b="1" i="0" noProof="0" dirty="0">
                <a:solidFill>
                  <a:srgbClr val="000000"/>
                </a:solidFill>
                <a:effectLst/>
                <a:latin typeface="Times New Roman" panose="02020603050405020304" pitchFamily="18" charset="0"/>
              </a:rPr>
              <a:t>Depo Deseni</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92676447"/>
              </p:ext>
            </p:extLst>
          </p:nvPr>
        </p:nvGraphicFramePr>
        <p:xfrm>
          <a:off x="0" y="747180"/>
          <a:ext cx="9144000" cy="5609170"/>
        </p:xfrm>
        <a:graphic>
          <a:graphicData uri="http://schemas.openxmlformats.org/drawingml/2006/table">
            <a:tbl>
              <a:tblPr firstRow="1" bandRow="1">
                <a:tableStyleId>{5C22544A-7EE6-4342-B048-85BDC9FD1C3A}</a:tableStyleId>
              </a:tblPr>
              <a:tblGrid>
                <a:gridCol w="2149289">
                  <a:extLst>
                    <a:ext uri="{9D8B030D-6E8A-4147-A177-3AD203B41FA5}">
                      <a16:colId xmlns:a16="http://schemas.microsoft.com/office/drawing/2014/main" val="20000"/>
                    </a:ext>
                  </a:extLst>
                </a:gridCol>
                <a:gridCol w="6994711">
                  <a:extLst>
                    <a:ext uri="{9D8B030D-6E8A-4147-A177-3AD203B41FA5}">
                      <a16:colId xmlns:a16="http://schemas.microsoft.com/office/drawing/2014/main" val="20001"/>
                    </a:ext>
                  </a:extLst>
                </a:gridCol>
              </a:tblGrid>
              <a:tr h="424954">
                <a:tc>
                  <a:txBody>
                    <a:bodyPr/>
                    <a:lstStyle/>
                    <a:p>
                      <a:r>
                        <a:rPr lang="tr-TR" b="1" noProof="0">
                          <a:effectLst/>
                        </a:rPr>
                        <a:t>İsim Soyisim</a:t>
                      </a:r>
                      <a:endParaRPr lang="tr-TR" noProof="0"/>
                    </a:p>
                  </a:txBody>
                  <a:tcPr anchor="ctr"/>
                </a:tc>
                <a:tc>
                  <a:txBody>
                    <a:bodyPr/>
                    <a:lstStyle/>
                    <a:p>
                      <a:r>
                        <a:rPr lang="tr-TR" b="1" noProof="0">
                          <a:effectLst/>
                        </a:rPr>
                        <a:t>Depo</a:t>
                      </a:r>
                      <a:endParaRPr lang="tr-TR" noProof="0"/>
                    </a:p>
                  </a:txBody>
                  <a:tcPr anchor="ctr"/>
                </a:tc>
                <a:extLst>
                  <a:ext uri="{0D108BD9-81ED-4DB2-BD59-A6C34878D82A}">
                    <a16:rowId xmlns:a16="http://schemas.microsoft.com/office/drawing/2014/main" val="10000"/>
                  </a:ext>
                </a:extLst>
              </a:tr>
              <a:tr h="733482">
                <a:tc>
                  <a:txBody>
                    <a:bodyPr/>
                    <a:lstStyle/>
                    <a:p>
                      <a:r>
                        <a:rPr lang="tr-TR" b="1" noProof="0">
                          <a:effectLst/>
                        </a:rPr>
                        <a:t>Açıklama</a:t>
                      </a:r>
                      <a:endParaRPr lang="tr-TR" noProof="0"/>
                    </a:p>
                  </a:txBody>
                  <a:tcPr anchor="ctr"/>
                </a:tc>
                <a:tc>
                  <a:txBody>
                    <a:bodyPr/>
                    <a:lstStyle/>
                    <a:p>
                      <a:r>
                        <a:rPr lang="tr-TR" noProof="0">
                          <a:effectLst/>
                        </a:rPr>
                        <a:t>Bir sistemdeki tüm veriler, tüm sistem bileşenlerinin erişebildiği merkezi bir depoda yönetilir. Bileşenler doğrudan bilgi havuzu aracılığıyla etkileşime girmez.</a:t>
                      </a:r>
                      <a:endParaRPr lang="tr-TR" noProof="0"/>
                    </a:p>
                  </a:txBody>
                  <a:tcPr anchor="ctr"/>
                </a:tc>
                <a:extLst>
                  <a:ext uri="{0D108BD9-81ED-4DB2-BD59-A6C34878D82A}">
                    <a16:rowId xmlns:a16="http://schemas.microsoft.com/office/drawing/2014/main" val="10001"/>
                  </a:ext>
                </a:extLst>
              </a:tr>
              <a:tr h="733482">
                <a:tc>
                  <a:txBody>
                    <a:bodyPr/>
                    <a:lstStyle/>
                    <a:p>
                      <a:r>
                        <a:rPr lang="tr-TR" b="1" noProof="0">
                          <a:effectLst/>
                        </a:rPr>
                        <a:t>Misal</a:t>
                      </a:r>
                      <a:endParaRPr lang="tr-TR" noProof="0"/>
                    </a:p>
                  </a:txBody>
                  <a:tcPr anchor="ctr"/>
                </a:tc>
                <a:tc>
                  <a:txBody>
                    <a:bodyPr/>
                    <a:lstStyle/>
                    <a:p>
                      <a:r>
                        <a:rPr lang="tr-TR" noProof="0" dirty="0">
                          <a:effectLst/>
                        </a:rPr>
                        <a:t>Şekil 6.9, bileşenlerin bir sistem tasarım bilgisi deposunu kullandığı bir IDE örneğidir. Her bir yazılım aracı, daha sonra diğer araçlar tarafından kullanılmak üzere mevcut olan bilgileri üretir.</a:t>
                      </a:r>
                      <a:endParaRPr lang="tr-TR" noProof="0" dirty="0"/>
                    </a:p>
                  </a:txBody>
                  <a:tcPr anchor="ctr"/>
                </a:tc>
                <a:extLst>
                  <a:ext uri="{0D108BD9-81ED-4DB2-BD59-A6C34878D82A}">
                    <a16:rowId xmlns:a16="http://schemas.microsoft.com/office/drawing/2014/main" val="10002"/>
                  </a:ext>
                </a:extLst>
              </a:tr>
              <a:tr h="977976">
                <a:tc>
                  <a:txBody>
                    <a:bodyPr/>
                    <a:lstStyle/>
                    <a:p>
                      <a:r>
                        <a:rPr lang="tr-TR" b="1" noProof="0">
                          <a:effectLst/>
                        </a:rPr>
                        <a:t>Kullanıldığında</a:t>
                      </a:r>
                      <a:endParaRPr lang="tr-TR" noProof="0"/>
                    </a:p>
                  </a:txBody>
                  <a:tcPr anchor="ctr"/>
                </a:tc>
                <a:tc>
                  <a:txBody>
                    <a:bodyPr/>
                    <a:lstStyle/>
                    <a:p>
                      <a:r>
                        <a:rPr lang="tr-TR" noProof="0">
                          <a:effectLst/>
                        </a:rPr>
                        <a:t>Bu modeli, uzun süre saklanması gereken büyük hacimli bilgilerin üretildiği bir sisteminiz olduğunda kullanmalısınız. Ayrıca, veri havuzuna veri dahil edilmesinin bir eylemi veya aracı tetiklediği veri odaklı sistemlerde de kullanabilirsiniz.</a:t>
                      </a:r>
                      <a:endParaRPr lang="tr-TR" noProof="0"/>
                    </a:p>
                  </a:txBody>
                  <a:tcPr anchor="ctr"/>
                </a:tc>
                <a:extLst>
                  <a:ext uri="{0D108BD9-81ED-4DB2-BD59-A6C34878D82A}">
                    <a16:rowId xmlns:a16="http://schemas.microsoft.com/office/drawing/2014/main" val="10003"/>
                  </a:ext>
                </a:extLst>
              </a:tr>
              <a:tr h="977976">
                <a:tc>
                  <a:txBody>
                    <a:bodyPr/>
                    <a:lstStyle/>
                    <a:p>
                      <a:r>
                        <a:rPr lang="tr-TR" b="1" noProof="0">
                          <a:effectLst/>
                        </a:rPr>
                        <a:t>Avantajlar</a:t>
                      </a:r>
                      <a:endParaRPr lang="tr-TR" noProof="0"/>
                    </a:p>
                  </a:txBody>
                  <a:tcPr anchor="ctr"/>
                </a:tc>
                <a:tc>
                  <a:txBody>
                    <a:bodyPr/>
                    <a:lstStyle/>
                    <a:p>
                      <a:r>
                        <a:rPr lang="tr-TR" noProof="0" dirty="0">
                          <a:effectLst/>
                        </a:rPr>
                        <a:t>Bileşenler bağımsız olabilir — diğer bileşenlerin varlığını bilmelerine gerek yoktur. Bir bileşen tarafından yapılan değişiklikler tüm bileşenlere yayılabilir. Hepsi tek bir yerde olduğu için tüm veriler tutarlı bir şekilde yönetilebilir (örneğin, aynı anda yapılan yedeklemeler).</a:t>
                      </a:r>
                      <a:endParaRPr lang="tr-TR" noProof="0" dirty="0"/>
                    </a:p>
                  </a:txBody>
                  <a:tcPr anchor="ctr"/>
                </a:tc>
                <a:extLst>
                  <a:ext uri="{0D108BD9-81ED-4DB2-BD59-A6C34878D82A}">
                    <a16:rowId xmlns:a16="http://schemas.microsoft.com/office/drawing/2014/main" val="10004"/>
                  </a:ext>
                </a:extLst>
              </a:tr>
              <a:tr h="977976">
                <a:tc>
                  <a:txBody>
                    <a:bodyPr/>
                    <a:lstStyle/>
                    <a:p>
                      <a:r>
                        <a:rPr lang="tr-TR" b="1" noProof="0">
                          <a:effectLst/>
                        </a:rPr>
                        <a:t>Dezavantajları</a:t>
                      </a:r>
                      <a:endParaRPr lang="tr-TR" noProof="0"/>
                    </a:p>
                  </a:txBody>
                  <a:tcPr anchor="ctr"/>
                </a:tc>
                <a:tc>
                  <a:txBody>
                    <a:bodyPr/>
                    <a:lstStyle/>
                    <a:p>
                      <a:r>
                        <a:rPr lang="tr-TR" noProof="0" dirty="0">
                          <a:effectLst/>
                        </a:rPr>
                        <a:t>Depo tek bir hata noktasıdır, bu nedenle depodaki sorunlar tüm sistemi etkiler. Arşiv aracılığıyla tüm iletişimin organize edilmesinde verimsizlikler olabilir. Depoyu birkaç bilgisayara dağıtmak zor olabilir.</a:t>
                      </a:r>
                      <a:endParaRPr lang="tr-TR" noProof="0" dirty="0"/>
                    </a:p>
                  </a:txBody>
                  <a:tcPr anchor="ct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28</a:t>
            </a:fld>
            <a:endParaRPr lang="en-US"/>
          </a:p>
        </p:txBody>
      </p:sp>
      <p:sp>
        <p:nvSpPr>
          <p:cNvPr id="6" name="Footer Placeholder 5"/>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Bir IDE İçin Bir Depo Mimarisi</a:t>
            </a:r>
          </a:p>
        </p:txBody>
      </p:sp>
      <p:pic>
        <p:nvPicPr>
          <p:cNvPr id="4" name="Content Placeholder 3" descr="6.9 RepositoryID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2287" b="-12287"/>
              <a:stretch>
                <a:fillRect/>
              </a:stretch>
            </p:blipFill>
          </mc:Choice>
          <mc:Fallback>
            <p:blipFill>
              <a:blip r:embed="rId3"/>
              <a:srcRect t="-12287" b="-12287"/>
              <a:stretch>
                <a:fillRect/>
              </a:stretch>
            </p:blipFill>
          </mc:Fallback>
        </mc:AlternateContent>
        <p:spPr>
          <a:xfrm>
            <a:off x="754456" y="1600200"/>
            <a:ext cx="7244433" cy="3984159"/>
          </a:xfrm>
        </p:spPr>
      </p:pic>
      <p:sp>
        <p:nvSpPr>
          <p:cNvPr id="5" name="Slide Number Placeholder 4"/>
          <p:cNvSpPr>
            <a:spLocks noGrp="1"/>
          </p:cNvSpPr>
          <p:nvPr>
            <p:ph type="sldNum" sz="quarter" idx="12"/>
          </p:nvPr>
        </p:nvSpPr>
        <p:spPr/>
        <p:txBody>
          <a:bodyPr/>
          <a:lstStyle/>
          <a:p>
            <a:fld id="{EC33B370-F672-B743-B3AF-248A63C17270}" type="slidenum">
              <a:rPr lang="en-US" smtClean="0"/>
              <a:pPr/>
              <a:t>29</a:t>
            </a:fld>
            <a:endParaRPr lang="en-US"/>
          </a:p>
        </p:txBody>
      </p:sp>
      <p:sp>
        <p:nvSpPr>
          <p:cNvPr id="6" name="Footer Placeholder 5"/>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pic>
        <p:nvPicPr>
          <p:cNvPr id="3" name="Picture 2"/>
          <p:cNvPicPr>
            <a:picLocks noChangeAspect="1"/>
          </p:cNvPicPr>
          <p:nvPr/>
        </p:nvPicPr>
        <p:blipFill>
          <a:blip r:embed="rId4"/>
          <a:stretch>
            <a:fillRect/>
          </a:stretch>
        </p:blipFill>
        <p:spPr>
          <a:xfrm>
            <a:off x="175092" y="1600200"/>
            <a:ext cx="8793816" cy="40957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Yazılım Mimarisi</a:t>
            </a:r>
          </a:p>
        </p:txBody>
      </p:sp>
      <p:sp>
        <p:nvSpPr>
          <p:cNvPr id="44035" name="Rectangle 3"/>
          <p:cNvSpPr>
            <a:spLocks noGrp="1" noChangeArrowheads="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sistemi oluşturan alt sistemleri ve alt sistem kontrolü ve iletişimi çerçevesini belirlemeye yönelik tasarım süreci </a:t>
            </a:r>
            <a:r>
              <a:rPr lang="tr-TR" sz="2800" b="0" i="0" noProof="0" dirty="0">
                <a:solidFill>
                  <a:schemeClr val="tx2">
                    <a:lumMod val="60000"/>
                    <a:lumOff val="40000"/>
                  </a:schemeClr>
                </a:solidFill>
                <a:effectLst/>
                <a:latin typeface="Times New Roman" panose="02020603050405020304" pitchFamily="18" charset="0"/>
              </a:rPr>
              <a:t>mimari tasarımdır</a:t>
            </a:r>
            <a:r>
              <a:rPr lang="tr-TR" sz="2800" b="0" i="1" noProof="0" dirty="0">
                <a:solidFill>
                  <a:srgbClr val="000000"/>
                </a:solidFill>
                <a:effectLst/>
                <a:latin typeface="Times New Roman" panose="02020603050405020304" pitchFamily="18" charset="0"/>
              </a:rPr>
              <a:t>.</a:t>
            </a:r>
            <a:endParaRPr lang="tr-TR" sz="2800" b="0" i="0" noProof="0" dirty="0">
              <a:solidFill>
                <a:srgbClr val="000000"/>
              </a:solidFill>
              <a:effectLst/>
              <a:latin typeface="Times New Roman" panose="02020603050405020304" pitchFamily="18" charset="0"/>
            </a:endParaRP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 tasarım sürecinin çıktısı, </a:t>
            </a:r>
            <a:r>
              <a:rPr lang="tr-TR" sz="2800" b="0" i="0" noProof="0" dirty="0">
                <a:solidFill>
                  <a:schemeClr val="tx2">
                    <a:lumMod val="60000"/>
                    <a:lumOff val="40000"/>
                  </a:schemeClr>
                </a:solidFill>
                <a:effectLst/>
                <a:latin typeface="Times New Roman" panose="02020603050405020304" pitchFamily="18" charset="0"/>
              </a:rPr>
              <a:t>yazılım mimarisinin </a:t>
            </a:r>
            <a:r>
              <a:rPr lang="tr-TR" sz="2800" b="0" i="0" noProof="0" dirty="0">
                <a:solidFill>
                  <a:srgbClr val="000000"/>
                </a:solidFill>
                <a:effectLst/>
                <a:latin typeface="Times New Roman" panose="02020603050405020304" pitchFamily="18" charset="0"/>
              </a:rPr>
              <a:t>bir açıklamasıdır.</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5" name="Footer Placeholder 4"/>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pPr algn="l"/>
            <a:r>
              <a:rPr lang="tr-TR" sz="3200" b="1" i="0" noProof="0" dirty="0">
                <a:solidFill>
                  <a:srgbClr val="000000"/>
                </a:solidFill>
                <a:effectLst/>
                <a:latin typeface="Times New Roman" panose="02020603050405020304" pitchFamily="18" charset="0"/>
              </a:rPr>
              <a:t>İstemci-Sunucu Mimarisi</a:t>
            </a:r>
          </a:p>
        </p:txBody>
      </p:sp>
      <p:sp>
        <p:nvSpPr>
          <p:cNvPr id="16387" name="Rectangle 3"/>
          <p:cNvSpPr>
            <a:spLocks noGrp="1" noChangeArrowheads="1"/>
          </p:cNvSpPr>
          <p:nvPr>
            <p:ph idx="1"/>
          </p:nvPr>
        </p:nvSpPr>
        <p:spPr>
          <a:noFill/>
          <a:ln/>
        </p:spPr>
        <p:txBody>
          <a:bodyPr lIns="90487" tIns="44450" rIns="90487" bIns="44450"/>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Verilerin ve işlemenin bir dizi bileşene nasıl dağıtıldığını gösteren dağıtılmış sistem modeli.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Tek bir bilgisayarda uygulanabilir.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Yazdırma, veri yönetimi vb. </a:t>
            </a:r>
            <a:r>
              <a:rPr lang="en-US" sz="2800" b="0" i="0" noProof="0" dirty="0" smtClean="0">
                <a:solidFill>
                  <a:srgbClr val="000000"/>
                </a:solidFill>
                <a:effectLst/>
                <a:latin typeface="Times New Roman" panose="02020603050405020304" pitchFamily="18" charset="0"/>
              </a:rPr>
              <a:t>g</a:t>
            </a:r>
            <a:r>
              <a:rPr lang="tr-TR" sz="2800" b="0" i="0" noProof="0" dirty="0" err="1" smtClean="0">
                <a:solidFill>
                  <a:srgbClr val="000000"/>
                </a:solidFill>
                <a:effectLst/>
                <a:latin typeface="Times New Roman" panose="02020603050405020304" pitchFamily="18" charset="0"/>
              </a:rPr>
              <a:t>ibi</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belirli hizmetler sağlayan bağımsız sunucular seti.</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 hizmetleri arayan müşteri grubu.</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İstemcilerin sunuculara erişmesine izin veren ağ.</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30</a:t>
            </a:fld>
            <a:endParaRPr lang="en-US"/>
          </a:p>
        </p:txBody>
      </p:sp>
      <p:sp>
        <p:nvSpPr>
          <p:cNvPr id="5" name="Footer Placeholder 4"/>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06"/>
            <a:ext cx="7293232" cy="1143000"/>
          </a:xfrm>
        </p:spPr>
        <p:txBody>
          <a:bodyPr/>
          <a:lstStyle/>
          <a:p>
            <a:pPr algn="l"/>
            <a:r>
              <a:rPr lang="tr-TR" sz="3200" b="1" i="0" noProof="0" dirty="0">
                <a:solidFill>
                  <a:srgbClr val="000000"/>
                </a:solidFill>
                <a:effectLst/>
                <a:latin typeface="Times New Roman" panose="02020603050405020304" pitchFamily="18" charset="0"/>
              </a:rPr>
              <a:t>İstemci-Sunucu Deseni</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8974273"/>
              </p:ext>
            </p:extLst>
          </p:nvPr>
        </p:nvGraphicFramePr>
        <p:xfrm>
          <a:off x="0" y="857047"/>
          <a:ext cx="9143999" cy="5601781"/>
        </p:xfrm>
        <a:graphic>
          <a:graphicData uri="http://schemas.openxmlformats.org/drawingml/2006/table">
            <a:tbl>
              <a:tblPr firstRow="1" bandRow="1">
                <a:tableStyleId>{5C22544A-7EE6-4342-B048-85BDC9FD1C3A}</a:tableStyleId>
              </a:tblPr>
              <a:tblGrid>
                <a:gridCol w="2314432">
                  <a:extLst>
                    <a:ext uri="{9D8B030D-6E8A-4147-A177-3AD203B41FA5}">
                      <a16:colId xmlns:a16="http://schemas.microsoft.com/office/drawing/2014/main" val="20000"/>
                    </a:ext>
                  </a:extLst>
                </a:gridCol>
                <a:gridCol w="6829567">
                  <a:extLst>
                    <a:ext uri="{9D8B030D-6E8A-4147-A177-3AD203B41FA5}">
                      <a16:colId xmlns:a16="http://schemas.microsoft.com/office/drawing/2014/main" val="20001"/>
                    </a:ext>
                  </a:extLst>
                </a:gridCol>
              </a:tblGrid>
              <a:tr h="481141">
                <a:tc>
                  <a:txBody>
                    <a:bodyPr/>
                    <a:lstStyle/>
                    <a:p>
                      <a:r>
                        <a:rPr lang="tr-TR" b="1" noProof="0">
                          <a:effectLst/>
                        </a:rPr>
                        <a:t>İsim Soyisim</a:t>
                      </a:r>
                      <a:endParaRPr lang="tr-TR" noProof="0"/>
                    </a:p>
                  </a:txBody>
                  <a:tcPr anchor="ctr"/>
                </a:tc>
                <a:tc>
                  <a:txBody>
                    <a:bodyPr/>
                    <a:lstStyle/>
                    <a:p>
                      <a:r>
                        <a:rPr lang="tr-TR" b="1" noProof="0">
                          <a:effectLst/>
                        </a:rPr>
                        <a:t>Müşteri sunucusu</a:t>
                      </a:r>
                      <a:endParaRPr lang="tr-TR" noProof="0"/>
                    </a:p>
                  </a:txBody>
                  <a:tcPr anchor="ctr"/>
                </a:tc>
                <a:extLst>
                  <a:ext uri="{0D108BD9-81ED-4DB2-BD59-A6C34878D82A}">
                    <a16:rowId xmlns:a16="http://schemas.microsoft.com/office/drawing/2014/main" val="10000"/>
                  </a:ext>
                </a:extLst>
              </a:tr>
              <a:tr h="830462">
                <a:tc>
                  <a:txBody>
                    <a:bodyPr/>
                    <a:lstStyle/>
                    <a:p>
                      <a:r>
                        <a:rPr lang="tr-TR" b="1" noProof="0">
                          <a:effectLst/>
                        </a:rPr>
                        <a:t>Açıklama</a:t>
                      </a:r>
                      <a:endParaRPr lang="tr-TR" noProof="0"/>
                    </a:p>
                  </a:txBody>
                  <a:tcPr anchor="ctr"/>
                </a:tc>
                <a:tc>
                  <a:txBody>
                    <a:bodyPr/>
                    <a:lstStyle/>
                    <a:p>
                      <a:r>
                        <a:rPr lang="tr-TR" noProof="0">
                          <a:effectLst/>
                        </a:rPr>
                        <a:t>Bir istemci-sunucu mimarisinde, sistemin işlevselliği, her hizmetin ayrı bir sunucudan teslim edildiği hizmetler şeklinde düzenlenir. İstemciler bu hizmetlerin kullanıcılarıdır ve bunlardan yararlanmak için sunuculara erişirler.</a:t>
                      </a:r>
                      <a:endParaRPr lang="tr-TR" noProof="0"/>
                    </a:p>
                  </a:txBody>
                  <a:tcPr anchor="ctr"/>
                </a:tc>
                <a:extLst>
                  <a:ext uri="{0D108BD9-81ED-4DB2-BD59-A6C34878D82A}">
                    <a16:rowId xmlns:a16="http://schemas.microsoft.com/office/drawing/2014/main" val="10001"/>
                  </a:ext>
                </a:extLst>
              </a:tr>
              <a:tr h="553641">
                <a:tc>
                  <a:txBody>
                    <a:bodyPr/>
                    <a:lstStyle/>
                    <a:p>
                      <a:r>
                        <a:rPr lang="tr-TR" b="1" noProof="0">
                          <a:effectLst/>
                        </a:rPr>
                        <a:t>Misal</a:t>
                      </a:r>
                      <a:endParaRPr lang="tr-TR" noProof="0"/>
                    </a:p>
                  </a:txBody>
                  <a:tcPr anchor="ctr"/>
                </a:tc>
                <a:tc>
                  <a:txBody>
                    <a:bodyPr/>
                    <a:lstStyle/>
                    <a:p>
                      <a:r>
                        <a:rPr lang="tr-TR" noProof="0">
                          <a:effectLst/>
                        </a:rPr>
                        <a:t>Şekil 6.11, bir istemci-sunucu sistemi olarak düzenlenen bir film ve video / DVD kitaplığı örneğidir.</a:t>
                      </a:r>
                      <a:endParaRPr lang="tr-TR" noProof="0"/>
                    </a:p>
                  </a:txBody>
                  <a:tcPr anchor="ctr"/>
                </a:tc>
                <a:extLst>
                  <a:ext uri="{0D108BD9-81ED-4DB2-BD59-A6C34878D82A}">
                    <a16:rowId xmlns:a16="http://schemas.microsoft.com/office/drawing/2014/main" val="10002"/>
                  </a:ext>
                </a:extLst>
              </a:tr>
              <a:tr h="830462">
                <a:tc>
                  <a:txBody>
                    <a:bodyPr/>
                    <a:lstStyle/>
                    <a:p>
                      <a:r>
                        <a:rPr lang="tr-TR" b="1" noProof="0">
                          <a:effectLst/>
                        </a:rPr>
                        <a:t>Kullanıldığında</a:t>
                      </a:r>
                      <a:endParaRPr lang="tr-TR" noProof="0"/>
                    </a:p>
                  </a:txBody>
                  <a:tcPr anchor="ctr"/>
                </a:tc>
                <a:tc>
                  <a:txBody>
                    <a:bodyPr/>
                    <a:lstStyle/>
                    <a:p>
                      <a:r>
                        <a:rPr lang="tr-TR" noProof="0">
                          <a:effectLst/>
                        </a:rPr>
                        <a:t>Paylaşılan bir veritabanındaki verilere çeşitli konumlardan erişilmesi gerektiğinde kullanılır. Sunucular çoğaltılabildiğinden, bir sistem üzerindeki yük değişken olduğunda da kullanılabilir.</a:t>
                      </a:r>
                      <a:endParaRPr lang="tr-TR" noProof="0"/>
                    </a:p>
                  </a:txBody>
                  <a:tcPr anchor="ctr"/>
                </a:tc>
                <a:extLst>
                  <a:ext uri="{0D108BD9-81ED-4DB2-BD59-A6C34878D82A}">
                    <a16:rowId xmlns:a16="http://schemas.microsoft.com/office/drawing/2014/main" val="10003"/>
                  </a:ext>
                </a:extLst>
              </a:tr>
              <a:tr h="830462">
                <a:tc>
                  <a:txBody>
                    <a:bodyPr/>
                    <a:lstStyle/>
                    <a:p>
                      <a:r>
                        <a:rPr lang="tr-TR" b="1" noProof="0">
                          <a:effectLst/>
                        </a:rPr>
                        <a:t>Avantajlar</a:t>
                      </a:r>
                      <a:endParaRPr lang="tr-TR" noProof="0"/>
                    </a:p>
                  </a:txBody>
                  <a:tcPr anchor="ctr"/>
                </a:tc>
                <a:tc>
                  <a:txBody>
                    <a:bodyPr/>
                    <a:lstStyle/>
                    <a:p>
                      <a:r>
                        <a:rPr lang="tr-TR" noProof="0" dirty="0">
                          <a:effectLst/>
                        </a:rPr>
                        <a:t>Bu modelin temel avantajı, sunucuların bir ağ üzerinden dağıtılabilmesidir. Genel işlevsellik (örneğin, bir baskı hizmeti) tüm istemciler tarafından kullanılabilir ve tüm hizmetler tarafından uygulanması gerekmez.</a:t>
                      </a:r>
                      <a:endParaRPr lang="tr-TR" noProof="0" dirty="0"/>
                    </a:p>
                  </a:txBody>
                  <a:tcPr anchor="ctr"/>
                </a:tc>
                <a:extLst>
                  <a:ext uri="{0D108BD9-81ED-4DB2-BD59-A6C34878D82A}">
                    <a16:rowId xmlns:a16="http://schemas.microsoft.com/office/drawing/2014/main" val="10004"/>
                  </a:ext>
                </a:extLst>
              </a:tr>
              <a:tr h="1107283">
                <a:tc>
                  <a:txBody>
                    <a:bodyPr/>
                    <a:lstStyle/>
                    <a:p>
                      <a:r>
                        <a:rPr lang="tr-TR" b="1" noProof="0">
                          <a:effectLst/>
                        </a:rPr>
                        <a:t>Dezavantajları</a:t>
                      </a:r>
                      <a:endParaRPr lang="tr-TR" noProof="0"/>
                    </a:p>
                  </a:txBody>
                  <a:tcPr anchor="ctr"/>
                </a:tc>
                <a:tc>
                  <a:txBody>
                    <a:bodyPr/>
                    <a:lstStyle/>
                    <a:p>
                      <a:r>
                        <a:rPr lang="tr-TR" noProof="0" dirty="0">
                          <a:effectLst/>
                        </a:rPr>
                        <a:t>Her hizmet tek bir hata noktasıdır, bu nedenle hizmet reddi saldırılarına veya sunucu arızasına açıktır. Sistemin yanı sıra ağa da bağlı olduğu için performans tahmin edilemez olabilir. Sunucular farklı kuruluşlara aitse yönetim sorunları olabilir.</a:t>
                      </a:r>
                      <a:endParaRPr lang="tr-TR" noProof="0" dirty="0"/>
                    </a:p>
                  </a:txBody>
                  <a:tcPr anchor="ct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31</a:t>
            </a:fld>
            <a:endParaRPr lang="en-US"/>
          </a:p>
        </p:txBody>
      </p:sp>
      <p:sp>
        <p:nvSpPr>
          <p:cNvPr id="6" name="Footer Placeholder 5"/>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Bir Film Kitaplığı </a:t>
            </a:r>
            <a:r>
              <a:rPr lang="tr-TR" sz="3200" noProof="0" dirty="0">
                <a:solidFill>
                  <a:srgbClr val="000000"/>
                </a:solidFill>
                <a:latin typeface="Times New Roman" panose="02020603050405020304" pitchFamily="18" charset="0"/>
              </a:rPr>
              <a:t>İ</a:t>
            </a:r>
            <a:r>
              <a:rPr lang="tr-TR" sz="3200" b="1" i="0" noProof="0" dirty="0">
                <a:solidFill>
                  <a:srgbClr val="000000"/>
                </a:solidFill>
                <a:effectLst/>
                <a:latin typeface="Times New Roman" panose="02020603050405020304" pitchFamily="18" charset="0"/>
              </a:rPr>
              <a:t>çin Bir </a:t>
            </a:r>
            <a:r>
              <a:rPr lang="tr-TR" sz="3200" noProof="0" dirty="0">
                <a:solidFill>
                  <a:srgbClr val="000000"/>
                </a:solidFill>
                <a:latin typeface="Times New Roman" panose="02020603050405020304" pitchFamily="18" charset="0"/>
              </a:rPr>
              <a:t>İ</a:t>
            </a:r>
            <a:r>
              <a:rPr lang="tr-TR" sz="3200" b="1" i="0" noProof="0" dirty="0">
                <a:solidFill>
                  <a:srgbClr val="000000"/>
                </a:solidFill>
                <a:effectLst/>
                <a:latin typeface="Times New Roman" panose="02020603050405020304" pitchFamily="18" charset="0"/>
              </a:rPr>
              <a:t>stemci-Sunucu Mimarisi</a:t>
            </a:r>
          </a:p>
        </p:txBody>
      </p:sp>
      <p:pic>
        <p:nvPicPr>
          <p:cNvPr id="4" name="Content Placeholder 3" descr="6.11 ClientServerFilmPhoto.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062" r="-1062"/>
              <a:stretch>
                <a:fillRect/>
              </a:stretch>
            </p:blipFill>
          </mc:Choice>
          <mc:Fallback>
            <p:blipFill>
              <a:blip r:embed="rId3"/>
              <a:srcRect l="-1062" r="-1062"/>
              <a:stretch>
                <a:fillRect/>
              </a:stretch>
            </p:blipFill>
          </mc:Fallback>
        </mc:AlternateContent>
        <p:spPr>
          <a:xfrm>
            <a:off x="822014" y="1775831"/>
            <a:ext cx="7203898" cy="3961866"/>
          </a:xfrm>
        </p:spPr>
      </p:pic>
      <p:sp>
        <p:nvSpPr>
          <p:cNvPr id="5" name="Slide Number Placeholder 4"/>
          <p:cNvSpPr>
            <a:spLocks noGrp="1"/>
          </p:cNvSpPr>
          <p:nvPr>
            <p:ph type="sldNum" sz="quarter" idx="12"/>
          </p:nvPr>
        </p:nvSpPr>
        <p:spPr/>
        <p:txBody>
          <a:bodyPr/>
          <a:lstStyle/>
          <a:p>
            <a:fld id="{EC33B370-F672-B743-B3AF-248A63C17270}" type="slidenum">
              <a:rPr lang="en-US" smtClean="0"/>
              <a:pPr/>
              <a:t>32</a:t>
            </a:fld>
            <a:endParaRPr lang="en-US"/>
          </a:p>
        </p:txBody>
      </p:sp>
      <p:sp>
        <p:nvSpPr>
          <p:cNvPr id="6" name="Footer Placeholder 5"/>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pic>
        <p:nvPicPr>
          <p:cNvPr id="3" name="Picture 2"/>
          <p:cNvPicPr>
            <a:picLocks noChangeAspect="1"/>
          </p:cNvPicPr>
          <p:nvPr/>
        </p:nvPicPr>
        <p:blipFill>
          <a:blip r:embed="rId4"/>
          <a:stretch>
            <a:fillRect/>
          </a:stretch>
        </p:blipFill>
        <p:spPr>
          <a:xfrm>
            <a:off x="58287" y="1529331"/>
            <a:ext cx="8731352" cy="4827019"/>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pPr algn="l"/>
            <a:r>
              <a:rPr lang="tr-TR" sz="3200" b="1" i="0" noProof="0" dirty="0">
                <a:solidFill>
                  <a:srgbClr val="000000"/>
                </a:solidFill>
                <a:effectLst/>
                <a:latin typeface="Times New Roman" panose="02020603050405020304" pitchFamily="18" charset="0"/>
              </a:rPr>
              <a:t>Boru ve Filtre Mimarisi</a:t>
            </a:r>
          </a:p>
        </p:txBody>
      </p:sp>
      <p:sp>
        <p:nvSpPr>
          <p:cNvPr id="33795" name="Rectangle 3"/>
          <p:cNvSpPr>
            <a:spLocks noGrp="1" noChangeArrowheads="1"/>
          </p:cNvSpPr>
          <p:nvPr>
            <p:ph idx="1"/>
          </p:nvPr>
        </p:nvSpPr>
        <p:spPr>
          <a:noFill/>
          <a:ln/>
        </p:spPr>
        <p:txBody>
          <a:bodyPr lIns="90487" tIns="44450" rIns="90487" bIns="44450"/>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İşlevsel dönüşümler, çıktı üretmek için girdilerini işler.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Boru ve filtre modeli olarak adlandırılabilir (UNIX kabuğundaki gibi).</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 yaklaşımın çeşitleri çok yaygındır. Dönüşümler sıralı olduğunda, bu, veri işleme sistemlerinde yaygın olarak kullanılan bir seri sıralı modeldir.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Etkileşimli sistemler için pek uygun değil.</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33</a:t>
            </a:fld>
            <a:endParaRPr lang="en-US"/>
          </a:p>
        </p:txBody>
      </p:sp>
      <p:sp>
        <p:nvSpPr>
          <p:cNvPr id="5" name="Footer Placeholder 4"/>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Boru ve Filtre Modeli</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02028023"/>
              </p:ext>
            </p:extLst>
          </p:nvPr>
        </p:nvGraphicFramePr>
        <p:xfrm>
          <a:off x="0" y="1350080"/>
          <a:ext cx="9232490" cy="5103010"/>
        </p:xfrm>
        <a:graphic>
          <a:graphicData uri="http://schemas.openxmlformats.org/drawingml/2006/table">
            <a:tbl>
              <a:tblPr firstRow="1" bandRow="1">
                <a:tableStyleId>{5C22544A-7EE6-4342-B048-85BDC9FD1C3A}</a:tableStyleId>
              </a:tblPr>
              <a:tblGrid>
                <a:gridCol w="1897241">
                  <a:extLst>
                    <a:ext uri="{9D8B030D-6E8A-4147-A177-3AD203B41FA5}">
                      <a16:colId xmlns:a16="http://schemas.microsoft.com/office/drawing/2014/main" val="20000"/>
                    </a:ext>
                  </a:extLst>
                </a:gridCol>
                <a:gridCol w="7335249">
                  <a:extLst>
                    <a:ext uri="{9D8B030D-6E8A-4147-A177-3AD203B41FA5}">
                      <a16:colId xmlns:a16="http://schemas.microsoft.com/office/drawing/2014/main" val="20001"/>
                    </a:ext>
                  </a:extLst>
                </a:gridCol>
              </a:tblGrid>
              <a:tr h="441168">
                <a:tc>
                  <a:txBody>
                    <a:bodyPr/>
                    <a:lstStyle/>
                    <a:p>
                      <a:r>
                        <a:rPr lang="tr-TR" b="1" noProof="0">
                          <a:effectLst/>
                        </a:rPr>
                        <a:t>İsim Soyisim</a:t>
                      </a:r>
                      <a:endParaRPr lang="tr-TR" noProof="0"/>
                    </a:p>
                  </a:txBody>
                  <a:tcPr anchor="ctr"/>
                </a:tc>
                <a:tc>
                  <a:txBody>
                    <a:bodyPr/>
                    <a:lstStyle/>
                    <a:p>
                      <a:r>
                        <a:rPr lang="tr-TR" b="1" noProof="0">
                          <a:effectLst/>
                        </a:rPr>
                        <a:t>Boru ve filtre</a:t>
                      </a:r>
                      <a:endParaRPr lang="tr-TR" noProof="0"/>
                    </a:p>
                  </a:txBody>
                  <a:tcPr anchor="ctr"/>
                </a:tc>
                <a:extLst>
                  <a:ext uri="{0D108BD9-81ED-4DB2-BD59-A6C34878D82A}">
                    <a16:rowId xmlns:a16="http://schemas.microsoft.com/office/drawing/2014/main" val="10000"/>
                  </a:ext>
                </a:extLst>
              </a:tr>
              <a:tr h="761467">
                <a:tc>
                  <a:txBody>
                    <a:bodyPr/>
                    <a:lstStyle/>
                    <a:p>
                      <a:r>
                        <a:rPr lang="tr-TR" b="1" noProof="0">
                          <a:effectLst/>
                        </a:rPr>
                        <a:t>Açıklama</a:t>
                      </a:r>
                      <a:endParaRPr lang="tr-TR" noProof="0"/>
                    </a:p>
                  </a:txBody>
                  <a:tcPr anchor="ctr"/>
                </a:tc>
                <a:tc>
                  <a:txBody>
                    <a:bodyPr/>
                    <a:lstStyle/>
                    <a:p>
                      <a:r>
                        <a:rPr lang="tr-TR" noProof="0" dirty="0">
                          <a:effectLst/>
                        </a:rPr>
                        <a:t>Bir sistemdeki verilerin işlenmesi, her bir işleme bileşeni (filtre) ayrı olacak ve bir tür veri dönüşümü gerçekleştirecek şekilde düzenlenir. Veri, işlenmek üzere bir bileşenden diğerine akar (bir boruda olduğu gibi).</a:t>
                      </a:r>
                      <a:endParaRPr lang="tr-TR" noProof="0" dirty="0"/>
                    </a:p>
                  </a:txBody>
                  <a:tcPr anchor="ctr"/>
                </a:tc>
                <a:extLst>
                  <a:ext uri="{0D108BD9-81ED-4DB2-BD59-A6C34878D82A}">
                    <a16:rowId xmlns:a16="http://schemas.microsoft.com/office/drawing/2014/main" val="10001"/>
                  </a:ext>
                </a:extLst>
              </a:tr>
              <a:tr h="507645">
                <a:tc>
                  <a:txBody>
                    <a:bodyPr/>
                    <a:lstStyle/>
                    <a:p>
                      <a:r>
                        <a:rPr lang="tr-TR" b="1" noProof="0">
                          <a:effectLst/>
                        </a:rPr>
                        <a:t>Misal</a:t>
                      </a:r>
                      <a:endParaRPr lang="tr-TR" noProof="0"/>
                    </a:p>
                  </a:txBody>
                  <a:tcPr anchor="ctr"/>
                </a:tc>
                <a:tc>
                  <a:txBody>
                    <a:bodyPr/>
                    <a:lstStyle/>
                    <a:p>
                      <a:r>
                        <a:rPr lang="tr-TR" noProof="0" dirty="0">
                          <a:effectLst/>
                        </a:rPr>
                        <a:t>Şekil 6.13, faturaları işlemek için kullanılan bir boru ve filtre sistemi örneğidir.</a:t>
                      </a:r>
                      <a:endParaRPr lang="tr-TR" noProof="0" dirty="0"/>
                    </a:p>
                  </a:txBody>
                  <a:tcPr anchor="ctr"/>
                </a:tc>
                <a:extLst>
                  <a:ext uri="{0D108BD9-81ED-4DB2-BD59-A6C34878D82A}">
                    <a16:rowId xmlns:a16="http://schemas.microsoft.com/office/drawing/2014/main" val="10002"/>
                  </a:ext>
                </a:extLst>
              </a:tr>
              <a:tr h="761467">
                <a:tc>
                  <a:txBody>
                    <a:bodyPr/>
                    <a:lstStyle/>
                    <a:p>
                      <a:r>
                        <a:rPr lang="tr-TR" b="1" noProof="0">
                          <a:effectLst/>
                        </a:rPr>
                        <a:t>Kullanıldığında</a:t>
                      </a:r>
                      <a:endParaRPr lang="tr-TR" noProof="0"/>
                    </a:p>
                  </a:txBody>
                  <a:tcPr anchor="ctr"/>
                </a:tc>
                <a:tc>
                  <a:txBody>
                    <a:bodyPr/>
                    <a:lstStyle/>
                    <a:p>
                      <a:r>
                        <a:rPr lang="tr-TR" noProof="0">
                          <a:effectLst/>
                        </a:rPr>
                        <a:t>Girişlerin ilgili çıktıları oluşturmak için ayrı aşamalarda işlendiği veri işleme uygulamalarında (hem toplu hem de işlem tabanlı) yaygın olarak kullanılır.</a:t>
                      </a:r>
                      <a:endParaRPr lang="tr-TR" noProof="0"/>
                    </a:p>
                  </a:txBody>
                  <a:tcPr anchor="ctr"/>
                </a:tc>
                <a:extLst>
                  <a:ext uri="{0D108BD9-81ED-4DB2-BD59-A6C34878D82A}">
                    <a16:rowId xmlns:a16="http://schemas.microsoft.com/office/drawing/2014/main" val="10003"/>
                  </a:ext>
                </a:extLst>
              </a:tr>
              <a:tr h="1015290">
                <a:tc>
                  <a:txBody>
                    <a:bodyPr/>
                    <a:lstStyle/>
                    <a:p>
                      <a:r>
                        <a:rPr lang="tr-TR" b="1" noProof="0">
                          <a:effectLst/>
                        </a:rPr>
                        <a:t>Avantajlar</a:t>
                      </a:r>
                      <a:endParaRPr lang="tr-TR" noProof="0"/>
                    </a:p>
                  </a:txBody>
                  <a:tcPr anchor="ctr"/>
                </a:tc>
                <a:tc>
                  <a:txBody>
                    <a:bodyPr/>
                    <a:lstStyle/>
                    <a:p>
                      <a:r>
                        <a:rPr lang="tr-TR" noProof="0" dirty="0">
                          <a:effectLst/>
                        </a:rPr>
                        <a:t>Anlaşılması kolaydır ve dönüşümün yeniden kullanımını destekler. İş akışı stili, birçok iş sürecinin yapısıyla eşleşir. Dönüşümler ekleyerek evrim yapmak basittir. Sıralı veya eşzamanlı bir sistem olarak uygulanabilir.</a:t>
                      </a:r>
                      <a:endParaRPr lang="tr-TR" noProof="0" dirty="0"/>
                    </a:p>
                  </a:txBody>
                  <a:tcPr anchor="ctr"/>
                </a:tc>
                <a:extLst>
                  <a:ext uri="{0D108BD9-81ED-4DB2-BD59-A6C34878D82A}">
                    <a16:rowId xmlns:a16="http://schemas.microsoft.com/office/drawing/2014/main" val="10004"/>
                  </a:ext>
                </a:extLst>
              </a:tr>
              <a:tr h="1269112">
                <a:tc>
                  <a:txBody>
                    <a:bodyPr/>
                    <a:lstStyle/>
                    <a:p>
                      <a:r>
                        <a:rPr lang="tr-TR" b="1" noProof="0">
                          <a:effectLst/>
                        </a:rPr>
                        <a:t>Dezavantajları</a:t>
                      </a:r>
                      <a:endParaRPr lang="tr-TR" noProof="0"/>
                    </a:p>
                  </a:txBody>
                  <a:tcPr anchor="ctr"/>
                </a:tc>
                <a:tc>
                  <a:txBody>
                    <a:bodyPr/>
                    <a:lstStyle/>
                    <a:p>
                      <a:r>
                        <a:rPr lang="tr-TR" noProof="0" dirty="0">
                          <a:effectLst/>
                        </a:rPr>
                        <a:t>Veri aktarımı için format, iletişim halindeki dönüşümler arasında kararlaştırılmalıdır. Her dönüşüm, girdisini ayrıştırmalı ve çıktılarını kararlaştırılan biçime göre ayrıştırmalıdır. Bu, sistem ek yükünü artırır ve uyumsuz veri yapılarını kullanan işlevsel dönüşümleri yeniden kullanmanın imkansız olduğu anlamına gelebilir.</a:t>
                      </a:r>
                      <a:endParaRPr lang="tr-TR" noProof="0" dirty="0"/>
                    </a:p>
                  </a:txBody>
                  <a:tcPr anchor="ct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34</a:t>
            </a:fld>
            <a:endParaRPr lang="en-US"/>
          </a:p>
        </p:txBody>
      </p:sp>
      <p:sp>
        <p:nvSpPr>
          <p:cNvPr id="6" name="Footer Placeholder 5"/>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6902"/>
            <a:ext cx="7293232" cy="1143000"/>
          </a:xfrm>
        </p:spPr>
        <p:txBody>
          <a:bodyPr/>
          <a:lstStyle/>
          <a:p>
            <a:pPr algn="l"/>
            <a:r>
              <a:rPr lang="tr-TR" sz="3200" b="1" i="0" noProof="0" dirty="0">
                <a:solidFill>
                  <a:srgbClr val="000000"/>
                </a:solidFill>
                <a:effectLst/>
                <a:latin typeface="Times New Roman" panose="02020603050405020304" pitchFamily="18" charset="0"/>
              </a:rPr>
              <a:t>Boru ve Filtre Mimarisine Bir Örnek</a:t>
            </a:r>
          </a:p>
        </p:txBody>
      </p:sp>
      <p:pic>
        <p:nvPicPr>
          <p:cNvPr id="4" name="Content Placeholder 3" descr="6.13 InvoiceProc.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6243" b="-46243"/>
              <a:stretch>
                <a:fillRect/>
              </a:stretch>
            </p:blipFill>
          </mc:Choice>
          <mc:Fallback>
            <p:blipFill>
              <a:blip r:embed="rId3"/>
              <a:srcRect t="-46243" b="-46243"/>
              <a:stretch>
                <a:fillRect/>
              </a:stretch>
            </p:blipFill>
          </mc:Fallback>
        </mc:AlternateContent>
        <p:spPr/>
      </p:pic>
      <p:sp>
        <p:nvSpPr>
          <p:cNvPr id="5" name="Slide Number Placeholder 4"/>
          <p:cNvSpPr>
            <a:spLocks noGrp="1"/>
          </p:cNvSpPr>
          <p:nvPr>
            <p:ph type="sldNum" sz="quarter" idx="12"/>
          </p:nvPr>
        </p:nvSpPr>
        <p:spPr/>
        <p:txBody>
          <a:bodyPr/>
          <a:lstStyle/>
          <a:p>
            <a:fld id="{EC33B370-F672-B743-B3AF-248A63C17270}" type="slidenum">
              <a:rPr lang="en-US" smtClean="0"/>
              <a:pPr/>
              <a:t>35</a:t>
            </a:fld>
            <a:endParaRPr lang="en-US"/>
          </a:p>
        </p:txBody>
      </p:sp>
      <p:sp>
        <p:nvSpPr>
          <p:cNvPr id="6" name="Footer Placeholder 5"/>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pic>
        <p:nvPicPr>
          <p:cNvPr id="3" name="Picture 2"/>
          <p:cNvPicPr>
            <a:picLocks noChangeAspect="1"/>
          </p:cNvPicPr>
          <p:nvPr/>
        </p:nvPicPr>
        <p:blipFill>
          <a:blip r:embed="rId4"/>
          <a:stretch>
            <a:fillRect/>
          </a:stretch>
        </p:blipFill>
        <p:spPr>
          <a:xfrm>
            <a:off x="21278" y="2554805"/>
            <a:ext cx="9101444" cy="2742811"/>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Uygulama Mimarileri</a:t>
            </a:r>
          </a:p>
        </p:txBody>
      </p:sp>
      <p:sp>
        <p:nvSpPr>
          <p:cNvPr id="137219" name="Rectangle 3"/>
          <p:cNvSpPr>
            <a:spLocks noGrp="1" noChangeArrowheads="1"/>
          </p:cNvSpPr>
          <p:nvPr>
            <p:ph type="body" idx="1"/>
          </p:nvPr>
        </p:nvSpPr>
        <p:spPr/>
        <p:txBody>
          <a:bodyPr lIns="91797" tIns="45898" rIns="91797" bIns="45898"/>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Uygulama sistemleri, organizasyonel bir ihtiyacı karşılayacak şekilde tasarlanmıştır.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İşletmelerin pek çok ortak noktası olduğu için, uygulama sistemleri de uygulama gereksinimlerini yansıtan ortak bir mimariye sahip olma eğilimindedir.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Genel bir uygulama mimarisi, belirli gereksinimleri karşılayan bir sistem oluşturmak için yapılandırılabilen ve uyarlanabilen bir tür yazılım sistemi için bir mimaridir.</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36</a:t>
            </a:fld>
            <a:endParaRPr lang="en-US"/>
          </a:p>
        </p:txBody>
      </p:sp>
      <p:sp>
        <p:nvSpPr>
          <p:cNvPr id="5" name="Footer Placeholder 4"/>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57200" y="342107"/>
            <a:ext cx="7293232" cy="1143000"/>
          </a:xfrm>
        </p:spPr>
        <p:txBody>
          <a:bodyPr/>
          <a:lstStyle/>
          <a:p>
            <a:pPr algn="l"/>
            <a:r>
              <a:rPr lang="tr-TR" sz="3200" b="1" i="0" noProof="0" dirty="0">
                <a:solidFill>
                  <a:srgbClr val="000000"/>
                </a:solidFill>
                <a:effectLst/>
                <a:latin typeface="Times New Roman" panose="02020603050405020304" pitchFamily="18" charset="0"/>
              </a:rPr>
              <a:t>Uygulama Mimarilerinin Kullanımı</a:t>
            </a:r>
          </a:p>
        </p:txBody>
      </p:sp>
      <p:sp>
        <p:nvSpPr>
          <p:cNvPr id="138243" name="Rectangle 3"/>
          <p:cNvSpPr>
            <a:spLocks noGrp="1" noChangeArrowheads="1"/>
          </p:cNvSpPr>
          <p:nvPr>
            <p:ph type="body" idx="1"/>
          </p:nvPr>
        </p:nvSpPr>
        <p:spPr/>
        <p:txBody>
          <a:bodyPr lIns="91797" tIns="45898" rIns="91797" bIns="45898"/>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Mimari tasarım için bir başlangıç ​​noktası olarak.</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Tasarım kontrol listesi olarak.</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Geliştirme ekibinin çalışmalarını organize etmenin bir yolu olarak.</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Yeniden kullanım için bileşenleri değerlendirmenin bir yolu olarak.</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Uygulama türleri hakkında konuşmak için bir kelime dağarcığı olarak.</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37</a:t>
            </a:fld>
            <a:endParaRPr lang="en-US"/>
          </a:p>
        </p:txBody>
      </p:sp>
      <p:sp>
        <p:nvSpPr>
          <p:cNvPr id="5" name="Footer Placeholder 4"/>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Uygulama Türlerine Örnekler</a:t>
            </a:r>
          </a:p>
        </p:txBody>
      </p:sp>
      <p:sp>
        <p:nvSpPr>
          <p:cNvPr id="139267" name="Rectangle 3"/>
          <p:cNvSpPr>
            <a:spLocks noGrp="1" noChangeArrowheads="1"/>
          </p:cNvSpPr>
          <p:nvPr>
            <p:ph type="body"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Veri işleme uygulamaları</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İşleme sırasında açık kullanıcı müdahalesi olmadan verileri toplu olarak işleyen veriye dayalı uygulamalar.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İşlem işleme uygulamaları</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Kullanıcı isteklerini işleyen ve bir sistem veritabanındaki bilgileri güncelleyen veri merkezli uygulamalar.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Olay işleyici sistemler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 eylemlerinin, sistem ortamındaki olayları yorumlamaya bağlı olduğu uygulamalar.</a:t>
            </a:r>
          </a:p>
          <a:p>
            <a:pPr algn="just">
              <a:buFont typeface="Arial" panose="020B0604020202020204" pitchFamily="34" charset="0"/>
              <a:buChar char="•"/>
            </a:pPr>
            <a:r>
              <a:rPr lang="en-US" b="0" i="0" noProof="0" dirty="0" err="1" smtClean="0">
                <a:solidFill>
                  <a:srgbClr val="000000"/>
                </a:solidFill>
                <a:effectLst/>
                <a:latin typeface="Times New Roman" panose="02020603050405020304" pitchFamily="18" charset="0"/>
              </a:rPr>
              <a:t>Programlama</a:t>
            </a:r>
            <a:r>
              <a:rPr lang="en-US" b="0" i="0" noProof="0" dirty="0" smtClean="0">
                <a:solidFill>
                  <a:srgbClr val="000000"/>
                </a:solidFill>
                <a:effectLst/>
                <a:latin typeface="Times New Roman" panose="02020603050405020304" pitchFamily="18" charset="0"/>
              </a:rPr>
              <a:t> </a:t>
            </a:r>
            <a:r>
              <a:rPr lang="en-US" dirty="0" err="1" smtClean="0">
                <a:solidFill>
                  <a:srgbClr val="000000"/>
                </a:solidFill>
                <a:latin typeface="Times New Roman" panose="02020603050405020304" pitchFamily="18" charset="0"/>
              </a:rPr>
              <a:t>dili</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işleme sistemleri</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Kullanıcıların niyetlerinin sistem tarafından işlenen ve yorumlanan resmi bir dilde belirtildiği uygulamalar.</a:t>
            </a:r>
          </a:p>
        </p:txBody>
      </p:sp>
      <p:sp>
        <p:nvSpPr>
          <p:cNvPr id="5" name="Footer Placeholder 4"/>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Uygulama Türü Örnekleri</a:t>
            </a:r>
          </a:p>
        </p:txBody>
      </p:sp>
      <p:sp>
        <p:nvSpPr>
          <p:cNvPr id="140291" name="Rectangle 3"/>
          <p:cNvSpPr>
            <a:spLocks noGrp="1" noChangeArrowheads="1"/>
          </p:cNvSpPr>
          <p:nvPr>
            <p:ph type="body" idx="1"/>
          </p:nvPr>
        </p:nvSpPr>
        <p:spPr/>
        <p:txBody>
          <a:bodyPr lIns="91797" tIns="45898" rIns="91797" bIns="45898"/>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Burada odak noktası, işlem işleme ve dil işleme sistemleridir.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İşlem işleme sistemleri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E-ticaret sistemleri;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Rezervasyon sistemleri.</a:t>
            </a:r>
          </a:p>
          <a:p>
            <a:pPr algn="just">
              <a:buFont typeface="Arial" panose="020B0604020202020204" pitchFamily="34" charset="0"/>
              <a:buChar char="•"/>
            </a:pPr>
            <a:r>
              <a:rPr lang="en-US" sz="2800" b="0" i="0" noProof="0" dirty="0" err="1" smtClean="0">
                <a:solidFill>
                  <a:srgbClr val="000000"/>
                </a:solidFill>
                <a:effectLst/>
                <a:latin typeface="Times New Roman" panose="02020603050405020304" pitchFamily="18" charset="0"/>
              </a:rPr>
              <a:t>Programlama</a:t>
            </a:r>
            <a:r>
              <a:rPr lang="en-US" sz="2800" b="0" i="0" noProof="0" dirty="0" smtClean="0">
                <a:solidFill>
                  <a:srgbClr val="000000"/>
                </a:solidFill>
                <a:effectLst/>
                <a:latin typeface="Times New Roman" panose="02020603050405020304" pitchFamily="18" charset="0"/>
              </a:rPr>
              <a:t> </a:t>
            </a:r>
            <a:r>
              <a:rPr lang="en-US" sz="2800" dirty="0">
                <a:solidFill>
                  <a:srgbClr val="000000"/>
                </a:solidFill>
                <a:latin typeface="Times New Roman" panose="02020603050405020304" pitchFamily="18" charset="0"/>
              </a:rPr>
              <a:t>d</a:t>
            </a:r>
            <a:r>
              <a:rPr lang="tr-TR" sz="2800" b="0" i="0" noProof="0" dirty="0" smtClean="0">
                <a:solidFill>
                  <a:srgbClr val="000000"/>
                </a:solidFill>
                <a:effectLst/>
                <a:latin typeface="Times New Roman" panose="02020603050405020304" pitchFamily="18" charset="0"/>
              </a:rPr>
              <a:t>il</a:t>
            </a:r>
            <a:r>
              <a:rPr lang="en-US" sz="2800" b="0" i="0" noProof="0" dirty="0" err="1" smtClean="0">
                <a:solidFill>
                  <a:srgbClr val="000000"/>
                </a:solidFill>
                <a:effectLst/>
                <a:latin typeface="Times New Roman" panose="02020603050405020304" pitchFamily="18" charset="0"/>
              </a:rPr>
              <a:t>i</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işleme sistemleri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Derleyiciler;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Komut tercümanları.</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39</a:t>
            </a:fld>
            <a:endParaRPr lang="en-US"/>
          </a:p>
        </p:txBody>
      </p:sp>
      <p:sp>
        <p:nvSpPr>
          <p:cNvPr id="5" name="Footer Placeholder 4"/>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pPr algn="l"/>
            <a:r>
              <a:rPr lang="tr-TR" sz="3200" b="1" i="0" noProof="0" dirty="0">
                <a:solidFill>
                  <a:srgbClr val="000000"/>
                </a:solidFill>
                <a:effectLst/>
                <a:latin typeface="Times New Roman" panose="02020603050405020304" pitchFamily="18" charset="0"/>
              </a:rPr>
              <a:t>Mimari Tasarım</a:t>
            </a:r>
          </a:p>
        </p:txBody>
      </p:sp>
      <p:sp>
        <p:nvSpPr>
          <p:cNvPr id="7171" name="Rectangle 3"/>
          <p:cNvSpPr>
            <a:spLocks noGrp="1" noChangeArrowheads="1"/>
          </p:cNvSpPr>
          <p:nvPr>
            <p:ph idx="1"/>
          </p:nvPr>
        </p:nvSpPr>
        <p:spPr>
          <a:noFill/>
          <a:ln/>
        </p:spPr>
        <p:txBody>
          <a:bodyPr lIns="90487" tIns="44450" rIns="90487" bIns="44450"/>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 tasarım sürecinin erken bir aşaması.</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Spesifikasyon ve tasarım süreçleri arasındaki bağlantıyı temsil eder.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Genellikle bazı spesifikasyon faaliyetlerine paralel olarak gerçekleştirilir.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Ana sistem bileşenlerinin ve bunların iletişimlerinin tanımlanmasını içerir.</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a:t>
            </a:fld>
            <a:endParaRPr lang="en-US"/>
          </a:p>
        </p:txBody>
      </p:sp>
      <p:sp>
        <p:nvSpPr>
          <p:cNvPr id="5" name="Footer Placeholder 4"/>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İşlem </a:t>
            </a:r>
            <a:r>
              <a:rPr lang="tr-TR" sz="3200" noProof="0" dirty="0">
                <a:solidFill>
                  <a:srgbClr val="000000"/>
                </a:solidFill>
                <a:latin typeface="Times New Roman" panose="02020603050405020304" pitchFamily="18" charset="0"/>
              </a:rPr>
              <a:t>İ</a:t>
            </a:r>
            <a:r>
              <a:rPr lang="tr-TR" sz="3200" b="1" i="0" noProof="0" dirty="0">
                <a:solidFill>
                  <a:srgbClr val="000000"/>
                </a:solidFill>
                <a:effectLst/>
                <a:latin typeface="Times New Roman" panose="02020603050405020304" pitchFamily="18" charset="0"/>
              </a:rPr>
              <a:t>şleme Sistemleri</a:t>
            </a:r>
          </a:p>
        </p:txBody>
      </p:sp>
      <p:sp>
        <p:nvSpPr>
          <p:cNvPr id="144387" name="Rectangle 3"/>
          <p:cNvSpPr>
            <a:spLocks noGrp="1" noChangeArrowheads="1"/>
          </p:cNvSpPr>
          <p:nvPr>
            <p:ph type="body" idx="1"/>
          </p:nvPr>
        </p:nvSpPr>
        <p:spPr/>
        <p:txBody>
          <a:bodyPr lIns="91797" tIns="45898" rIns="91797" bIns="45898"/>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Kullanıcıların bir veritabanından bilgi taleplerini veya veritabanını güncelleme taleplerini işleyin.</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Kullanıcı perspektifinden bir işlem şu şekildedir: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Bir hedefi karşılayan tutarlı işlemler dizisi;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Örneğin - Londra'dan Paris'e uçuşların zamanlarını bulun.</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Kullanıcılar, daha sonra bir işlem yöneticisi tarafından işlenen hizmet için eşzamansız isteklerde bulunur.</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40</a:t>
            </a:fld>
            <a:endParaRPr lang="en-US"/>
          </a:p>
        </p:txBody>
      </p:sp>
      <p:sp>
        <p:nvSpPr>
          <p:cNvPr id="5" name="Footer Placeholder 4"/>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İşlem İşleme Uygulamalarının Yapısı</a:t>
            </a:r>
          </a:p>
        </p:txBody>
      </p:sp>
      <p:pic>
        <p:nvPicPr>
          <p:cNvPr id="4" name="Content Placeholder 3" descr="6.14 TransactionProcSy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53395" b="-253395"/>
              <a:stretch>
                <a:fillRect/>
              </a:stretch>
            </p:blipFill>
          </mc:Choice>
          <mc:Fallback>
            <p:blipFill>
              <a:blip r:embed="rId3"/>
              <a:srcRect t="-253395" b="-253395"/>
              <a:stretch>
                <a:fillRect/>
              </a:stretch>
            </p:blipFill>
          </mc:Fallback>
        </mc:AlternateContent>
        <p:spPr>
          <a:xfrm>
            <a:off x="659875" y="1600200"/>
            <a:ext cx="7649782" cy="4207085"/>
          </a:xfrm>
        </p:spPr>
      </p:pic>
      <p:sp>
        <p:nvSpPr>
          <p:cNvPr id="5" name="Slide Number Placeholder 4"/>
          <p:cNvSpPr>
            <a:spLocks noGrp="1"/>
          </p:cNvSpPr>
          <p:nvPr>
            <p:ph type="sldNum" sz="quarter" idx="12"/>
          </p:nvPr>
        </p:nvSpPr>
        <p:spPr/>
        <p:txBody>
          <a:bodyPr/>
          <a:lstStyle/>
          <a:p>
            <a:fld id="{EC33B370-F672-B743-B3AF-248A63C17270}" type="slidenum">
              <a:rPr lang="en-US" smtClean="0"/>
              <a:pPr/>
              <a:t>41</a:t>
            </a:fld>
            <a:endParaRPr lang="en-US"/>
          </a:p>
        </p:txBody>
      </p:sp>
      <p:sp>
        <p:nvSpPr>
          <p:cNvPr id="6" name="Footer Placeholder 5"/>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pic>
        <p:nvPicPr>
          <p:cNvPr id="3" name="Picture 2"/>
          <p:cNvPicPr>
            <a:picLocks noChangeAspect="1"/>
          </p:cNvPicPr>
          <p:nvPr/>
        </p:nvPicPr>
        <p:blipFill>
          <a:blip r:embed="rId4"/>
          <a:stretch>
            <a:fillRect/>
          </a:stretch>
        </p:blipFill>
        <p:spPr>
          <a:xfrm>
            <a:off x="113915" y="3171610"/>
            <a:ext cx="8916169" cy="1064264"/>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Bir ATM Sisteminin Yazılım Mimarisi</a:t>
            </a:r>
          </a:p>
        </p:txBody>
      </p:sp>
      <p:pic>
        <p:nvPicPr>
          <p:cNvPr id="4" name="Content Placeholder 3" descr="6.15 ATMSystem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3074" b="-13074"/>
              <a:stretch>
                <a:fillRect/>
              </a:stretch>
            </p:blipFill>
          </mc:Choice>
          <mc:Fallback>
            <p:blipFill>
              <a:blip r:embed="rId3"/>
              <a:srcRect t="-13074" b="-13074"/>
              <a:stretch>
                <a:fillRect/>
              </a:stretch>
            </p:blipFill>
          </mc:Fallback>
        </mc:AlternateContent>
        <p:spPr>
          <a:xfrm>
            <a:off x="1011177" y="1600201"/>
            <a:ext cx="7082293" cy="3894988"/>
          </a:xfrm>
        </p:spPr>
      </p:pic>
      <p:sp>
        <p:nvSpPr>
          <p:cNvPr id="5" name="Slide Number Placeholder 4"/>
          <p:cNvSpPr>
            <a:spLocks noGrp="1"/>
          </p:cNvSpPr>
          <p:nvPr>
            <p:ph type="sldNum" sz="quarter" idx="12"/>
          </p:nvPr>
        </p:nvSpPr>
        <p:spPr/>
        <p:txBody>
          <a:bodyPr/>
          <a:lstStyle/>
          <a:p>
            <a:fld id="{EC33B370-F672-B743-B3AF-248A63C17270}" type="slidenum">
              <a:rPr lang="en-US" smtClean="0"/>
              <a:pPr/>
              <a:t>42</a:t>
            </a:fld>
            <a:endParaRPr lang="en-US"/>
          </a:p>
        </p:txBody>
      </p:sp>
      <p:sp>
        <p:nvSpPr>
          <p:cNvPr id="6" name="Footer Placeholder 5"/>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pic>
        <p:nvPicPr>
          <p:cNvPr id="3" name="Picture 2"/>
          <p:cNvPicPr>
            <a:picLocks noChangeAspect="1"/>
          </p:cNvPicPr>
          <p:nvPr/>
        </p:nvPicPr>
        <p:blipFill>
          <a:blip r:embed="rId4"/>
          <a:stretch>
            <a:fillRect/>
          </a:stretch>
        </p:blipFill>
        <p:spPr>
          <a:xfrm>
            <a:off x="273843" y="1877312"/>
            <a:ext cx="8596313" cy="3969799"/>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Bilgi Sistemleri Mimarisi</a:t>
            </a:r>
          </a:p>
        </p:txBody>
      </p:sp>
      <p:sp>
        <p:nvSpPr>
          <p:cNvPr id="146435" name="Rectangle 3"/>
          <p:cNvSpPr>
            <a:spLocks noGrp="1" noChangeArrowheads="1"/>
          </p:cNvSpPr>
          <p:nvPr>
            <p:ph type="body" idx="1"/>
          </p:nvPr>
        </p:nvSpPr>
        <p:spPr/>
        <p:txBody>
          <a:bodyPr lIns="91797" tIns="45898" rIns="91797" bIns="45898"/>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Bilgi sistemleri, katmanlı bir mimari olarak organize edilebilen genel bir mimariye sahiptir.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Bunlar işlem tabanlı sistemlerdir çünkü bu sistemlerle etkileşim genellikle veritabanı işlemlerini içerir.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Katmanlar şunları içerir: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Kullanıcı arayüzü</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Kullanıcı iletişimi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Bilgi alma</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 veritabanı</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43</a:t>
            </a:fld>
            <a:endParaRPr lang="en-US"/>
          </a:p>
        </p:txBody>
      </p:sp>
      <p:sp>
        <p:nvSpPr>
          <p:cNvPr id="5" name="Footer Placeholder 4"/>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Katmanlı Bilgi Sistemi Mimarisi</a:t>
            </a:r>
          </a:p>
        </p:txBody>
      </p:sp>
      <p:pic>
        <p:nvPicPr>
          <p:cNvPr id="4" name="Content Placeholder 3" descr="6.16 InfoSys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5661" r="-15661"/>
              <a:stretch>
                <a:fillRect/>
              </a:stretch>
            </p:blipFill>
          </mc:Choice>
          <mc:Fallback>
            <p:blipFill>
              <a:blip r:embed="rId3"/>
              <a:srcRect l="-15661" r="-15661"/>
              <a:stretch>
                <a:fillRect/>
              </a:stretch>
            </p:blipFill>
          </mc:Fallback>
        </mc:AlternateContent>
        <p:spPr>
          <a:xfrm>
            <a:off x="727433" y="1600201"/>
            <a:ext cx="7325503" cy="4028744"/>
          </a:xfrm>
        </p:spPr>
      </p:pic>
      <p:sp>
        <p:nvSpPr>
          <p:cNvPr id="5" name="Slide Number Placeholder 4"/>
          <p:cNvSpPr>
            <a:spLocks noGrp="1"/>
          </p:cNvSpPr>
          <p:nvPr>
            <p:ph type="sldNum" sz="quarter" idx="12"/>
          </p:nvPr>
        </p:nvSpPr>
        <p:spPr/>
        <p:txBody>
          <a:bodyPr/>
          <a:lstStyle/>
          <a:p>
            <a:fld id="{EC33B370-F672-B743-B3AF-248A63C17270}" type="slidenum">
              <a:rPr lang="en-US" smtClean="0"/>
              <a:pPr/>
              <a:t>44</a:t>
            </a:fld>
            <a:endParaRPr lang="en-US"/>
          </a:p>
        </p:txBody>
      </p:sp>
      <p:sp>
        <p:nvSpPr>
          <p:cNvPr id="6" name="Footer Placeholder 5"/>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pic>
        <p:nvPicPr>
          <p:cNvPr id="3" name="Picture 2"/>
          <p:cNvPicPr>
            <a:picLocks noChangeAspect="1"/>
          </p:cNvPicPr>
          <p:nvPr/>
        </p:nvPicPr>
        <p:blipFill>
          <a:blip r:embed="rId4"/>
          <a:stretch>
            <a:fillRect/>
          </a:stretch>
        </p:blipFill>
        <p:spPr>
          <a:xfrm>
            <a:off x="1248785" y="1600201"/>
            <a:ext cx="6282798" cy="4409563"/>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AH-HYS'nin Mimarisi</a:t>
            </a:r>
          </a:p>
        </p:txBody>
      </p:sp>
      <p:pic>
        <p:nvPicPr>
          <p:cNvPr id="5" name="Content Placeholder 4" descr="6.17 MHC-PMS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4940" r="-14940"/>
              <a:stretch>
                <a:fillRect/>
              </a:stretch>
            </p:blipFill>
          </mc:Choice>
          <mc:Fallback>
            <p:blipFill>
              <a:blip r:embed="rId3"/>
              <a:srcRect l="-14940" r="-14940"/>
              <a:stretch>
                <a:fillRect/>
              </a:stretch>
            </p:blipFill>
          </mc:Fallback>
        </mc:AlternateContent>
        <p:spPr>
          <a:xfrm>
            <a:off x="794991" y="1600200"/>
            <a:ext cx="7137553" cy="3925379"/>
          </a:xfrm>
        </p:spPr>
      </p:pic>
      <p:sp>
        <p:nvSpPr>
          <p:cNvPr id="4" name="Slide Number Placeholder 3"/>
          <p:cNvSpPr>
            <a:spLocks noGrp="1"/>
          </p:cNvSpPr>
          <p:nvPr>
            <p:ph type="sldNum" sz="quarter" idx="12"/>
          </p:nvPr>
        </p:nvSpPr>
        <p:spPr/>
        <p:txBody>
          <a:bodyPr/>
          <a:lstStyle/>
          <a:p>
            <a:fld id="{EC33B370-F672-B743-B3AF-248A63C17270}" type="slidenum">
              <a:rPr lang="en-US" smtClean="0"/>
              <a:pPr/>
              <a:t>45</a:t>
            </a:fld>
            <a:endParaRPr lang="en-US"/>
          </a:p>
        </p:txBody>
      </p:sp>
      <p:sp>
        <p:nvSpPr>
          <p:cNvPr id="6" name="Footer Placeholder 5"/>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pic>
        <p:nvPicPr>
          <p:cNvPr id="3" name="Picture 2"/>
          <p:cNvPicPr>
            <a:picLocks noChangeAspect="1"/>
          </p:cNvPicPr>
          <p:nvPr/>
        </p:nvPicPr>
        <p:blipFill>
          <a:blip r:embed="rId4"/>
          <a:stretch>
            <a:fillRect/>
          </a:stretch>
        </p:blipFill>
        <p:spPr>
          <a:xfrm>
            <a:off x="907350" y="1600200"/>
            <a:ext cx="6912834" cy="4542964"/>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Web Tabanlı Bilgi Sistemleri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Bilgi ve kaynak yönetimi sistemleri artık genellikle kullanıcı arayüzlerinin bir web tarayıcısı kullanılarak uygulandığı web tabanlı sistemlerdir.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Örneğin, e-ticaret sistemleri, mallar veya hizmetler için elektronik siparişleri kabul eden ve daha sonra bu mal veya hizmetlerin müşteriye teslimatını düzenleyen İnternet tabanlı kaynak yönetim sistemleridir </a:t>
            </a:r>
            <a:r>
              <a:rPr lang="tr-TR" b="0" i="1" noProof="0" dirty="0">
                <a:solidFill>
                  <a:srgbClr val="000000"/>
                </a:solidFill>
                <a:effectLst/>
                <a:latin typeface="Times New Roman" panose="02020603050405020304" pitchFamily="18" charset="0"/>
              </a:rPr>
              <a:t>.</a:t>
            </a:r>
            <a:endParaRPr lang="tr-TR" b="0" i="0" noProof="0" dirty="0">
              <a:solidFill>
                <a:srgbClr val="000000"/>
              </a:solidFill>
              <a:effectLst/>
              <a:latin typeface="Times New Roman" panose="02020603050405020304" pitchFamily="18" charset="0"/>
            </a:endParaRP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e-ticaret sisteminde, uygulamaya özgü katman, kullanıcıların bir dizi ürünü ayrı işlemlere yerleştirebileceği ve ardından tek bir işlemde hepsi için ödeme yapabileceği bir 'alışveriş sepetini' destekleyen ek işlevler içerir.</a:t>
            </a:r>
          </a:p>
        </p:txBody>
      </p:sp>
      <p:sp>
        <p:nvSpPr>
          <p:cNvPr id="4" name="Footer Placeholder 3"/>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Sunucu Entegrasyonu</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 sistemler genellikle çok katmanlı istemci sunucu / mimariler olarak uygulanır (Ders 18'de tartışılmıştır)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Web sunucusu, bir web tarayıcısı kullanılarak uygulanan kullanıcı arayüzü ile tüm kullanıcı iletişimlerinden sorumludur;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Uygulama sunucusu, uygulamaya özel mantığın yanı sıra bilgi depolama ve erişim taleplerinin uygulanmasından sorumludur;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Veritabanı sunucusu, bilgileri veritabanına ve veritabanından taşır ve işlem yönetimini gerçekleştirir.</a:t>
            </a:r>
          </a:p>
        </p:txBody>
      </p:sp>
      <p:sp>
        <p:nvSpPr>
          <p:cNvPr id="4" name="Footer Placeholder 3"/>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Dil </a:t>
            </a:r>
            <a:r>
              <a:rPr lang="tr-TR" sz="3200" noProof="0" dirty="0">
                <a:solidFill>
                  <a:srgbClr val="000000"/>
                </a:solidFill>
                <a:latin typeface="Times New Roman" panose="02020603050405020304" pitchFamily="18" charset="0"/>
              </a:rPr>
              <a:t>İ</a:t>
            </a:r>
            <a:r>
              <a:rPr lang="tr-TR" sz="3200" b="1" i="0" noProof="0" dirty="0">
                <a:solidFill>
                  <a:srgbClr val="000000"/>
                </a:solidFill>
                <a:effectLst/>
                <a:latin typeface="Times New Roman" panose="02020603050405020304" pitchFamily="18" charset="0"/>
              </a:rPr>
              <a:t>şleme Sistemleri</a:t>
            </a:r>
          </a:p>
        </p:txBody>
      </p:sp>
      <p:sp>
        <p:nvSpPr>
          <p:cNvPr id="160771" name="Rectangle 3"/>
          <p:cNvSpPr>
            <a:spLocks noGrp="1" noChangeArrowheads="1"/>
          </p:cNvSpPr>
          <p:nvPr>
            <p:ph type="body" idx="1"/>
          </p:nvPr>
        </p:nvSpPr>
        <p:spPr/>
        <p:txBody>
          <a:bodyPr lIns="91797" tIns="45898" rIns="91797" bIns="45898"/>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Doğal veya yapay bir dili girdi olarak kabul edin ve o dilin başka bir temsilini oluşturun.</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İşlenmekte olan dildeki talimatlara göre hareket edecek bir tercüman içerebilir.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problemi çözmenin en kolay yolunun bir algoritmayı veya sistem verilerini tanımlamak olduğu durumlarda kullanılır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Meta durum araçları, araç açıklamalarını, yöntem kurallarını vb. </a:t>
            </a:r>
            <a:r>
              <a:rPr lang="en-US" sz="2400" b="0" i="0" noProof="0" dirty="0" err="1" smtClean="0">
                <a:solidFill>
                  <a:srgbClr val="000000"/>
                </a:solidFill>
                <a:effectLst/>
                <a:latin typeface="Times New Roman" panose="02020603050405020304" pitchFamily="18" charset="0"/>
              </a:rPr>
              <a:t>i</a:t>
            </a:r>
            <a:r>
              <a:rPr lang="tr-TR" sz="2400" b="0" i="0" noProof="0" dirty="0" err="1" smtClean="0">
                <a:solidFill>
                  <a:srgbClr val="000000"/>
                </a:solidFill>
                <a:effectLst/>
                <a:latin typeface="Times New Roman" panose="02020603050405020304" pitchFamily="18" charset="0"/>
              </a:rPr>
              <a:t>şler</a:t>
            </a:r>
            <a:r>
              <a:rPr lang="tr-TR" sz="2400" b="0" i="0" noProof="0" dirty="0" smtClean="0">
                <a:solidFill>
                  <a:srgbClr val="000000"/>
                </a:solidFill>
                <a:effectLst/>
                <a:latin typeface="Times New Roman" panose="02020603050405020304" pitchFamily="18" charset="0"/>
              </a:rPr>
              <a:t> </a:t>
            </a:r>
            <a:r>
              <a:rPr lang="tr-TR" sz="2400" b="0" i="0" noProof="0" dirty="0">
                <a:solidFill>
                  <a:srgbClr val="000000"/>
                </a:solidFill>
                <a:effectLst/>
                <a:latin typeface="Times New Roman" panose="02020603050405020304" pitchFamily="18" charset="0"/>
              </a:rPr>
              <a:t>ve araçlar üretir.</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48</a:t>
            </a:fld>
            <a:endParaRPr lang="en-US"/>
          </a:p>
        </p:txBody>
      </p:sp>
      <p:sp>
        <p:nvSpPr>
          <p:cNvPr id="5" name="Footer Placeholder 4"/>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Bir Dil İşleme Sisteminin Mimarisi</a:t>
            </a:r>
          </a:p>
        </p:txBody>
      </p:sp>
      <p:pic>
        <p:nvPicPr>
          <p:cNvPr id="4" name="Content Placeholder 3" descr="6.18 LangProcSy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0387" r="-10387"/>
              <a:stretch>
                <a:fillRect/>
              </a:stretch>
            </p:blipFill>
          </mc:Choice>
          <mc:Fallback>
            <p:blipFill>
              <a:blip r:embed="rId3"/>
              <a:srcRect l="-10387" r="-10387"/>
              <a:stretch>
                <a:fillRect/>
              </a:stretch>
            </p:blipFill>
          </mc:Fallback>
        </mc:AlternateContent>
        <p:spPr>
          <a:xfrm>
            <a:off x="916596" y="1600201"/>
            <a:ext cx="7014735" cy="3857834"/>
          </a:xfrm>
        </p:spPr>
      </p:pic>
      <p:sp>
        <p:nvSpPr>
          <p:cNvPr id="5" name="Slide Number Placeholder 4"/>
          <p:cNvSpPr>
            <a:spLocks noGrp="1"/>
          </p:cNvSpPr>
          <p:nvPr>
            <p:ph type="sldNum" sz="quarter" idx="12"/>
          </p:nvPr>
        </p:nvSpPr>
        <p:spPr/>
        <p:txBody>
          <a:bodyPr/>
          <a:lstStyle/>
          <a:p>
            <a:fld id="{EC33B370-F672-B743-B3AF-248A63C17270}" type="slidenum">
              <a:rPr lang="en-US" smtClean="0"/>
              <a:pPr/>
              <a:t>49</a:t>
            </a:fld>
            <a:endParaRPr lang="en-US"/>
          </a:p>
        </p:txBody>
      </p:sp>
      <p:sp>
        <p:nvSpPr>
          <p:cNvPr id="6" name="Footer Placeholder 5"/>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pic>
        <p:nvPicPr>
          <p:cNvPr id="3" name="Picture 2"/>
          <p:cNvPicPr>
            <a:picLocks noChangeAspect="1"/>
          </p:cNvPicPr>
          <p:nvPr/>
        </p:nvPicPr>
        <p:blipFill>
          <a:blip r:embed="rId4"/>
          <a:stretch>
            <a:fillRect/>
          </a:stretch>
        </p:blipFill>
        <p:spPr>
          <a:xfrm>
            <a:off x="1085258" y="1600201"/>
            <a:ext cx="6973483" cy="48249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Paketleme Robotu Kontrol Sisteminin Mimarisi</a:t>
            </a:r>
          </a:p>
        </p:txBody>
      </p:sp>
      <p:pic>
        <p:nvPicPr>
          <p:cNvPr id="26626" name="Picture 2" descr="6"/>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2"/>
              <a:srcRect b="-8765"/>
              <a:stretch>
                <a:fillRect/>
              </a:stretch>
            </p:blipFill>
          </mc:Choice>
          <mc:Fallback>
            <p:blipFill>
              <a:blip r:embed="rId3"/>
              <a:srcRect b="-8765"/>
              <a:stretch>
                <a:fillRect/>
              </a:stretch>
            </p:blipFill>
          </mc:Fallback>
        </mc:AlternateContent>
        <p:spPr bwMode="auto">
          <a:xfrm>
            <a:off x="2197959" y="1667101"/>
            <a:ext cx="4397375" cy="426243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sp>
        <p:nvSpPr>
          <p:cNvPr id="5" name="Footer Placeholder 4"/>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pic>
        <p:nvPicPr>
          <p:cNvPr id="3" name="Picture 2"/>
          <p:cNvPicPr>
            <a:picLocks noChangeAspect="1"/>
          </p:cNvPicPr>
          <p:nvPr/>
        </p:nvPicPr>
        <p:blipFill>
          <a:blip r:embed="rId4"/>
          <a:stretch>
            <a:fillRect/>
          </a:stretch>
        </p:blipFill>
        <p:spPr>
          <a:xfrm>
            <a:off x="1659130" y="1555169"/>
            <a:ext cx="5475031" cy="4801181"/>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Derleyici Bileşenleri</a:t>
            </a:r>
          </a:p>
        </p:txBody>
      </p:sp>
      <p:sp>
        <p:nvSpPr>
          <p:cNvPr id="3" name="Content Placeholder 2"/>
          <p:cNvSpPr>
            <a:spLocks noGrp="1"/>
          </p:cNvSpPr>
          <p:nvPr>
            <p:ph idx="1"/>
          </p:nvPr>
        </p:nvSpPr>
        <p:spPr>
          <a:xfrm>
            <a:off x="405360" y="1600200"/>
            <a:ext cx="8229600"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Giriş dili belirteçlerini alan ve bunları dahili bir forma dönüştüren bir sözcük analizcisi.</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Çevrilen metinde kullanılan varlıkların adları (değişkenler, sınıf adları, nesne adları vb.) </a:t>
            </a:r>
            <a:r>
              <a:rPr lang="en-US" sz="2800" b="0" i="0" noProof="0" dirty="0" smtClean="0">
                <a:solidFill>
                  <a:srgbClr val="000000"/>
                </a:solidFill>
                <a:effectLst/>
                <a:latin typeface="Times New Roman" panose="02020603050405020304" pitchFamily="18" charset="0"/>
              </a:rPr>
              <a:t>h</a:t>
            </a:r>
            <a:r>
              <a:rPr lang="tr-TR" sz="2800" b="0" i="0" noProof="0" dirty="0" err="1" smtClean="0">
                <a:solidFill>
                  <a:srgbClr val="000000"/>
                </a:solidFill>
                <a:effectLst/>
                <a:latin typeface="Times New Roman" panose="02020603050405020304" pitchFamily="18" charset="0"/>
              </a:rPr>
              <a:t>akkında</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bilgi tutan bir sembol tablosu.</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Çevrilen dilin sözdizimini kontrol eden bir sözdizimi çözümleyicisi.</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Derlenmekte olan programı temsil eden dahili bir yapı olan bir sözdizimi ağacı.</a:t>
            </a:r>
          </a:p>
        </p:txBody>
      </p:sp>
      <p:sp>
        <p:nvSpPr>
          <p:cNvPr id="4" name="Footer Placeholder 3"/>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Derleyici Bileşenleri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Giriş dili metninin anlamsal doğruluğunu kontrol etmek için sözdizimi ağacından ve sembol tablosundan gelen bilgileri kullanan bir anlamsal analizci.</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Sözdizimi ağacında 'yürüyen' ve soyut makine kodu üreten bir kod üreteci.</a:t>
            </a:r>
          </a:p>
        </p:txBody>
      </p:sp>
      <p:sp>
        <p:nvSpPr>
          <p:cNvPr id="4" name="Footer Placeholder 3"/>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Bir Boru ve Filtre Derleyici Mimarisi</a:t>
            </a:r>
          </a:p>
        </p:txBody>
      </p:sp>
      <p:pic>
        <p:nvPicPr>
          <p:cNvPr id="4" name="Content Placeholder 3" descr="6.19 PipeFilterCompModel.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2181" b="-42181"/>
              <a:stretch>
                <a:fillRect/>
              </a:stretch>
            </p:blipFill>
          </mc:Choice>
          <mc:Fallback>
            <p:blipFill>
              <a:blip r:embed="rId3"/>
              <a:srcRect t="-42181" b="-42181"/>
              <a:stretch>
                <a:fillRect/>
              </a:stretch>
            </p:blipFill>
          </mc:Fallback>
        </mc:AlternateContent>
        <p:spPr>
          <a:xfrm>
            <a:off x="1105758" y="1600201"/>
            <a:ext cx="6366176" cy="3501152"/>
          </a:xfrm>
        </p:spPr>
      </p:pic>
      <p:sp>
        <p:nvSpPr>
          <p:cNvPr id="5" name="Slide Number Placeholder 4"/>
          <p:cNvSpPr>
            <a:spLocks noGrp="1"/>
          </p:cNvSpPr>
          <p:nvPr>
            <p:ph type="sldNum" sz="quarter" idx="12"/>
          </p:nvPr>
        </p:nvSpPr>
        <p:spPr/>
        <p:txBody>
          <a:bodyPr/>
          <a:lstStyle/>
          <a:p>
            <a:fld id="{EC33B370-F672-B743-B3AF-248A63C17270}" type="slidenum">
              <a:rPr lang="en-US" smtClean="0"/>
              <a:pPr/>
              <a:t>52</a:t>
            </a:fld>
            <a:endParaRPr lang="en-US"/>
          </a:p>
        </p:txBody>
      </p:sp>
      <p:sp>
        <p:nvSpPr>
          <p:cNvPr id="6" name="Footer Placeholder 5"/>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pic>
        <p:nvPicPr>
          <p:cNvPr id="3" name="Picture 2"/>
          <p:cNvPicPr>
            <a:picLocks noChangeAspect="1"/>
          </p:cNvPicPr>
          <p:nvPr/>
        </p:nvPicPr>
        <p:blipFill>
          <a:blip r:embed="rId4"/>
          <a:stretch>
            <a:fillRect/>
          </a:stretch>
        </p:blipFill>
        <p:spPr>
          <a:xfrm>
            <a:off x="110460" y="1926432"/>
            <a:ext cx="8910638" cy="284928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Bir Dil İşleme Sistemi İçin Bir Havuz Mimarisi</a:t>
            </a:r>
          </a:p>
        </p:txBody>
      </p:sp>
      <p:pic>
        <p:nvPicPr>
          <p:cNvPr id="4" name="Content Placeholder 3" descr="6.20 RepositoryLP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471" b="-1471"/>
              <a:stretch>
                <a:fillRect/>
              </a:stretch>
            </p:blipFill>
          </mc:Choice>
          <mc:Fallback>
            <p:blipFill>
              <a:blip r:embed="rId3"/>
              <a:srcRect t="-1471" b="-1471"/>
              <a:stretch>
                <a:fillRect/>
              </a:stretch>
            </p:blipFill>
          </mc:Fallback>
        </mc:AlternateContent>
        <p:spPr>
          <a:xfrm>
            <a:off x="1038200" y="1937951"/>
            <a:ext cx="6676944" cy="3672062"/>
          </a:xfrm>
        </p:spPr>
      </p:pic>
      <p:sp>
        <p:nvSpPr>
          <p:cNvPr id="5" name="Slide Number Placeholder 4"/>
          <p:cNvSpPr>
            <a:spLocks noGrp="1"/>
          </p:cNvSpPr>
          <p:nvPr>
            <p:ph type="sldNum" sz="quarter" idx="12"/>
          </p:nvPr>
        </p:nvSpPr>
        <p:spPr/>
        <p:txBody>
          <a:bodyPr/>
          <a:lstStyle/>
          <a:p>
            <a:fld id="{EC33B370-F672-B743-B3AF-248A63C17270}" type="slidenum">
              <a:rPr lang="en-US" smtClean="0"/>
              <a:pPr/>
              <a:t>53</a:t>
            </a:fld>
            <a:endParaRPr lang="en-US"/>
          </a:p>
        </p:txBody>
      </p:sp>
      <p:sp>
        <p:nvSpPr>
          <p:cNvPr id="6" name="Footer Placeholder 5"/>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pic>
        <p:nvPicPr>
          <p:cNvPr id="3" name="Picture 2"/>
          <p:cNvPicPr>
            <a:picLocks noChangeAspect="1"/>
          </p:cNvPicPr>
          <p:nvPr/>
        </p:nvPicPr>
        <p:blipFill>
          <a:blip r:embed="rId4"/>
          <a:stretch>
            <a:fillRect/>
          </a:stretch>
        </p:blipFill>
        <p:spPr>
          <a:xfrm>
            <a:off x="284762" y="1687062"/>
            <a:ext cx="8183820" cy="4485138"/>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Bölüm </a:t>
            </a:r>
            <a:r>
              <a:rPr lang="tr-TR" sz="3200" b="1" i="0" noProof="0" dirty="0" smtClean="0">
                <a:solidFill>
                  <a:srgbClr val="000000"/>
                </a:solidFill>
                <a:effectLst/>
                <a:latin typeface="Times New Roman" panose="02020603050405020304" pitchFamily="18" charset="0"/>
              </a:rPr>
              <a:t>2’ni</a:t>
            </a:r>
            <a:r>
              <a:rPr lang="en-US" sz="3200" b="1" i="0" noProof="0" dirty="0" smtClean="0">
                <a:solidFill>
                  <a:srgbClr val="000000"/>
                </a:solidFill>
                <a:effectLst/>
                <a:latin typeface="Times New Roman" panose="02020603050405020304" pitchFamily="18" charset="0"/>
              </a:rPr>
              <a:t>n</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Anahtar </a:t>
            </a:r>
            <a:r>
              <a:rPr lang="tr-TR" sz="3200" noProof="0" dirty="0">
                <a:solidFill>
                  <a:srgbClr val="000000"/>
                </a:solidFill>
                <a:latin typeface="Times New Roman" panose="02020603050405020304" pitchFamily="18" charset="0"/>
              </a:rPr>
              <a:t>N</a:t>
            </a:r>
            <a:r>
              <a:rPr lang="tr-TR" sz="3200" b="1" i="0" noProof="0" dirty="0">
                <a:solidFill>
                  <a:srgbClr val="000000"/>
                </a:solidFill>
                <a:effectLst/>
                <a:latin typeface="Times New Roman" panose="02020603050405020304" pitchFamily="18" charset="0"/>
              </a:rPr>
              <a:t>oktaları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Uygulama sistemi mimarilerinin modelleri, uygulamaları anlamamıza ve karşılaştırmamıza, uygulama sistemi tasarımlarını doğrulamamıza ve yeniden kullanım için büyük ölçekli bileşenleri değerlendirmemize yardımcı olur.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İşlem işleme sistemleri, bir veri tabanındaki bilgilere uzaktan erişilmesine ve birkaç kullanıcı tarafından değiştirilmesine izin veren etkileşimli sistemlerdir.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Dil işleme sistemleri, metinleri bir dilden diğerine çevirmek ve giriş dilinde belirtilen talimatları gerçekleştirmek için kullanılır. Bir çevirmen ve üretilen dili çalıştıran soyut bir makine içerirler.</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54</a:t>
            </a:fld>
            <a:endParaRPr lang="en-US" dirty="0"/>
          </a:p>
        </p:txBody>
      </p:sp>
      <p:sp>
        <p:nvSpPr>
          <p:cNvPr id="5" name="Footer Placeholder 4"/>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Mimari Soyutlama</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C00000"/>
                </a:solidFill>
                <a:effectLst/>
                <a:latin typeface="Times New Roman" panose="02020603050405020304" pitchFamily="18" charset="0"/>
              </a:rPr>
              <a:t>Küçükte mimari</a:t>
            </a:r>
            <a:r>
              <a:rPr lang="tr-TR" sz="2800" b="0" i="0" noProof="0" dirty="0">
                <a:solidFill>
                  <a:srgbClr val="000000"/>
                </a:solidFill>
                <a:effectLst/>
                <a:latin typeface="Times New Roman" panose="02020603050405020304" pitchFamily="18" charset="0"/>
              </a:rPr>
              <a:t>, bireysel programların mimarisiyle ilgilenir. Bu düzeyde, tek bir programın bileşenlere ayrışması ile ilgileniyoruz.</a:t>
            </a:r>
          </a:p>
          <a:p>
            <a:pPr algn="just">
              <a:buFont typeface="Arial" panose="020B0604020202020204" pitchFamily="34" charset="0"/>
              <a:buChar char="•"/>
            </a:pPr>
            <a:r>
              <a:rPr lang="tr-TR" sz="2800" b="0" i="0" noProof="0" dirty="0">
                <a:solidFill>
                  <a:srgbClr val="C00000"/>
                </a:solidFill>
                <a:effectLst/>
                <a:latin typeface="Times New Roman" panose="02020603050405020304" pitchFamily="18" charset="0"/>
              </a:rPr>
              <a:t>Genel olarak mimari</a:t>
            </a:r>
            <a:r>
              <a:rPr lang="tr-TR" sz="2800" b="0" i="0" noProof="0" dirty="0">
                <a:solidFill>
                  <a:srgbClr val="000000"/>
                </a:solidFill>
                <a:effectLst/>
                <a:latin typeface="Times New Roman" panose="02020603050405020304" pitchFamily="18" charset="0"/>
              </a:rPr>
              <a:t>, diğer sistemleri, programları ve program bileşenlerini içeren karmaşık kurumsal sistemlerin mimarisiyle ilgilidir. Bu kurumsal sistemler, farklı şirketler tarafından sahip olunan ve yönetilen farklı bilgisayarlara dağıtılır.</a:t>
            </a:r>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
        <p:nvSpPr>
          <p:cNvPr id="5" name="Footer Placeholder 4"/>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Açık Mimarinin Avantajları</a:t>
            </a:r>
          </a:p>
        </p:txBody>
      </p:sp>
      <p:sp>
        <p:nvSpPr>
          <p:cNvPr id="45059" name="Rectangle 3"/>
          <p:cNvSpPr>
            <a:spLocks noGrp="1" noChangeArrowheads="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Paydaş iletişimi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Mimari, sistem paydaşları tarafından bir tartışma odağı olarak kullanılabilir.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 Analizi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Sistemin işlevsel olmayan gereksinimlerini karşılayıp karşılamadığının analizinin mümkün olduğu anlamına gelir.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Büyük ölçekli yeniden kullanım</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Mimari, bir dizi sistemde yeniden kullanılabilir olabilir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Ürün hattı mimarileri geliştirilebilir.</a:t>
            </a:r>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
        <p:nvSpPr>
          <p:cNvPr id="5" name="Footer Placeholder 4"/>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Mimari Temsiller</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Varlıkları ve ilişkileri gösteren basit, gayri resmi blok diyagramlar, yazılım mimarilerini belgelemek için en sık kullanılan yöntemdir.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Ancak bunlar, anlambilimden yoksun oldukları, varlıklar arasındaki ilişki türlerini veya mimarideki varlıkların görünür özelliklerini göstermedikleri için eleştirildi.</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Mimari modellerin kullanımına bağlıdır. Model semantiği gereksinimleri, modellerin nasıl kullanıldığına bağlıdır.</a:t>
            </a:r>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
        <p:nvSpPr>
          <p:cNvPr id="5" name="Footer Placeholder 4"/>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Kutu ve Hat Diyagramları</a:t>
            </a:r>
          </a:p>
        </p:txBody>
      </p:sp>
      <p:sp>
        <p:nvSpPr>
          <p:cNvPr id="57347" name="Rectangle 3"/>
          <p:cNvSpPr>
            <a:spLocks noGrp="1" noChangeArrowheads="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Çok soyut - ne bileşen ilişkilerinin doğasını ne de alt sistemlerin dışarıdan görülebilen özelliklerini göstermezler.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Ancak paydaşlarla iletişim ve proje planlaması için kullanışlıdır.</a:t>
            </a:r>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
        <p:nvSpPr>
          <p:cNvPr id="5" name="Footer Placeholder 4"/>
          <p:cNvSpPr>
            <a:spLocks noGrp="1"/>
          </p:cNvSpPr>
          <p:nvPr>
            <p:ph type="ftr" sz="quarter" idx="11"/>
          </p:nvPr>
        </p:nvSpPr>
        <p:spPr/>
        <p:txBody>
          <a:bodyPr/>
          <a:lstStyle/>
          <a:p>
            <a:r>
              <a:rPr lang="en-US" dirty="0" err="1"/>
              <a:t>Ders</a:t>
            </a:r>
            <a:r>
              <a:rPr lang="en-US" dirty="0"/>
              <a:t> 6 - </a:t>
            </a:r>
            <a:r>
              <a:rPr lang="en-US" dirty="0" err="1"/>
              <a:t>Mimari</a:t>
            </a:r>
            <a:r>
              <a:rPr lang="en-US" dirty="0"/>
              <a:t> </a:t>
            </a:r>
            <a:r>
              <a:rPr lang="en-US" dirty="0" err="1"/>
              <a:t>Tasarım</a:t>
            </a:r>
            <a:endParaRPr lang="en-US" dirty="0"/>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6272</TotalTime>
  <Words>3031</Words>
  <Application>Microsoft Office PowerPoint</Application>
  <PresentationFormat>Ekran Gösterisi (4:3)</PresentationFormat>
  <Paragraphs>368</Paragraphs>
  <Slides>54</Slides>
  <Notes>1</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54</vt:i4>
      </vt:variant>
    </vt:vector>
  </HeadingPairs>
  <TitlesOfParts>
    <vt:vector size="62" baseType="lpstr">
      <vt:lpstr>ＭＳ Ｐゴシック</vt:lpstr>
      <vt:lpstr>Arial</vt:lpstr>
      <vt:lpstr>Calibri</vt:lpstr>
      <vt:lpstr>Courier New</vt:lpstr>
      <vt:lpstr>Sitka Small</vt:lpstr>
      <vt:lpstr>Times New Roman</vt:lpstr>
      <vt:lpstr>Wingdings</vt:lpstr>
      <vt:lpstr>SE9</vt:lpstr>
      <vt:lpstr>PowerPoint Sunusu</vt:lpstr>
      <vt:lpstr>Ders 6’da İşlenen Konular</vt:lpstr>
      <vt:lpstr>Yazılım Mimarisi</vt:lpstr>
      <vt:lpstr>Mimari Tasarım</vt:lpstr>
      <vt:lpstr>Paketleme Robotu Kontrol Sisteminin Mimarisi</vt:lpstr>
      <vt:lpstr>Mimari Soyutlama</vt:lpstr>
      <vt:lpstr>Açık Mimarinin Avantajları</vt:lpstr>
      <vt:lpstr>Mimari Temsiller</vt:lpstr>
      <vt:lpstr>Kutu ve Hat Diyagramları</vt:lpstr>
      <vt:lpstr>Mimari Modellerin Kullanımı</vt:lpstr>
      <vt:lpstr>Mimari Tasarım Kararları</vt:lpstr>
      <vt:lpstr>Mimari Tasarım Kararları</vt:lpstr>
      <vt:lpstr>Mimari Yeniden Kullanım</vt:lpstr>
      <vt:lpstr>Mimari ve Sistem Özellikleri</vt:lpstr>
      <vt:lpstr>Mimari Görünümler</vt:lpstr>
      <vt:lpstr>Yazılım Mimarisinin 4 + 1 Görünüm Modeli</vt:lpstr>
      <vt:lpstr>Mimari Desenler</vt:lpstr>
      <vt:lpstr>Model-Görünüm-Denetleyici (MVC) Deseni</vt:lpstr>
      <vt:lpstr>Model-Görünüm-Denetleyici Organizasyonu</vt:lpstr>
      <vt:lpstr>MGD(MVC) Modelini Kullanan Web Uygulaması Mimarisi</vt:lpstr>
      <vt:lpstr>Katmanlı Mimari</vt:lpstr>
      <vt:lpstr>Katmanlı Mimari Desen</vt:lpstr>
      <vt:lpstr>Genel Bir Katmanlı Mimari</vt:lpstr>
      <vt:lpstr>Kütüphane Yönetim Sisteminin Mimarisi</vt:lpstr>
      <vt:lpstr>Bölüm 1’in Anahtar Noktaları</vt:lpstr>
      <vt:lpstr>Ders 6 - Mimari Tasarım</vt:lpstr>
      <vt:lpstr>Depo Mimarisi</vt:lpstr>
      <vt:lpstr>Depo Deseni</vt:lpstr>
      <vt:lpstr>Bir IDE İçin Bir Depo Mimarisi</vt:lpstr>
      <vt:lpstr>İstemci-Sunucu Mimarisi</vt:lpstr>
      <vt:lpstr>İstemci-Sunucu Deseni</vt:lpstr>
      <vt:lpstr>Bir Film Kitaplığı İçin Bir İstemci-Sunucu Mimarisi</vt:lpstr>
      <vt:lpstr>Boru ve Filtre Mimarisi</vt:lpstr>
      <vt:lpstr>Boru ve Filtre Modeli</vt:lpstr>
      <vt:lpstr>Boru ve Filtre Mimarisine Bir Örnek</vt:lpstr>
      <vt:lpstr>Uygulama Mimarileri</vt:lpstr>
      <vt:lpstr>Uygulama Mimarilerinin Kullanımı</vt:lpstr>
      <vt:lpstr>Uygulama Türlerine Örnekler</vt:lpstr>
      <vt:lpstr>Uygulama Türü Örnekleri</vt:lpstr>
      <vt:lpstr>İşlem İşleme Sistemleri</vt:lpstr>
      <vt:lpstr>İşlem İşleme Uygulamalarının Yapısı</vt:lpstr>
      <vt:lpstr>Bir ATM Sisteminin Yazılım Mimarisi</vt:lpstr>
      <vt:lpstr>Bilgi Sistemleri Mimarisi</vt:lpstr>
      <vt:lpstr>Katmanlı Bilgi Sistemi Mimarisi</vt:lpstr>
      <vt:lpstr>AH-HYS'nin Mimarisi</vt:lpstr>
      <vt:lpstr>Web Tabanlı Bilgi Sistemleri</vt:lpstr>
      <vt:lpstr>Sunucu Entegrasyonu</vt:lpstr>
      <vt:lpstr>Dil İşleme Sistemleri</vt:lpstr>
      <vt:lpstr>Bir Dil İşleme Sisteminin Mimarisi</vt:lpstr>
      <vt:lpstr>Derleyici Bileşenleri</vt:lpstr>
      <vt:lpstr>Derleyici Bileşenleri</vt:lpstr>
      <vt:lpstr>Bir Boru ve Filtre Derleyici Mimarisi</vt:lpstr>
      <vt:lpstr>Bir Dil İşleme Sistemi İçin Bir Havuz Mimarisi</vt:lpstr>
      <vt:lpstr>Bölüm 2’nin Anahtar Noktaları</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Furkan Gözükara</cp:lastModifiedBy>
  <cp:revision>65</cp:revision>
  <dcterms:created xsi:type="dcterms:W3CDTF">2010-01-18T20:35:25Z</dcterms:created>
  <dcterms:modified xsi:type="dcterms:W3CDTF">2021-04-11T20:53:51Z</dcterms:modified>
</cp:coreProperties>
</file>