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5"/>
  </p:notesMasterIdLst>
  <p:handoutMasterIdLst>
    <p:handoutMasterId r:id="rId56"/>
  </p:handoutMasterIdLst>
  <p:sldIdLst>
    <p:sldId id="311" r:id="rId2"/>
    <p:sldId id="281" r:id="rId3"/>
    <p:sldId id="282" r:id="rId4"/>
    <p:sldId id="280" r:id="rId5"/>
    <p:sldId id="283" r:id="rId6"/>
    <p:sldId id="284" r:id="rId7"/>
    <p:sldId id="285" r:id="rId8"/>
    <p:sldId id="287" r:id="rId9"/>
    <p:sldId id="286" r:id="rId10"/>
    <p:sldId id="257" r:id="rId11"/>
    <p:sldId id="288" r:id="rId12"/>
    <p:sldId id="258" r:id="rId13"/>
    <p:sldId id="289" r:id="rId14"/>
    <p:sldId id="290" r:id="rId15"/>
    <p:sldId id="259" r:id="rId16"/>
    <p:sldId id="260" r:id="rId17"/>
    <p:sldId id="261" r:id="rId18"/>
    <p:sldId id="299" r:id="rId19"/>
    <p:sldId id="262" r:id="rId20"/>
    <p:sldId id="263" r:id="rId21"/>
    <p:sldId id="291" r:id="rId22"/>
    <p:sldId id="292" r:id="rId23"/>
    <p:sldId id="264" r:id="rId24"/>
    <p:sldId id="265" r:id="rId25"/>
    <p:sldId id="266" r:id="rId26"/>
    <p:sldId id="310" r:id="rId27"/>
    <p:sldId id="309" r:id="rId28"/>
    <p:sldId id="300" r:id="rId29"/>
    <p:sldId id="301" r:id="rId30"/>
    <p:sldId id="267" r:id="rId31"/>
    <p:sldId id="268" r:id="rId32"/>
    <p:sldId id="293" r:id="rId33"/>
    <p:sldId id="269" r:id="rId34"/>
    <p:sldId id="294" r:id="rId35"/>
    <p:sldId id="295" r:id="rId36"/>
    <p:sldId id="270" r:id="rId37"/>
    <p:sldId id="271" r:id="rId38"/>
    <p:sldId id="302" r:id="rId39"/>
    <p:sldId id="278" r:id="rId40"/>
    <p:sldId id="272" r:id="rId41"/>
    <p:sldId id="273" r:id="rId42"/>
    <p:sldId id="277" r:id="rId43"/>
    <p:sldId id="274" r:id="rId44"/>
    <p:sldId id="303" r:id="rId45"/>
    <p:sldId id="304" r:id="rId46"/>
    <p:sldId id="297" r:id="rId47"/>
    <p:sldId id="305" r:id="rId48"/>
    <p:sldId id="275" r:id="rId49"/>
    <p:sldId id="276" r:id="rId50"/>
    <p:sldId id="306" r:id="rId51"/>
    <p:sldId id="307" r:id="rId52"/>
    <p:sldId id="308" r:id="rId53"/>
    <p:sldId id="298" r:id="rId5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96" autoAdjust="0"/>
  </p:normalViewPr>
  <p:slideViewPr>
    <p:cSldViewPr snapToGrid="0" snapToObjects="1">
      <p:cViewPr varScale="1">
        <p:scale>
          <a:sx n="78" d="100"/>
          <a:sy n="78" d="100"/>
        </p:scale>
        <p:origin x="159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4/3/2021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4/3/2021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415908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t>4/3/2021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t>4/3/2021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t>4/3/2021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6862096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t>4/3/2021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t>4/3/2021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t>4/3/2021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t>4/3/2021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t>4/3/2021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t>4/3/2021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t>4/3/2021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t>4/3/2021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t>4/3/2021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ifs.host.cs.st-andrews.ac.uk/Books/SE9/Presentations/index.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df"/><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df"/><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df"/><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df"/><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df"/><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df"/><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df"/><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df"/><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df"/><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df"/><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df"/><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df"/><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df"/><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df"/><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df"/><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dirty="0"/>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dirty="0"/>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dirty="0"/>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dirty="0"/>
          </a:p>
        </p:txBody>
      </p:sp>
      <p:sp>
        <p:nvSpPr>
          <p:cNvPr id="10" name="object 10"/>
          <p:cNvSpPr txBox="1"/>
          <p:nvPr/>
        </p:nvSpPr>
        <p:spPr>
          <a:xfrm>
            <a:off x="-10364" y="2607549"/>
            <a:ext cx="9144000" cy="1872307"/>
          </a:xfrm>
          <a:prstGeom prst="rect">
            <a:avLst/>
          </a:prstGeom>
        </p:spPr>
        <p:txBody>
          <a:bodyPr vert="horz" wrap="square" lIns="0" tIns="12700" rIns="0" bIns="0" rtlCol="0">
            <a:spAutoFit/>
          </a:bodyPr>
          <a:lstStyle/>
          <a:p>
            <a:pPr algn="ctr">
              <a:lnSpc>
                <a:spcPct val="100000"/>
              </a:lnSpc>
              <a:spcBef>
                <a:spcPts val="100"/>
              </a:spcBef>
            </a:pPr>
            <a:r>
              <a:rPr lang="tr-TR" sz="6000" spc="-5" dirty="0" smtClean="0">
                <a:solidFill>
                  <a:srgbClr val="FF0000"/>
                </a:solidFill>
                <a:latin typeface="Times New Roman" panose="02020603050405020304" pitchFamily="18" charset="0"/>
                <a:cs typeface="Times New Roman" panose="02020603050405020304" pitchFamily="18" charset="0"/>
              </a:rPr>
              <a:t>Ders </a:t>
            </a:r>
            <a:r>
              <a:rPr lang="en-US" sz="6000" spc="-5" dirty="0" smtClean="0">
                <a:solidFill>
                  <a:srgbClr val="FF0000"/>
                </a:solidFill>
                <a:latin typeface="Times New Roman" panose="02020603050405020304" pitchFamily="18" charset="0"/>
                <a:cs typeface="Times New Roman" panose="02020603050405020304" pitchFamily="18" charset="0"/>
              </a:rPr>
              <a:t>5</a:t>
            </a:r>
            <a:endParaRPr lang="tr-TR" sz="5400" spc="-5" dirty="0" smtClean="0">
              <a:latin typeface="Times New Roman" panose="02020603050405020304" pitchFamily="18" charset="0"/>
              <a:cs typeface="Times New Roman" panose="02020603050405020304" pitchFamily="18" charset="0"/>
            </a:endParaRPr>
          </a:p>
          <a:p>
            <a:pPr algn="ctr">
              <a:lnSpc>
                <a:spcPct val="100000"/>
              </a:lnSpc>
              <a:spcBef>
                <a:spcPts val="100"/>
              </a:spcBef>
            </a:pPr>
            <a:r>
              <a:rPr lang="tr-TR" sz="6000" dirty="0">
                <a:latin typeface="Times New Roman" panose="02020603050405020304" pitchFamily="18" charset="0"/>
                <a:cs typeface="Times New Roman" panose="02020603050405020304" pitchFamily="18" charset="0"/>
              </a:rPr>
              <a:t>Sistem Modelleme</a:t>
            </a:r>
            <a:endParaRPr lang="tr-TR" sz="6600" dirty="0">
              <a:latin typeface="Times New Roman" panose="02020603050405020304" pitchFamily="18" charset="0"/>
              <a:cs typeface="Times New Roman" panose="02020603050405020304" pitchFamily="18" charset="0"/>
            </a:endParaRPr>
          </a:p>
        </p:txBody>
      </p:sp>
      <p:sp>
        <p:nvSpPr>
          <p:cNvPr id="13" name="object 9"/>
          <p:cNvSpPr txBox="1">
            <a:spLocks/>
          </p:cNvSpPr>
          <p:nvPr/>
        </p:nvSpPr>
        <p:spPr bwMode="auto">
          <a:xfrm>
            <a:off x="-5182" y="24365"/>
            <a:ext cx="9144000" cy="34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tr-TR" sz="4400" spc="-265" dirty="0" smtClean="0">
                <a:solidFill>
                  <a:srgbClr val="000000"/>
                </a:solidFill>
                <a:latin typeface="Arial"/>
                <a:cs typeface="Arial"/>
              </a:rPr>
              <a:t>IT522</a:t>
            </a:r>
            <a:r>
              <a:rPr lang="en-US" sz="4400" spc="-265" dirty="0" smtClean="0">
                <a:solidFill>
                  <a:srgbClr val="000000"/>
                </a:solidFill>
                <a:latin typeface="Arial"/>
                <a:cs typeface="Arial"/>
              </a:rPr>
              <a:t> – </a:t>
            </a:r>
            <a:r>
              <a:rPr lang="tr-TR" sz="4400" spc="-265" dirty="0" smtClean="0">
                <a:solidFill>
                  <a:srgbClr val="000000"/>
                </a:solidFill>
                <a:latin typeface="Arial"/>
                <a:cs typeface="Arial"/>
              </a:rPr>
              <a:t>Yazılım Mühendisliği </a:t>
            </a:r>
          </a:p>
          <a:p>
            <a:pPr marL="12700">
              <a:spcBef>
                <a:spcPts val="105"/>
              </a:spcBef>
            </a:pPr>
            <a:r>
              <a:rPr lang="tr-TR"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tr-TR" sz="3600" spc="-265" dirty="0"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800" i="1" u="sng" spc="-265" dirty="0">
                <a:solidFill>
                  <a:srgbClr val="0070C0"/>
                </a:solidFill>
                <a:latin typeface="Calibri" panose="020F0502020204030204" pitchFamily="34" charset="0"/>
                <a:cs typeface="Calibri" panose="020F0502020204030204" pitchFamily="34" charset="0"/>
              </a:rPr>
              <a:t>https://github.com/FurkanGozukara/Yazilim-Muhendisligi-IT522-2021</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1587391" y="4390517"/>
            <a:ext cx="5948490" cy="1885314"/>
          </a:xfrm>
          <a:prstGeom prst="rect">
            <a:avLst/>
          </a:prstGeom>
        </p:spPr>
      </p:pic>
      <p:sp>
        <p:nvSpPr>
          <p:cNvPr id="12" name="Metin kutusu 5"/>
          <p:cNvSpPr txBox="1"/>
          <p:nvPr/>
        </p:nvSpPr>
        <p:spPr>
          <a:xfrm>
            <a:off x="16866" y="6345935"/>
            <a:ext cx="9127134" cy="369332"/>
          </a:xfrm>
          <a:prstGeom prst="rect">
            <a:avLst/>
          </a:prstGeom>
          <a:noFill/>
        </p:spPr>
        <p:txBody>
          <a:bodyPr wrap="square" rtlCol="0">
            <a:spAutoFit/>
          </a:bodyPr>
          <a:lstStyle/>
          <a:p>
            <a:r>
              <a:rPr lang="tr-TR" sz="1800" dirty="0" smtClean="0"/>
              <a:t>Kaynak</a:t>
            </a:r>
            <a:r>
              <a:rPr lang="en-US" sz="1800" dirty="0" smtClean="0"/>
              <a:t> </a:t>
            </a:r>
            <a:r>
              <a:rPr lang="en-US" sz="1800" dirty="0"/>
              <a:t>: </a:t>
            </a:r>
            <a:r>
              <a:rPr lang="en-US" sz="1800" dirty="0">
                <a:hlinkClick r:id="rId5"/>
              </a:rPr>
              <a:t>https://</a:t>
            </a:r>
            <a:r>
              <a:rPr lang="en-US" sz="1800" dirty="0" smtClean="0">
                <a:hlinkClick r:id="rId5"/>
              </a:rPr>
              <a:t>ifs.host.cs.st-andrews.ac.uk/Books/SE9/Presentations/index.html </a:t>
            </a:r>
            <a:endParaRPr lang="tr-TR" sz="1800" dirty="0"/>
          </a:p>
        </p:txBody>
      </p:sp>
    </p:spTree>
    <p:extLst>
      <p:ext uri="{BB962C8B-B14F-4D97-AF65-F5344CB8AC3E}">
        <p14:creationId xmlns:p14="http://schemas.microsoft.com/office/powerpoint/2010/main" val="3350146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AS-HYS</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Akıl</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Sağlığı</a:t>
            </a:r>
            <a:r>
              <a:rPr lang="en-US" sz="3200" b="1" i="0" noProof="0" dirty="0" smtClean="0">
                <a:solidFill>
                  <a:srgbClr val="000000"/>
                </a:solidFill>
                <a:effectLst/>
                <a:latin typeface="Times New Roman" panose="02020603050405020304" pitchFamily="18" charset="0"/>
              </a:rPr>
              <a:t> Hasta </a:t>
            </a:r>
            <a:r>
              <a:rPr lang="en-US" sz="3200" b="1" i="0" noProof="0" dirty="0" err="1" smtClean="0">
                <a:solidFill>
                  <a:srgbClr val="000000"/>
                </a:solidFill>
                <a:effectLst/>
                <a:latin typeface="Times New Roman" panose="02020603050405020304" pitchFamily="18" charset="0"/>
              </a:rPr>
              <a:t>Yönetim</a:t>
            </a:r>
            <a:r>
              <a:rPr lang="en-US" sz="3200" b="1" i="0" noProof="0" dirty="0" smtClean="0">
                <a:solidFill>
                  <a:srgbClr val="000000"/>
                </a:solidFill>
                <a:effectLst/>
                <a:latin typeface="Times New Roman" panose="02020603050405020304" pitchFamily="18" charset="0"/>
              </a:rPr>
              <a:t> </a:t>
            </a:r>
            <a:r>
              <a:rPr lang="en-US" sz="3200" dirty="0" err="1">
                <a:solidFill>
                  <a:srgbClr val="000000"/>
                </a:solidFill>
                <a:latin typeface="Times New Roman" panose="02020603050405020304" pitchFamily="18" charset="0"/>
              </a:rPr>
              <a:t>S</a:t>
            </a:r>
            <a:r>
              <a:rPr lang="en-US" sz="3200" b="1" i="0" noProof="0" dirty="0" err="1" smtClean="0">
                <a:solidFill>
                  <a:srgbClr val="000000"/>
                </a:solidFill>
                <a:effectLst/>
                <a:latin typeface="Times New Roman" panose="02020603050405020304" pitchFamily="18" charset="0"/>
              </a:rPr>
              <a:t>istemi</a:t>
            </a:r>
            <a:r>
              <a:rPr lang="en-US" sz="3200" b="1" i="0" noProof="0" dirty="0" smtClean="0">
                <a:solidFill>
                  <a:srgbClr val="000000"/>
                </a:solidFill>
                <a:effectLst/>
                <a:latin typeface="Times New Roman" panose="02020603050405020304" pitchFamily="18" charset="0"/>
              </a:rPr>
              <a:t> – AS-HYS)</a:t>
            </a:r>
            <a:r>
              <a:rPr lang="tr-TR" sz="3200" b="1" i="0" noProof="0" dirty="0" smtClean="0">
                <a:solidFill>
                  <a:srgbClr val="000000"/>
                </a:solidFill>
                <a:effectLst/>
                <a:latin typeface="Times New Roman" panose="02020603050405020304" pitchFamily="18" charset="0"/>
              </a:rPr>
              <a:t> </a:t>
            </a:r>
            <a:r>
              <a:rPr lang="tr-TR" sz="3200" noProof="0" dirty="0">
                <a:solidFill>
                  <a:srgbClr val="000000"/>
                </a:solidFill>
                <a:latin typeface="Times New Roman" panose="02020603050405020304" pitchFamily="18" charset="0"/>
              </a:rPr>
              <a:t>B</a:t>
            </a:r>
            <a:r>
              <a:rPr lang="tr-TR" sz="3200" b="1" i="0" noProof="0" dirty="0">
                <a:solidFill>
                  <a:srgbClr val="000000"/>
                </a:solidFill>
                <a:effectLst/>
                <a:latin typeface="Times New Roman" panose="02020603050405020304" pitchFamily="18" charset="0"/>
              </a:rPr>
              <a:t>ağlamı</a:t>
            </a:r>
          </a:p>
        </p:txBody>
      </p:sp>
      <p:pic>
        <p:nvPicPr>
          <p:cNvPr id="4" name="Picture 3" descr="5.1 MHCPMS-Context.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112485" y="2046859"/>
            <a:ext cx="4760957" cy="299902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825812" y="1513453"/>
            <a:ext cx="7492375" cy="48428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Süreç Perspektifi</a:t>
            </a:r>
          </a:p>
        </p:txBody>
      </p:sp>
      <p:sp>
        <p:nvSpPr>
          <p:cNvPr id="4" name="Content Placeholder 3"/>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Bağlam modelleri, geliştirilmekte olan sistemin o ortamda nasıl kullanıldığını değil, ortamdaki diğer sistemleri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Süreç modelleri, geliştirilmekte olan sistemin daha geniş iş süreçlerinde nasıl kullanıldığını ortaya çıkarır.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UML aktivite diyagramları, iş süreci modellerini tanımlamak için kullanılabilir.</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a:r>
              <a:rPr lang="en-US" sz="3200" b="1" i="0" noProof="0" dirty="0" smtClean="0">
                <a:solidFill>
                  <a:srgbClr val="000000"/>
                </a:solidFill>
                <a:effectLst/>
                <a:latin typeface="Times New Roman" panose="02020603050405020304" pitchFamily="18" charset="0"/>
              </a:rPr>
              <a:t>AS-</a:t>
            </a:r>
            <a:r>
              <a:rPr lang="en-US" sz="3200" b="1" i="0" noProof="0" dirty="0" err="1" smtClean="0">
                <a:solidFill>
                  <a:srgbClr val="000000"/>
                </a:solidFill>
                <a:effectLst/>
                <a:latin typeface="Times New Roman" panose="02020603050405020304" pitchFamily="18" charset="0"/>
              </a:rPr>
              <a:t>HYS’deki</a:t>
            </a:r>
            <a:r>
              <a:rPr lang="en-US" sz="3200" b="1" i="0" noProof="0" dirty="0" smtClean="0">
                <a:solidFill>
                  <a:srgbClr val="000000"/>
                </a:solidFill>
                <a:effectLst/>
                <a:latin typeface="Times New Roman" panose="02020603050405020304" pitchFamily="18" charset="0"/>
              </a:rPr>
              <a:t> </a:t>
            </a:r>
            <a:r>
              <a:rPr lang="tr-TR" sz="3200" b="1" i="0" noProof="0" dirty="0" smtClean="0">
                <a:solidFill>
                  <a:srgbClr val="000000"/>
                </a:solidFill>
                <a:effectLst/>
                <a:latin typeface="Times New Roman" panose="02020603050405020304" pitchFamily="18" charset="0"/>
              </a:rPr>
              <a:t>İstemsiz </a:t>
            </a:r>
            <a:r>
              <a:rPr lang="tr-TR" sz="3200" b="1" i="0" noProof="0" dirty="0">
                <a:solidFill>
                  <a:srgbClr val="000000"/>
                </a:solidFill>
                <a:effectLst/>
                <a:latin typeface="Times New Roman" panose="02020603050405020304" pitchFamily="18" charset="0"/>
              </a:rPr>
              <a:t>Gözaltı Süreç Modeli</a:t>
            </a:r>
          </a:p>
        </p:txBody>
      </p:sp>
      <p:pic>
        <p:nvPicPr>
          <p:cNvPr id="4" name="Picture 3" descr="5.2 Detentio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110659" y="1968500"/>
            <a:ext cx="7032447" cy="3626598"/>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12</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311079" y="1476221"/>
            <a:ext cx="8631605" cy="467035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Etkileşim Modelleri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Kullanıcı etkileşimlerini modellemek, kullanıcı gereksinimlerinin belirlenmesine yardımcı olduğu için önemlidir.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Sistemler arası etkileşimi modellemek, ortaya çıkabilecek iletişim sorunlarını vurgular.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Bileşen etkileşimini modellemek, önerilen bir sistem yapısının gerekli sistem performansını ve güvenilirliği sağlayıp sağlamayacağını anlamamıza yardımcı olur.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durumu diyagramları ve sıra diyagramları etkileşim modellemesi için kullanılabilir.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Durum Modelleme Kullanın</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senaryoları, başlangıçta gereksinimlerin ortaya çıkarılmasını desteklemek için geliştirildi ve şimdi UML'ye dahil edildi.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Her kullanım durumu, bir sistemle harici etkileşimi içeren ayrı bir görevi temsil eder.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durumundaki aktörler, insanlar veya diğer sistemler olabilir.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Kullanım </a:t>
            </a:r>
            <a:r>
              <a:rPr lang="tr-TR" b="0" i="0" noProof="0" dirty="0" smtClean="0">
                <a:solidFill>
                  <a:srgbClr val="000000"/>
                </a:solidFill>
                <a:effectLst/>
                <a:latin typeface="Times New Roman" panose="02020603050405020304" pitchFamily="18" charset="0"/>
              </a:rPr>
              <a:t>senaryosu</a:t>
            </a:r>
            <a:r>
              <a:rPr lang="en-US" dirty="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şematik</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olarak</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temsil</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edilir</a:t>
            </a:r>
            <a:r>
              <a:rPr lang="en-US" dirty="0" smtClean="0">
                <a:solidFill>
                  <a:srgbClr val="000000"/>
                </a:solidFill>
                <a:latin typeface="Times New Roman" panose="02020603050405020304" pitchFamily="18" charset="0"/>
              </a:rPr>
              <a:t> </a:t>
            </a:r>
            <a:r>
              <a:rPr lang="en-US" dirty="0" err="1" smtClean="0">
                <a:solidFill>
                  <a:srgbClr val="000000"/>
                </a:solidFill>
                <a:latin typeface="Times New Roman" panose="02020603050405020304" pitchFamily="18" charset="0"/>
              </a:rPr>
              <a:t>çünkü</a:t>
            </a:r>
            <a:r>
              <a:rPr lang="en-US" dirty="0">
                <a:solidFill>
                  <a:srgbClr val="000000"/>
                </a:solidFill>
                <a:latin typeface="Times New Roman" panose="02020603050405020304" pitchFamily="18" charset="0"/>
              </a:rPr>
              <a:t>:</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genel bir bakış sağlamak için ve daha ayrıntılı bir </a:t>
            </a:r>
            <a:r>
              <a:rPr lang="tr-TR" b="0" i="0" noProof="0" dirty="0" smtClean="0">
                <a:solidFill>
                  <a:srgbClr val="000000"/>
                </a:solidFill>
                <a:effectLst/>
                <a:latin typeface="Times New Roman" panose="02020603050405020304" pitchFamily="18" charset="0"/>
              </a:rPr>
              <a:t>metin</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olarak</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anlatılmak</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içi</a:t>
            </a:r>
            <a:r>
              <a:rPr lang="en-US" dirty="0" smtClean="0">
                <a:solidFill>
                  <a:srgbClr val="000000"/>
                </a:solidFill>
                <a:latin typeface="Times New Roman" panose="02020603050405020304" pitchFamily="18" charset="0"/>
              </a:rPr>
              <a:t>n.</a:t>
            </a:r>
            <a:endParaRPr lang="tr-TR" b="0" i="0" noProof="0"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Veri Aktarımı Kullanım Durumu</a:t>
            </a:r>
          </a:p>
        </p:txBody>
      </p:sp>
      <p:sp>
        <p:nvSpPr>
          <p:cNvPr id="5" name="Content Placeholder 4"/>
          <p:cNvSpPr>
            <a:spLocks noGrp="1"/>
          </p:cNvSpPr>
          <p:nvPr>
            <p:ph idx="1"/>
          </p:nvPr>
        </p:nvSpPr>
        <p:spPr/>
        <p:txBody>
          <a:bodyPr/>
          <a:lstStyle/>
          <a:p>
            <a:pPr algn="l">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AS-</a:t>
            </a:r>
            <a:r>
              <a:rPr lang="tr-TR" sz="2800" b="0" i="0" noProof="0" dirty="0" err="1" smtClean="0">
                <a:solidFill>
                  <a:srgbClr val="000000"/>
                </a:solidFill>
                <a:effectLst/>
                <a:latin typeface="Times New Roman" panose="02020603050405020304" pitchFamily="18" charset="0"/>
              </a:rPr>
              <a:t>HYS'de</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bir kullanım durumu</a:t>
            </a:r>
          </a:p>
        </p:txBody>
      </p:sp>
      <p:pic>
        <p:nvPicPr>
          <p:cNvPr id="4" name="Picture 3" descr="5.3 UseCase.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66722" y="3259717"/>
            <a:ext cx="7486946" cy="1214863"/>
          </a:xfrm>
          <a:prstGeom prst="rect">
            <a:avLst/>
          </a:prstGeom>
        </p:spPr>
      </p:pic>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280987" y="2848768"/>
            <a:ext cx="8582025" cy="20288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'Veri Aktarımı' Kullanım Senaryosunun Tablo Şeklinde Açıklaması</a:t>
            </a:r>
          </a:p>
        </p:txBody>
      </p:sp>
      <p:graphicFrame>
        <p:nvGraphicFramePr>
          <p:cNvPr id="3" name="Table 2"/>
          <p:cNvGraphicFramePr>
            <a:graphicFrameLocks noGrp="1"/>
          </p:cNvGraphicFramePr>
          <p:nvPr>
            <p:extLst>
              <p:ext uri="{D42A27DB-BD31-4B8C-83A1-F6EECF244321}">
                <p14:modId xmlns:p14="http://schemas.microsoft.com/office/powerpoint/2010/main" val="3736269394"/>
              </p:ext>
            </p:extLst>
          </p:nvPr>
        </p:nvGraphicFramePr>
        <p:xfrm>
          <a:off x="0" y="1622326"/>
          <a:ext cx="9144000" cy="4734026"/>
        </p:xfrm>
        <a:graphic>
          <a:graphicData uri="http://schemas.openxmlformats.org/drawingml/2006/table">
            <a:tbl>
              <a:tblPr/>
              <a:tblGrid>
                <a:gridCol w="2455725">
                  <a:extLst>
                    <a:ext uri="{9D8B030D-6E8A-4147-A177-3AD203B41FA5}">
                      <a16:colId xmlns:a16="http://schemas.microsoft.com/office/drawing/2014/main" val="20000"/>
                    </a:ext>
                  </a:extLst>
                </a:gridCol>
                <a:gridCol w="6688275">
                  <a:extLst>
                    <a:ext uri="{9D8B030D-6E8A-4147-A177-3AD203B41FA5}">
                      <a16:colId xmlns:a16="http://schemas.microsoft.com/office/drawing/2014/main" val="20001"/>
                    </a:ext>
                  </a:extLst>
                </a:gridCol>
              </a:tblGrid>
              <a:tr h="434008">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lang="tr-TR" sz="2000" b="1" i="0" kern="1200" noProof="0" dirty="0" smtClean="0">
                          <a:solidFill>
                            <a:schemeClr val="tx1"/>
                          </a:solidFill>
                          <a:effectLst/>
                          <a:latin typeface="+mn-lt"/>
                          <a:ea typeface="+mn-ea"/>
                          <a:cs typeface="+mn-cs"/>
                        </a:rPr>
                        <a:t>AS-HYS: Veri Aktarımı</a:t>
                      </a:r>
                      <a:endParaRPr kumimoji="0" lang="tr-TR" sz="2000" b="1" i="0" u="none" strike="noStrike" cap="none" normalizeH="0" baseline="0" noProof="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34008">
                <a:tc>
                  <a:txBody>
                    <a:bodyPr/>
                    <a:lstStyle/>
                    <a:p>
                      <a:r>
                        <a:rPr lang="tr-TR" sz="2000" noProof="0" dirty="0" smtClean="0">
                          <a:effectLst/>
                        </a:rPr>
                        <a:t>Aktörler</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sz="2000" noProof="0" dirty="0" smtClean="0">
                          <a:effectLst/>
                        </a:rPr>
                        <a:t>Tıbbi resepsiyon görevlisi, hasta kayıt sistemi (PRS)</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709324">
                <a:tc>
                  <a:txBody>
                    <a:bodyPr/>
                    <a:lstStyle/>
                    <a:p>
                      <a:r>
                        <a:rPr lang="tr-TR" sz="2000" noProof="0" dirty="0" smtClean="0">
                          <a:effectLst/>
                        </a:rPr>
                        <a:t>Açıklama</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sz="2000" noProof="0" dirty="0" smtClean="0">
                          <a:effectLst/>
                        </a:rPr>
                        <a:t>Bir resepsiyon görevlisi, AS-</a:t>
                      </a:r>
                      <a:r>
                        <a:rPr lang="tr-TR" sz="2000" noProof="0" dirty="0" err="1" smtClean="0">
                          <a:effectLst/>
                        </a:rPr>
                        <a:t>HYS'den</a:t>
                      </a:r>
                      <a:r>
                        <a:rPr lang="tr-TR" sz="2000" noProof="0" dirty="0" smtClean="0">
                          <a:effectLst/>
                        </a:rPr>
                        <a:t> bir sağlık otoritesi tarafından tutulan genel bir hasta kaydı veri tabanına, veri aktarabilir. Aktarılan bilgiler, güncellenmiş kişisel bilgiler (adres, telefon numarası vb.) veya hastanın tanı ve tedavisinin bir özeti olabilir.</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34008">
                <a:tc>
                  <a:txBody>
                    <a:bodyPr/>
                    <a:lstStyle/>
                    <a:p>
                      <a:r>
                        <a:rPr lang="tr-TR" sz="2000" noProof="0" dirty="0" smtClean="0">
                          <a:effectLst/>
                        </a:rPr>
                        <a:t>Veri</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sz="2000" noProof="0" dirty="0" smtClean="0">
                          <a:effectLst/>
                        </a:rPr>
                        <a:t>Hastanın kişisel bilgileri, tedavi özeti</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34008">
                <a:tc>
                  <a:txBody>
                    <a:bodyPr/>
                    <a:lstStyle/>
                    <a:p>
                      <a:r>
                        <a:rPr lang="tr-TR" sz="2000" noProof="0" dirty="0" smtClean="0">
                          <a:effectLst/>
                        </a:rPr>
                        <a:t>Uyaran</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sz="2000" noProof="0" dirty="0" smtClean="0">
                          <a:effectLst/>
                        </a:rPr>
                        <a:t>Tıbbi resepsiyon görevlisi tarafından verilen kullanıcı komutu</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34008">
                <a:tc>
                  <a:txBody>
                    <a:bodyPr/>
                    <a:lstStyle/>
                    <a:p>
                      <a:r>
                        <a:rPr lang="tr-TR" sz="2000" noProof="0" dirty="0" smtClean="0">
                          <a:effectLst/>
                        </a:rPr>
                        <a:t>Tepki</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tr-TR" sz="2000" noProof="0" dirty="0" err="1" smtClean="0">
                          <a:effectLst/>
                        </a:rPr>
                        <a:t>PRS'nin</a:t>
                      </a:r>
                      <a:r>
                        <a:rPr lang="en-US" sz="2000" noProof="0" dirty="0" smtClean="0">
                          <a:effectLst/>
                        </a:rPr>
                        <a:t> (Hasta </a:t>
                      </a:r>
                      <a:r>
                        <a:rPr lang="en-US" sz="2000" noProof="0" dirty="0" err="1" smtClean="0">
                          <a:effectLst/>
                        </a:rPr>
                        <a:t>Kayıt</a:t>
                      </a:r>
                      <a:r>
                        <a:rPr lang="en-US" sz="2000" noProof="0" dirty="0" smtClean="0">
                          <a:effectLst/>
                        </a:rPr>
                        <a:t> </a:t>
                      </a:r>
                      <a:r>
                        <a:rPr lang="en-US" sz="2000" noProof="0" dirty="0" err="1" smtClean="0">
                          <a:effectLst/>
                        </a:rPr>
                        <a:t>Sistemi</a:t>
                      </a:r>
                      <a:r>
                        <a:rPr lang="en-US" sz="2000" noProof="0" dirty="0" smtClean="0">
                          <a:effectLst/>
                        </a:rPr>
                        <a:t>)</a:t>
                      </a:r>
                      <a:r>
                        <a:rPr lang="tr-TR" sz="2000" noProof="0" dirty="0" smtClean="0">
                          <a:effectLst/>
                        </a:rPr>
                        <a:t> güncellendiğine dair onay</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854662">
                <a:tc>
                  <a:txBody>
                    <a:bodyPr/>
                    <a:lstStyle/>
                    <a:p>
                      <a:r>
                        <a:rPr lang="tr-TR" sz="2000" noProof="0" dirty="0" smtClean="0">
                          <a:effectLst/>
                        </a:rPr>
                        <a:t>Yorumlar</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tr-TR" sz="2000" noProof="0" dirty="0" smtClean="0">
                          <a:effectLst/>
                        </a:rPr>
                        <a:t>Resepsiyon görevlisi, hasta bilgilerine ve </a:t>
                      </a:r>
                      <a:r>
                        <a:rPr lang="tr-TR" sz="2000" noProof="0" dirty="0" err="1" smtClean="0">
                          <a:effectLst/>
                        </a:rPr>
                        <a:t>PRS'ye</a:t>
                      </a:r>
                      <a:r>
                        <a:rPr lang="tr-TR" sz="2000" noProof="0" dirty="0" smtClean="0">
                          <a:effectLst/>
                        </a:rPr>
                        <a:t> erişmek için uygun güvenlik izinlerine sahip olmalıdır.</a:t>
                      </a:r>
                      <a:endParaRPr lang="tr-TR" sz="2000" noProof="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AS-</a:t>
            </a:r>
            <a:r>
              <a:rPr lang="tr-TR" sz="3200" b="1" i="0" noProof="0" dirty="0" err="1" smtClean="0">
                <a:solidFill>
                  <a:srgbClr val="000000"/>
                </a:solidFill>
                <a:effectLst/>
                <a:latin typeface="Times New Roman" panose="02020603050405020304" pitchFamily="18" charset="0"/>
              </a:rPr>
              <a:t>HYS'de</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'Tıbbi Resepsiyonist' Rolünü İçeren Kullanım Durumları</a:t>
            </a:r>
          </a:p>
        </p:txBody>
      </p:sp>
      <p:pic>
        <p:nvPicPr>
          <p:cNvPr id="4" name="Picture 3" descr="5.5 RecepUseC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79650" y="1747838"/>
            <a:ext cx="4451350" cy="4795654"/>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2263135" y="1533953"/>
            <a:ext cx="4484379" cy="48223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Sıra Diyagramları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Sıra diyagramları, UML'nin bir parçasıdır ve bir sistem içindeki aktörler ve nesneler arasındaki etkileşimleri modellemek için kullanılır.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dizi diyagramı, belirli bir kullanım senaryosu veya kullanım örneği sırasında meydana gelen etkileşimlerin sırasını gösterir.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İlgili nesneler ve aktörler, bunlardan dikey olarak çizilmiş noktalı bir çizgi ile diyagramın üst kısmında listelenir.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Nesneler arasındaki etkileşimler, açıklamalı oklarla belirtilmiştir.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264"/>
            <a:ext cx="7293232" cy="1143000"/>
          </a:xfrm>
        </p:spPr>
        <p:txBody>
          <a:bodyPr/>
          <a:lstStyle/>
          <a:p>
            <a:pPr algn="l"/>
            <a:r>
              <a:rPr lang="tr-TR" sz="3200" b="1" i="0" noProof="0" dirty="0">
                <a:solidFill>
                  <a:srgbClr val="000000"/>
                </a:solidFill>
                <a:effectLst/>
                <a:latin typeface="Times New Roman" panose="02020603050405020304" pitchFamily="18" charset="0"/>
              </a:rPr>
              <a:t>Hasta Bilgilerini Görüntülemek İçin Sıra Diyagramı</a:t>
            </a:r>
          </a:p>
        </p:txBody>
      </p:sp>
      <p:pic>
        <p:nvPicPr>
          <p:cNvPr id="4" name="Picture 3" descr="5.6 ViewInfoSeq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30349" y="1727200"/>
            <a:ext cx="6455927" cy="4381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457200" y="1131435"/>
            <a:ext cx="7166026" cy="52477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noProof="0" dirty="0">
                <a:solidFill>
                  <a:srgbClr val="000000"/>
                </a:solidFill>
                <a:latin typeface="Times New Roman" panose="02020603050405020304" pitchFamily="18" charset="0"/>
              </a:rPr>
              <a:t>Ders 5 İşlenmiş Konular</a:t>
            </a:r>
          </a:p>
        </p:txBody>
      </p:sp>
      <p:sp>
        <p:nvSpPr>
          <p:cNvPr id="3" name="Content Placeholder 2"/>
          <p:cNvSpPr>
            <a:spLocks noGrp="1"/>
          </p:cNvSpPr>
          <p:nvPr>
            <p:ph idx="1"/>
          </p:nvPr>
        </p:nvSpPr>
        <p:spPr/>
        <p:txBody>
          <a:bodyPr/>
          <a:lstStyle/>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Bağlam modelleri</a:t>
            </a:r>
          </a:p>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Etkileşim modelleri</a:t>
            </a:r>
          </a:p>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Yapısal modeller</a:t>
            </a:r>
          </a:p>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Davranış modelleri</a:t>
            </a:r>
          </a:p>
          <a:p>
            <a:pPr algn="l">
              <a:buFont typeface="Arial" panose="020B0604020202020204" pitchFamily="34" charset="0"/>
              <a:buChar char="•"/>
            </a:pPr>
            <a:r>
              <a:rPr lang="tr-TR" b="0" i="0" noProof="0" dirty="0">
                <a:solidFill>
                  <a:srgbClr val="000000"/>
                </a:solidFill>
                <a:effectLst/>
                <a:latin typeface="Times New Roman" panose="02020603050405020304" pitchFamily="18" charset="0"/>
              </a:rPr>
              <a:t>Model odaklı mühendislik</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59816" y="43221"/>
            <a:ext cx="7293232" cy="334962"/>
          </a:xfrm>
        </p:spPr>
        <p:txBody>
          <a:bodyPr/>
          <a:lstStyle/>
          <a:p>
            <a:pPr algn="l"/>
            <a:r>
              <a:rPr lang="tr-TR" sz="3200" b="1" i="0" noProof="0" dirty="0">
                <a:solidFill>
                  <a:srgbClr val="000000"/>
                </a:solidFill>
                <a:effectLst/>
                <a:latin typeface="Times New Roman" panose="02020603050405020304" pitchFamily="18" charset="0"/>
              </a:rPr>
              <a:t>Aktarım Verileri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çin Sıra Diyagramı</a:t>
            </a:r>
          </a:p>
        </p:txBody>
      </p:sp>
      <p:pic>
        <p:nvPicPr>
          <p:cNvPr id="4" name="Picture 3" descr="5.7 TransferData.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57399" y="1231900"/>
            <a:ext cx="5395649" cy="5422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310398" y="444858"/>
            <a:ext cx="6523204" cy="620994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Yapısal Modeller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Yapısal yazılım modelleri, bir sistemin organizasyonunu, o sistemi oluşturan bileşenler ve bunların ilişkileri açısından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Yapısal modeller, sistem tasarımının yapısını gösteren statik modeller veya sistemin yürütülürken organizasyonunu gösteren dinamik modeller olabilir.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Sistem mimarisini tartışırken ve tasarlarken bir sistemin yapısal modellerini oluşturursunuz.</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Sınıf Diyagramları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Sınıf diyagramları, bir sistemdeki sınıfları ve bu sınıflar arasındaki ilişkileri göstermek için nesne yönelimli bir sistem modeli geliştirirken kullanılır.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nesne sınıfı, bir tür sistem nesnesinin genel bir tanımı olarak düşünülebilir.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İlişki, bu sınıflar arasında bir </a:t>
            </a:r>
            <a:r>
              <a:rPr lang="tr-TR" b="0" i="0" noProof="0" dirty="0" smtClean="0">
                <a:solidFill>
                  <a:srgbClr val="000000"/>
                </a:solidFill>
                <a:effectLst/>
                <a:latin typeface="Times New Roman" panose="02020603050405020304" pitchFamily="18" charset="0"/>
              </a:rPr>
              <a:t>ilişki </a:t>
            </a:r>
            <a:r>
              <a:rPr lang="tr-TR" b="0" i="0" noProof="0" dirty="0">
                <a:solidFill>
                  <a:srgbClr val="000000"/>
                </a:solidFill>
                <a:effectLst/>
                <a:latin typeface="Times New Roman" panose="02020603050405020304" pitchFamily="18" charset="0"/>
              </a:rPr>
              <a:t>olduğunu gösteren, sınıflar arasındaki bir bağlantıdır.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Yazılım mühendisliği sürecinin ilk aşamalarında modeller geliştirirken, nesneler hasta, reçete, doktor vb. </a:t>
            </a:r>
            <a:r>
              <a:rPr lang="en-US" b="0" i="0" noProof="0" dirty="0" smtClean="0">
                <a:solidFill>
                  <a:srgbClr val="000000"/>
                </a:solidFill>
                <a:effectLst/>
                <a:latin typeface="Times New Roman" panose="02020603050405020304" pitchFamily="18" charset="0"/>
              </a:rPr>
              <a:t>g</a:t>
            </a:r>
            <a:r>
              <a:rPr lang="tr-TR" b="0" i="0" noProof="0" dirty="0" err="1" smtClean="0">
                <a:solidFill>
                  <a:srgbClr val="000000"/>
                </a:solidFill>
                <a:effectLst/>
                <a:latin typeface="Times New Roman" panose="02020603050405020304" pitchFamily="18" charset="0"/>
              </a:rPr>
              <a:t>ibi</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gerçek dünyadaki bir şeyi temsil eder.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UML Sınıfları </a:t>
            </a:r>
            <a:r>
              <a:rPr lang="en-US" sz="3200" b="1" i="0" noProof="0" dirty="0" smtClean="0">
                <a:solidFill>
                  <a:srgbClr val="000000"/>
                </a:solidFill>
                <a:effectLst/>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lişkilendirmesi</a:t>
            </a:r>
          </a:p>
        </p:txBody>
      </p:sp>
      <p:pic>
        <p:nvPicPr>
          <p:cNvPr id="4" name="Picture 3" descr="5.8 ClassAsso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076449" y="3060700"/>
            <a:ext cx="5312019" cy="952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273767" y="2543150"/>
            <a:ext cx="8413033" cy="1987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algn="l"/>
            <a:r>
              <a:rPr lang="tr-TR" sz="3200" b="1" i="0" noProof="0" dirty="0" smtClean="0">
                <a:solidFill>
                  <a:srgbClr val="000000"/>
                </a:solidFill>
                <a:effectLst/>
                <a:latin typeface="Times New Roman" panose="02020603050405020304" pitchFamily="18" charset="0"/>
              </a:rPr>
              <a:t>AS-</a:t>
            </a:r>
            <a:r>
              <a:rPr lang="tr-TR" sz="3200" b="1" i="0" noProof="0" dirty="0" err="1" smtClean="0">
                <a:solidFill>
                  <a:srgbClr val="000000"/>
                </a:solidFill>
                <a:effectLst/>
                <a:latin typeface="Times New Roman" panose="02020603050405020304" pitchFamily="18" charset="0"/>
              </a:rPr>
              <a:t>HYS'deki</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Sınıflar </a:t>
            </a:r>
            <a:r>
              <a:rPr lang="en-US" sz="3200" noProof="0" dirty="0" smtClean="0">
                <a:solidFill>
                  <a:srgbClr val="000000"/>
                </a:solidFill>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b="1" i="0" noProof="0" dirty="0">
                <a:solidFill>
                  <a:srgbClr val="000000"/>
                </a:solidFill>
                <a:effectLst/>
                <a:latin typeface="Times New Roman" panose="02020603050405020304" pitchFamily="18" charset="0"/>
              </a:rPr>
              <a:t>Bağlantıları</a:t>
            </a:r>
          </a:p>
        </p:txBody>
      </p:sp>
      <p:pic>
        <p:nvPicPr>
          <p:cNvPr id="4" name="Picture 3" descr="5.9 MHCPMS-clas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73149" y="1746249"/>
            <a:ext cx="6677283" cy="4477707"/>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24</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614964" y="1154676"/>
            <a:ext cx="7914072" cy="546463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Danışma Sınıfı</a:t>
            </a:r>
          </a:p>
        </p:txBody>
      </p:sp>
      <p:pic>
        <p:nvPicPr>
          <p:cNvPr id="4" name="Picture 3" descr="5.10 Consultation Cla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3263900" y="1727199"/>
            <a:ext cx="2654300" cy="4550229"/>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3205060" y="1498130"/>
            <a:ext cx="2733880" cy="48582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Bölüm 1’in Anahtar </a:t>
            </a:r>
            <a:r>
              <a:rPr lang="tr-TR" sz="3200" noProof="0" dirty="0">
                <a:solidFill>
                  <a:srgbClr val="000000"/>
                </a:solidFill>
                <a:latin typeface="Times New Roman" panose="02020603050405020304" pitchFamily="18" charset="0"/>
              </a:rPr>
              <a:t>N</a:t>
            </a:r>
            <a:r>
              <a:rPr lang="tr-TR" sz="3200" b="1" i="0" noProof="0" dirty="0">
                <a:solidFill>
                  <a:srgbClr val="000000"/>
                </a:solidFill>
                <a:effectLst/>
                <a:latin typeface="Times New Roman" panose="02020603050405020304" pitchFamily="18" charset="0"/>
              </a:rPr>
              <a:t>oktaları</a:t>
            </a:r>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Model, sistem ayrıntılarını göz ardı eden bir sistemin soyut bir görünümüdür. Sistemin bağlamını, etkileşimlerini, yapısını ve davranışını göstermek için tamamlayıcı sistem modelleri geliştirilebilir.</a:t>
            </a:r>
          </a:p>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Bağlam modelleri, modellenmekte olan bir sistemin diğer sistem ve süreçlerle birlikte bir ortamda nasıl konumlandırıldığını gösterir.</a:t>
            </a:r>
          </a:p>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Kullanım durumu diyagramları ve sıra diyagramları, tasarlanmakta olan sistemdeki kullanıcılar ve sistemler arasındaki etkileşimleri tanımlamak için kullanılır. Kullanım senaryoları, bir sistem ile dış aktörler arasındaki etkileşimleri tanımlar; sıra diyagramları, sistem nesneleri arasındaki etkileşimleri göstererek bunlara daha fazla bilgi ekler.</a:t>
            </a:r>
          </a:p>
          <a:p>
            <a:pPr algn="just">
              <a:buFont typeface="Arial" panose="020B0604020202020204" pitchFamily="34" charset="0"/>
              <a:buChar char="•"/>
            </a:pPr>
            <a:r>
              <a:rPr lang="tr-TR" sz="2000" b="0" i="0" noProof="0" dirty="0">
                <a:solidFill>
                  <a:srgbClr val="000000"/>
                </a:solidFill>
                <a:effectLst/>
                <a:latin typeface="Times New Roman" panose="02020603050405020304" pitchFamily="18" charset="0"/>
              </a:rPr>
              <a:t>Yapısal modeller, bir sistemin organizasyonunu ve mimarisini gösterir. Sınıf diyagramları, bir sistemdeki sınıfların statik yapısını ve ilişkilerini tanımlamak için kullanılır.</a:t>
            </a:r>
          </a:p>
        </p:txBody>
      </p:sp>
      <p:sp>
        <p:nvSpPr>
          <p:cNvPr id="3" name="Footer Placeholder 2"/>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r>
              <a:rPr lang="tr-TR" noProof="0" dirty="0"/>
              <a:t>Ders 5 - Sistem Modelleme</a:t>
            </a:r>
          </a:p>
        </p:txBody>
      </p:sp>
      <p:sp>
        <p:nvSpPr>
          <p:cNvPr id="4" name="Content Placeholder 3"/>
          <p:cNvSpPr>
            <a:spLocks noGrp="1"/>
          </p:cNvSpPr>
          <p:nvPr>
            <p:ph idx="1"/>
          </p:nvPr>
        </p:nvSpPr>
        <p:spPr>
          <a:xfrm>
            <a:off x="457200" y="3632200"/>
            <a:ext cx="8229600" cy="2493963"/>
          </a:xfrm>
        </p:spPr>
        <p:txBody>
          <a:bodyPr/>
          <a:lstStyle/>
          <a:p>
            <a:pPr algn="ctr">
              <a:buNone/>
            </a:pPr>
            <a:r>
              <a:rPr lang="tr-TR" sz="3200" b="1" i="0" noProof="0" dirty="0">
                <a:solidFill>
                  <a:srgbClr val="000000"/>
                </a:solidFill>
                <a:effectLst/>
                <a:latin typeface="Times New Roman" panose="02020603050405020304" pitchFamily="18" charset="0"/>
              </a:rPr>
              <a:t>Bölüm 2</a:t>
            </a:r>
          </a:p>
          <a:p>
            <a:pPr algn="ctr">
              <a:buNone/>
            </a:pPr>
            <a:endParaRPr lang="tr-TR" noProof="0"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Genelleştirme</a:t>
            </a:r>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sz="2800" b="0" i="0" noProof="0" dirty="0" smtClean="0">
                <a:solidFill>
                  <a:srgbClr val="000000"/>
                </a:solidFill>
                <a:effectLst/>
                <a:latin typeface="Times New Roman" panose="02020603050405020304" pitchFamily="18" charset="0"/>
              </a:rPr>
              <a:t>Genelle</a:t>
            </a:r>
            <a:r>
              <a:rPr lang="en-US" sz="2800" b="0" i="0" noProof="0" dirty="0" err="1" smtClean="0">
                <a:solidFill>
                  <a:srgbClr val="000000"/>
                </a:solidFill>
                <a:effectLst/>
                <a:latin typeface="Times New Roman" panose="02020603050405020304" pitchFamily="18" charset="0"/>
              </a:rPr>
              <a:t>ştirme</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karmaşıklığı yönetmek için kullandığımız günlük bir tekniktir.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Yaşadığımız her varlığın ayrıntılı özelliklerini öğrenmek yerine, bu varlıkları daha genel sınıflara (hayvanlar, arabalar, </a:t>
            </a:r>
            <a:r>
              <a:rPr lang="tr-TR" sz="2800" b="0" i="0" noProof="0" dirty="0" smtClean="0">
                <a:solidFill>
                  <a:srgbClr val="000000"/>
                </a:solidFill>
                <a:effectLst/>
                <a:latin typeface="Times New Roman" panose="02020603050405020304" pitchFamily="18" charset="0"/>
              </a:rPr>
              <a:t>evler</a:t>
            </a:r>
            <a:r>
              <a:rPr lang="en-US" sz="2800" b="0" i="0" noProof="0" dirty="0" smtClean="0">
                <a:solidFill>
                  <a:srgbClr val="000000"/>
                </a:solidFill>
                <a:effectLst/>
                <a:latin typeface="Times New Roman" panose="02020603050405020304" pitchFamily="18" charset="0"/>
              </a:rPr>
              <a:t>,</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vb.) </a:t>
            </a:r>
            <a:r>
              <a:rPr lang="en-US" sz="2800" b="0" i="0" noProof="0" dirty="0" smtClean="0">
                <a:solidFill>
                  <a:srgbClr val="000000"/>
                </a:solidFill>
                <a:effectLst/>
                <a:latin typeface="Times New Roman" panose="02020603050405020304" pitchFamily="18" charset="0"/>
              </a:rPr>
              <a:t>y</a:t>
            </a:r>
            <a:r>
              <a:rPr lang="tr-TR" sz="2800" b="0" i="0" noProof="0" dirty="0" err="1" smtClean="0">
                <a:solidFill>
                  <a:srgbClr val="000000"/>
                </a:solidFill>
                <a:effectLst/>
                <a:latin typeface="Times New Roman" panose="02020603050405020304" pitchFamily="18" charset="0"/>
              </a:rPr>
              <a:t>erleştiriyor</a:t>
            </a:r>
            <a:r>
              <a:rPr lang="tr-TR" sz="2800" b="0" i="0" noProof="0" dirty="0" smtClean="0">
                <a:solidFill>
                  <a:srgbClr val="000000"/>
                </a:solidFill>
                <a:effectLst/>
                <a:latin typeface="Times New Roman" panose="02020603050405020304" pitchFamily="18" charset="0"/>
              </a:rPr>
              <a:t> </a:t>
            </a:r>
            <a:r>
              <a:rPr lang="tr-TR" sz="2800" b="0" i="0" noProof="0" dirty="0">
                <a:solidFill>
                  <a:srgbClr val="000000"/>
                </a:solidFill>
                <a:effectLst/>
                <a:latin typeface="Times New Roman" panose="02020603050405020304" pitchFamily="18" charset="0"/>
              </a:rPr>
              <a:t>ve bu sınıfların özelliklerini öğreniyoruz.</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bu sınıfların farklı üyelerinin bazı ortak özelliklere sahip olduğu sonucuna varmamızı sağlar, örneğin sincaplar ve sıçanlar kemirgenlerdir.</a:t>
            </a:r>
          </a:p>
        </p:txBody>
      </p:sp>
      <p:sp>
        <p:nvSpPr>
          <p:cNvPr id="3" name="Footer Placeholder 2"/>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Genelleştirme</a:t>
            </a:r>
          </a:p>
        </p:txBody>
      </p:sp>
      <p:sp>
        <p:nvSpPr>
          <p:cNvPr id="3" name="Content Placeholder 2"/>
          <p:cNvSpPr>
            <a:spLocks noGrp="1"/>
          </p:cNvSpPr>
          <p:nvPr>
            <p:ph idx="1"/>
          </p:nvPr>
        </p:nvSpPr>
        <p:spPr>
          <a:xfrm>
            <a:off x="457200" y="1575881"/>
            <a:ext cx="8229600"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Modelleme sistemlerinde, </a:t>
            </a:r>
            <a:r>
              <a:rPr lang="en-US" b="0" i="0" noProof="0" dirty="0" err="1" smtClean="0">
                <a:solidFill>
                  <a:srgbClr val="000000"/>
                </a:solidFill>
                <a:effectLst/>
                <a:latin typeface="Times New Roman" panose="02020603050405020304" pitchFamily="18" charset="0"/>
              </a:rPr>
              <a:t>genelleştirme</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kapsamı olup olmadığını görmek için bir sistemdeki sınıfları incelemek genellikle yararlıdır. Değişiklikler önerilirse, değişiklikten etkilenip etkilenmediklerini görmek için sistemdeki tüm sınıflara bakmanıza gerek yoktur.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Java gibi nesne yönelimli dillerde </a:t>
            </a:r>
            <a:r>
              <a:rPr lang="en-US" b="0" i="0" noProof="0" dirty="0" err="1" smtClean="0">
                <a:solidFill>
                  <a:srgbClr val="000000"/>
                </a:solidFill>
                <a:effectLst/>
                <a:latin typeface="Times New Roman" panose="02020603050405020304" pitchFamily="18" charset="0"/>
              </a:rPr>
              <a:t>genelleştirme</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dilde yerleşik olan sınıf kalıtım mekanizmaları kullanılarak gerçekleştirilir.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a:t>
            </a:r>
            <a:r>
              <a:rPr lang="en-US" b="0" i="0" noProof="0" dirty="0" err="1" smtClean="0">
                <a:solidFill>
                  <a:srgbClr val="000000"/>
                </a:solidFill>
                <a:effectLst/>
                <a:latin typeface="Times New Roman" panose="02020603050405020304" pitchFamily="18" charset="0"/>
              </a:rPr>
              <a:t>genelleştirme</a:t>
            </a:r>
            <a:r>
              <a:rPr lang="en-US" dirty="0" smtClean="0">
                <a:solidFill>
                  <a:srgbClr val="000000"/>
                </a:solidFill>
                <a:latin typeface="Times New Roman" panose="02020603050405020304" pitchFamily="18" charset="0"/>
              </a:rPr>
              <a:t>de</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üst düzey sınıflarla ilişkili öznitelikler ve işlemler de alt düzey sınıflarla ilişkilendirilir.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Alt düzey sınıflar, alt sınıflardır, nitelikleri ve işlemleri üst sınıflarından devralır. Bu alt düzey sınıflar daha sonra daha özel nitelikler ve işlemler ekler.</a:t>
            </a:r>
          </a:p>
        </p:txBody>
      </p:sp>
      <p:sp>
        <p:nvSpPr>
          <p:cNvPr id="4" name="Footer Placeholder 3"/>
          <p:cNvSpPr>
            <a:spLocks noGrp="1"/>
          </p:cNvSpPr>
          <p:nvPr>
            <p:ph type="ftr" sz="quarter" idx="11"/>
          </p:nvPr>
        </p:nvSpPr>
        <p:spPr>
          <a:xfrm>
            <a:off x="3124200" y="6400799"/>
            <a:ext cx="2895600" cy="365125"/>
          </a:xfrm>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Modelleme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modelleme, her modelin o sistemin farklı bir görünümünü veya perspektifini sunduğu bir sistemin soyut modellerini geliştirme sürecidir.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modelleme, şimdi neredeyse her zaman Birleşik Modelleme Dilindeki (UML) gösterimlere dayanan bir tür grafiksel gösterim kullanan bir sistemi temsil etmek anlamına geldi.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modelleme, analistin sistemin işlevselliğini anlamasına yardımcı olur ve modeller müşterilerle iletişim kurmak için kullanılır.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tr-TR" sz="3200" b="1" i="0" noProof="0" dirty="0">
                <a:solidFill>
                  <a:srgbClr val="000000"/>
                </a:solidFill>
                <a:effectLst/>
                <a:latin typeface="Times New Roman" panose="02020603050405020304" pitchFamily="18" charset="0"/>
              </a:rPr>
              <a:t>Bir Genelleştirme </a:t>
            </a:r>
            <a:r>
              <a:rPr lang="tr-TR" sz="3200" noProof="0" dirty="0">
                <a:solidFill>
                  <a:srgbClr val="000000"/>
                </a:solidFill>
                <a:latin typeface="Times New Roman" panose="02020603050405020304" pitchFamily="18" charset="0"/>
              </a:rPr>
              <a:t>H</a:t>
            </a:r>
            <a:r>
              <a:rPr lang="tr-TR" sz="3200" b="1" i="0" noProof="0" dirty="0">
                <a:solidFill>
                  <a:srgbClr val="000000"/>
                </a:solidFill>
                <a:effectLst/>
                <a:latin typeface="Times New Roman" panose="02020603050405020304" pitchFamily="18" charset="0"/>
              </a:rPr>
              <a:t>iyerarşisi</a:t>
            </a:r>
          </a:p>
        </p:txBody>
      </p:sp>
      <p:pic>
        <p:nvPicPr>
          <p:cNvPr id="4" name="Picture 3" descr="5.11 GeneralizationHierarch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374900" y="2133600"/>
            <a:ext cx="4495800" cy="32385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033845" y="1508605"/>
            <a:ext cx="7177910" cy="48477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Ek Ayrıntı İçeren Bir </a:t>
            </a:r>
            <a:r>
              <a:rPr lang="en-US" sz="3200" b="1" i="0" noProof="0" dirty="0" err="1" smtClean="0">
                <a:solidFill>
                  <a:srgbClr val="000000"/>
                </a:solidFill>
                <a:effectLst/>
                <a:latin typeface="Times New Roman" panose="02020603050405020304" pitchFamily="18" charset="0"/>
              </a:rPr>
              <a:t>Genelleştirme</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Hiyerarşisi</a:t>
            </a:r>
          </a:p>
        </p:txBody>
      </p:sp>
      <p:pic>
        <p:nvPicPr>
          <p:cNvPr id="4" name="Picture 3" descr="5.12 GeneralisationDetai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32049" y="1879600"/>
            <a:ext cx="4576879" cy="37719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824465" y="1560482"/>
            <a:ext cx="5495069" cy="465302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Nesne Sınıfı Birleştirme Modelleri</a:t>
            </a:r>
          </a:p>
        </p:txBody>
      </p:sp>
      <p:sp>
        <p:nvSpPr>
          <p:cNvPr id="25603" name="Rectangle 3"/>
          <p:cNvSpPr>
            <a:spLocks noGrp="1" noChangeArrowheads="1"/>
          </p:cNvSpPr>
          <p:nvPr>
            <p:ph type="body" idx="1"/>
          </p:nvPr>
        </p:nvSpPr>
        <p:spPr>
          <a:noFill/>
          <a:ln/>
        </p:spPr>
        <p:txBody>
          <a:bodyPr lIns="90487" tIns="44450" rIns="90487" bIns="44450"/>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toplama modeli, koleksiyon olan sınıfların diğer sınıflardan nasıl oluştuğunu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Toplama modelleri, anlamsal veri modellerindeki ilişkinin parçası ile benzerdir.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Veri Toplama İlişkisi</a:t>
            </a:r>
          </a:p>
        </p:txBody>
      </p:sp>
      <p:pic>
        <p:nvPicPr>
          <p:cNvPr id="4" name="Picture 3" descr="5.13 Aggrega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25699" y="2540000"/>
            <a:ext cx="4199467" cy="23622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641987" y="1885950"/>
            <a:ext cx="5756633" cy="363576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Davranışsal Modeller</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Davranış modelleri, bir sistemin yürütülürken dinamik davranışının modelleridir. Bir sistem, çevresinden gelen bir uyarana tepki verdiğinde ne olduğunu veya ne olması gerektiğini gösterirler.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uyaranların iki tür olduğunu düşünebilirsiniz:</a:t>
            </a:r>
          </a:p>
          <a:p>
            <a:pPr marL="742950" lvl="1" indent="-285750" algn="just">
              <a:buFont typeface="Arial" panose="020B0604020202020204" pitchFamily="34" charset="0"/>
              <a:buChar char="•"/>
            </a:pPr>
            <a:r>
              <a:rPr lang="tr-TR" sz="2400" b="1" i="0" noProof="0" dirty="0">
                <a:solidFill>
                  <a:srgbClr val="FF0000"/>
                </a:solidFill>
                <a:effectLst/>
                <a:latin typeface="Times New Roman" panose="02020603050405020304" pitchFamily="18" charset="0"/>
              </a:rPr>
              <a:t>Veriler</a:t>
            </a:r>
            <a:r>
              <a:rPr lang="tr-TR" sz="2400" b="0" i="0" noProof="0" dirty="0">
                <a:solidFill>
                  <a:srgbClr val="000000"/>
                </a:solidFill>
                <a:effectLst/>
                <a:latin typeface="Times New Roman" panose="02020603050405020304" pitchFamily="18" charset="0"/>
              </a:rPr>
              <a:t> Sistem tarafından işlenmesi gereken bazı veriler gelir.</a:t>
            </a:r>
          </a:p>
          <a:p>
            <a:pPr marL="742950" lvl="1" indent="-285750" algn="just">
              <a:buFont typeface="Arial" panose="020B0604020202020204" pitchFamily="34" charset="0"/>
              <a:buChar char="•"/>
            </a:pPr>
            <a:r>
              <a:rPr lang="tr-TR" sz="2400" b="1" i="0" noProof="0" dirty="0">
                <a:solidFill>
                  <a:srgbClr val="FF0000"/>
                </a:solidFill>
                <a:effectLst/>
                <a:latin typeface="Times New Roman" panose="02020603050405020304" pitchFamily="18" charset="0"/>
              </a:rPr>
              <a:t>Olaylar</a:t>
            </a:r>
            <a:r>
              <a:rPr lang="tr-TR" sz="2400" b="0" i="0" noProof="0" dirty="0">
                <a:solidFill>
                  <a:srgbClr val="000000"/>
                </a:solidFill>
                <a:effectLst/>
                <a:latin typeface="Times New Roman" panose="02020603050405020304" pitchFamily="18" charset="0"/>
              </a:rPr>
              <a:t> Sistem işlemeyi tetikleyen bazı olaylar meydana gelir. Her zaman böyle olmasa da, olayların ilişkili verileri olabilir.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Veriye Dayalı Modelleme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Pek çok iş sistemi, öncelikli olarak veriler tarafından yönlendirilen veri işleme sistemleridir. Görece az harici olay işleme ile sisteme veri girişi ile kontrol edilirler.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Veriye dayalı modeller, girdi verilerinin işlenmesinde ve ilişkili bir çıktının oluşturulmasında yer alan eylemlerin sırasını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sistemde uçtan uca işlemeyi göstermek için kullanılabildiklerinden, gereksinimlerin analizi sırasında özellikle yararlıdırlar.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İnsülin Pompasının Çalışmasının Bir Aktivite Modeli</a:t>
            </a:r>
          </a:p>
        </p:txBody>
      </p:sp>
      <p:pic>
        <p:nvPicPr>
          <p:cNvPr id="4" name="Picture 3" descr="5.14 PumpDF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35049" y="2355850"/>
            <a:ext cx="7215073" cy="24574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45072" y="1976284"/>
            <a:ext cx="8998928" cy="311034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Sipariş </a:t>
            </a:r>
            <a:r>
              <a:rPr lang="en-US" sz="3200" b="1" i="0" noProof="0" dirty="0" err="1" smtClean="0">
                <a:solidFill>
                  <a:srgbClr val="000000"/>
                </a:solidFill>
                <a:effectLst/>
                <a:latin typeface="Times New Roman" panose="02020603050405020304" pitchFamily="18" charset="0"/>
              </a:rPr>
              <a:t>İşleme</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Süreci</a:t>
            </a:r>
            <a:endParaRPr lang="tr-TR" sz="3200" b="1" i="0" noProof="0" dirty="0">
              <a:solidFill>
                <a:srgbClr val="000000"/>
              </a:solidFill>
              <a:effectLst/>
              <a:latin typeface="Times New Roman" panose="02020603050405020304" pitchFamily="18" charset="0"/>
            </a:endParaRPr>
          </a:p>
        </p:txBody>
      </p:sp>
      <p:pic>
        <p:nvPicPr>
          <p:cNvPr id="4" name="Picture 3" descr="5.15 OrderSeq.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01800" y="2000250"/>
            <a:ext cx="5920458" cy="39179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130045" y="1543665"/>
            <a:ext cx="8876303" cy="461850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Olay Odaklı Modelleme</a:t>
            </a:r>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Gerçek zamanlı sistemler genellikle minimum veri işleme ile olay güdümlüdür. Örneğin, bir sabit hat telefon değiştirme sistemi, bir çevir sesi üreterek "alıcı açık" gibi olaylara yanıt verir.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Olay güdümlü modelleme, bir sistemin harici ve dahili olaylara nasıl tepki verdiğini gösterir.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Bir sistemin sınırlı sayıda duruma sahip olduğu ve olayların (uyaranların) bir durumdan diğerine geçişe neden olabileceği varsayımına dayanır.</a:t>
            </a:r>
          </a:p>
        </p:txBody>
      </p:sp>
      <p:sp>
        <p:nvSpPr>
          <p:cNvPr id="3" name="Footer Placeholder 2"/>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Durum Makine Modelleri</a:t>
            </a:r>
          </a:p>
        </p:txBody>
      </p:sp>
      <p:sp>
        <p:nvSpPr>
          <p:cNvPr id="56323" name="Rectangle 3"/>
          <p:cNvSpPr>
            <a:spLocks noGrp="1" noChangeArrowheads="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Bunlar, harici ve dahili olaylara yanıt olarak sistemin davranışını modeller.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uyaranlara tepkilerini gösterirler, bu nedenle genellikle gerçek zamanlı sistemleri modellemek için kullanılırlar.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Durum makinesi modelleri, sistem durumlarını düğümler olarak ve olayları bu düğümler arasındaki yaylar olarak gösterir. Bir olay meydana geldiğinde, sistem bir durumdan diğerine geçer.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Statechart'lar UML'nin ayrılmaz bir parçasıdır ve durum makine modellerini temsil etmek için kullanılır.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pPr algn="l"/>
            <a:r>
              <a:rPr lang="tr-TR" sz="3200" b="1" i="0" noProof="0" dirty="0">
                <a:solidFill>
                  <a:srgbClr val="000000"/>
                </a:solidFill>
                <a:effectLst/>
                <a:latin typeface="Times New Roman" panose="02020603050405020304" pitchFamily="18" charset="0"/>
              </a:rPr>
              <a:t>Mevcut </a:t>
            </a:r>
            <a:r>
              <a:rPr lang="en-US" sz="3200" b="1" i="0" noProof="0" dirty="0" smtClean="0">
                <a:solidFill>
                  <a:srgbClr val="000000"/>
                </a:solidFill>
                <a:effectLst/>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b="1" i="0" noProof="0" dirty="0">
                <a:solidFill>
                  <a:srgbClr val="000000"/>
                </a:solidFill>
                <a:effectLst/>
                <a:latin typeface="Times New Roman" panose="02020603050405020304" pitchFamily="18" charset="0"/>
              </a:rPr>
              <a:t>Planlanan Sistem Modelleri</a:t>
            </a:r>
          </a:p>
        </p:txBody>
      </p:sp>
      <p:sp>
        <p:nvSpPr>
          <p:cNvPr id="7171" name="Rectangle 3"/>
          <p:cNvSpPr>
            <a:spLocks noGrp="1" noChangeArrowheads="1"/>
          </p:cNvSpPr>
          <p:nvPr>
            <p:ph idx="1"/>
          </p:nvPr>
        </p:nvSpPr>
        <p:spPr>
          <a:noFill/>
          <a:ln/>
        </p:spPr>
        <p:txBody>
          <a:bodyPr lIns="90487" tIns="44450" rIns="90487" bIns="44450"/>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İhtiyaç mühendisliği sırasında mevcut sistemin modelleri kullanılır. Mevcut sistemin ne yaptığını netleştirmeye yardımcı olurlar ve güçlü ve zayıf yönlerini tartışmak için bir temel olarak kullanılabilirler. Bunlar daha sonra yeni sistem için gereksinimlere yol açar.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Yeni sistemin modelleri, önerilen gereksinimleri diğer sistem paydaşlarına açıklamaya yardımcı olmak için gereksinim mühendisliği sırasında kullanılır. Mühendisler, tasarım önerilerini tartışmak ve uygulama için sistemi belgelemek için bu modelleri kullanır.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 odaklı bir mühendislik sürecinde, sistem modelinden tam veya kısmi bir sistem uygulaması oluşturmak mümkündür.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7293232" cy="531607"/>
          </a:xfrm>
        </p:spPr>
        <p:txBody>
          <a:bodyPr/>
          <a:lstStyle/>
          <a:p>
            <a:pPr algn="l"/>
            <a:r>
              <a:rPr lang="tr-TR" sz="3200" b="1" i="0" noProof="0" dirty="0">
                <a:solidFill>
                  <a:srgbClr val="000000"/>
                </a:solidFill>
                <a:effectLst/>
                <a:latin typeface="Times New Roman" panose="02020603050405020304" pitchFamily="18" charset="0"/>
              </a:rPr>
              <a:t>Mikrodalga Fırının Durum Diyagramı</a:t>
            </a:r>
          </a:p>
        </p:txBody>
      </p:sp>
      <p:pic>
        <p:nvPicPr>
          <p:cNvPr id="4" name="Picture 3" descr="5.16 MWOvenState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276349" y="1689100"/>
            <a:ext cx="7086461" cy="43053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38366" y="1070403"/>
            <a:ext cx="9105634" cy="538427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Mikrodalga Fırın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çin Durumlar </a:t>
            </a:r>
            <a:r>
              <a:rPr lang="en-US" sz="3200" b="1" i="0" noProof="0" dirty="0" smtClean="0">
                <a:solidFill>
                  <a:srgbClr val="000000"/>
                </a:solidFill>
                <a:effectLst/>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b="1" i="0" noProof="0" dirty="0">
                <a:solidFill>
                  <a:srgbClr val="000000"/>
                </a:solidFill>
                <a:effectLst/>
                <a:latin typeface="Times New Roman" panose="02020603050405020304" pitchFamily="18" charset="0"/>
              </a:rPr>
              <a:t>Uyarıcılar (A)</a:t>
            </a:r>
          </a:p>
        </p:txBody>
      </p:sp>
      <p:graphicFrame>
        <p:nvGraphicFramePr>
          <p:cNvPr id="3" name="Table 2"/>
          <p:cNvGraphicFramePr>
            <a:graphicFrameLocks noGrp="1"/>
          </p:cNvGraphicFramePr>
          <p:nvPr>
            <p:extLst>
              <p:ext uri="{D42A27DB-BD31-4B8C-83A1-F6EECF244321}">
                <p14:modId xmlns:p14="http://schemas.microsoft.com/office/powerpoint/2010/main" val="3387227466"/>
              </p:ext>
            </p:extLst>
          </p:nvPr>
        </p:nvGraphicFramePr>
        <p:xfrm>
          <a:off x="0" y="1480128"/>
          <a:ext cx="9144000" cy="5103234"/>
        </p:xfrm>
        <a:graphic>
          <a:graphicData uri="http://schemas.openxmlformats.org/drawingml/2006/table">
            <a:tbl>
              <a:tblPr/>
              <a:tblGrid>
                <a:gridCol w="1741251">
                  <a:extLst>
                    <a:ext uri="{9D8B030D-6E8A-4147-A177-3AD203B41FA5}">
                      <a16:colId xmlns:a16="http://schemas.microsoft.com/office/drawing/2014/main" val="20000"/>
                    </a:ext>
                  </a:extLst>
                </a:gridCol>
                <a:gridCol w="7402749">
                  <a:extLst>
                    <a:ext uri="{9D8B030D-6E8A-4147-A177-3AD203B41FA5}">
                      <a16:colId xmlns:a16="http://schemas.microsoft.com/office/drawing/2014/main" val="20001"/>
                    </a:ext>
                  </a:extLst>
                </a:gridCol>
              </a:tblGrid>
              <a:tr h="467790">
                <a:tc>
                  <a:txBody>
                    <a:bodyPr/>
                    <a:lstStyle/>
                    <a:p>
                      <a:r>
                        <a:rPr lang="en-US" sz="2000" b="1">
                          <a:effectLst/>
                        </a:rPr>
                        <a:t>Durum</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en-US" sz="2000" b="1">
                          <a:effectLst/>
                        </a:rPr>
                        <a:t>Açıklama</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7228">
                <a:tc>
                  <a:txBody>
                    <a:bodyPr/>
                    <a:lstStyle/>
                    <a:p>
                      <a:r>
                        <a:rPr lang="en-US" sz="2000">
                          <a:effectLst/>
                        </a:rPr>
                        <a:t>Bekliyorum</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000">
                          <a:effectLst/>
                        </a:rPr>
                        <a:t>Fırın girdi bekliyor. Ekran güncel saati gösterir.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07228">
                <a:tc>
                  <a:txBody>
                    <a:bodyPr/>
                    <a:lstStyle/>
                    <a:p>
                      <a:r>
                        <a:rPr lang="en-US" sz="2000">
                          <a:effectLst/>
                        </a:rPr>
                        <a:t>Yarım güç</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000">
                          <a:effectLst/>
                        </a:rPr>
                        <a:t>Fırın gücü 300 watt olarak ayarlanmıştır. Ekranda 'Yarım güç' gösterilir.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07228">
                <a:tc>
                  <a:txBody>
                    <a:bodyPr/>
                    <a:lstStyle/>
                    <a:p>
                      <a:r>
                        <a:rPr lang="en-US" sz="2000">
                          <a:effectLst/>
                        </a:rPr>
                        <a:t>Tam güç</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000">
                          <a:effectLst/>
                        </a:rPr>
                        <a:t>Fırın gücü 600 watt olarak ayarlanmıştır. Ekranda 'Tam güç' gösterilir.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34858">
                <a:tc>
                  <a:txBody>
                    <a:bodyPr/>
                    <a:lstStyle/>
                    <a:p>
                      <a:r>
                        <a:rPr lang="en-US" sz="2000">
                          <a:effectLst/>
                        </a:rPr>
                        <a:t>Ayarlanan zaman</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000">
                          <a:effectLst/>
                        </a:rPr>
                        <a:t>Pişirme süresi, kullanıcının girdiği değere ayarlanır. Ekranda seçilen pişirme süresi gösterilir ve saat ayarlandıkça güncellenir.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34858">
                <a:tc>
                  <a:txBody>
                    <a:bodyPr/>
                    <a:lstStyle/>
                    <a:p>
                      <a:r>
                        <a:rPr lang="en-US" sz="2000">
                          <a:effectLst/>
                        </a:rPr>
                        <a:t>Devre dışı</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000">
                          <a:effectLst/>
                        </a:rPr>
                        <a:t>Fırın çalışması, güvenlik için devre dışı bırakılmıştır. İç fırın ışığı yanıyor. Ekran 'Hazır değil' gösteriyor.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34858">
                <a:tc>
                  <a:txBody>
                    <a:bodyPr/>
                    <a:lstStyle/>
                    <a:p>
                      <a:r>
                        <a:rPr lang="en-US" sz="2000">
                          <a:effectLst/>
                        </a:rPr>
                        <a:t>Etkin</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000">
                          <a:effectLst/>
                        </a:rPr>
                        <a:t>Fırın işletimi etkinleştirildi. İç fırın ışığı sönük. Ekranda "Pişirmeye hazır" gösterilir.</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1169476">
                <a:tc>
                  <a:txBody>
                    <a:bodyPr/>
                    <a:lstStyle/>
                    <a:p>
                      <a:r>
                        <a:rPr lang="en-US" sz="2000">
                          <a:effectLst/>
                        </a:rPr>
                        <a:t>Operasyon</a:t>
                      </a:r>
                      <a:endParaRPr lang="en-US" sz="20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000" dirty="0" err="1">
                          <a:effectLst/>
                        </a:rPr>
                        <a:t>Fırın</a:t>
                      </a:r>
                      <a:r>
                        <a:rPr lang="en-US" sz="2000" dirty="0">
                          <a:effectLst/>
                        </a:rPr>
                        <a:t> </a:t>
                      </a:r>
                      <a:r>
                        <a:rPr lang="en-US" sz="2000" dirty="0" err="1">
                          <a:effectLst/>
                        </a:rPr>
                        <a:t>çalışıyor</a:t>
                      </a:r>
                      <a:r>
                        <a:rPr lang="en-US" sz="2000" dirty="0">
                          <a:effectLst/>
                        </a:rPr>
                        <a:t>. </a:t>
                      </a:r>
                      <a:r>
                        <a:rPr lang="en-US" sz="2000" dirty="0" err="1">
                          <a:effectLst/>
                        </a:rPr>
                        <a:t>İç</a:t>
                      </a:r>
                      <a:r>
                        <a:rPr lang="en-US" sz="2000" dirty="0">
                          <a:effectLst/>
                        </a:rPr>
                        <a:t> </a:t>
                      </a:r>
                      <a:r>
                        <a:rPr lang="en-US" sz="2000" dirty="0" err="1">
                          <a:effectLst/>
                        </a:rPr>
                        <a:t>fırın</a:t>
                      </a:r>
                      <a:r>
                        <a:rPr lang="en-US" sz="2000" dirty="0">
                          <a:effectLst/>
                        </a:rPr>
                        <a:t> </a:t>
                      </a:r>
                      <a:r>
                        <a:rPr lang="en-US" sz="2000" dirty="0" err="1">
                          <a:effectLst/>
                        </a:rPr>
                        <a:t>ışığı</a:t>
                      </a:r>
                      <a:r>
                        <a:rPr lang="en-US" sz="2000" dirty="0">
                          <a:effectLst/>
                        </a:rPr>
                        <a:t> </a:t>
                      </a:r>
                      <a:r>
                        <a:rPr lang="en-US" sz="2000" dirty="0" err="1">
                          <a:effectLst/>
                        </a:rPr>
                        <a:t>yanıyor</a:t>
                      </a:r>
                      <a:r>
                        <a:rPr lang="en-US" sz="2000" dirty="0">
                          <a:effectLst/>
                        </a:rPr>
                        <a:t>. </a:t>
                      </a:r>
                      <a:r>
                        <a:rPr lang="en-US" sz="2000" dirty="0" err="1">
                          <a:effectLst/>
                        </a:rPr>
                        <a:t>Ekran</a:t>
                      </a:r>
                      <a:r>
                        <a:rPr lang="en-US" sz="2000" dirty="0">
                          <a:effectLst/>
                        </a:rPr>
                        <a:t> </a:t>
                      </a:r>
                      <a:r>
                        <a:rPr lang="en-US" sz="2000" dirty="0" err="1">
                          <a:effectLst/>
                        </a:rPr>
                        <a:t>zamanlayıcı</a:t>
                      </a:r>
                      <a:r>
                        <a:rPr lang="en-US" sz="2000" dirty="0">
                          <a:effectLst/>
                        </a:rPr>
                        <a:t> </a:t>
                      </a:r>
                      <a:r>
                        <a:rPr lang="en-US" sz="2000" dirty="0" err="1">
                          <a:effectLst/>
                        </a:rPr>
                        <a:t>geri</a:t>
                      </a:r>
                      <a:r>
                        <a:rPr lang="en-US" sz="2000" dirty="0">
                          <a:effectLst/>
                        </a:rPr>
                        <a:t> </a:t>
                      </a:r>
                      <a:r>
                        <a:rPr lang="en-US" sz="2000" dirty="0" err="1">
                          <a:effectLst/>
                        </a:rPr>
                        <a:t>sayımını</a:t>
                      </a:r>
                      <a:r>
                        <a:rPr lang="en-US" sz="2000" dirty="0">
                          <a:effectLst/>
                        </a:rPr>
                        <a:t> </a:t>
                      </a:r>
                      <a:r>
                        <a:rPr lang="en-US" sz="2000" dirty="0" err="1">
                          <a:effectLst/>
                        </a:rPr>
                        <a:t>gösterir</a:t>
                      </a:r>
                      <a:r>
                        <a:rPr lang="en-US" sz="2000" dirty="0">
                          <a:effectLst/>
                        </a:rPr>
                        <a:t>. </a:t>
                      </a:r>
                      <a:r>
                        <a:rPr lang="en-US" sz="2000" dirty="0" err="1">
                          <a:effectLst/>
                        </a:rPr>
                        <a:t>Pişirme</a:t>
                      </a:r>
                      <a:r>
                        <a:rPr lang="en-US" sz="2000" dirty="0">
                          <a:effectLst/>
                        </a:rPr>
                        <a:t> </a:t>
                      </a:r>
                      <a:r>
                        <a:rPr lang="en-US" sz="2000" dirty="0" err="1">
                          <a:effectLst/>
                        </a:rPr>
                        <a:t>tamamlandığında</a:t>
                      </a:r>
                      <a:r>
                        <a:rPr lang="en-US" sz="2000" dirty="0">
                          <a:effectLst/>
                        </a:rPr>
                        <a:t>, </a:t>
                      </a:r>
                      <a:r>
                        <a:rPr lang="en-US" sz="2000" dirty="0" err="1">
                          <a:effectLst/>
                        </a:rPr>
                        <a:t>zil</a:t>
                      </a:r>
                      <a:r>
                        <a:rPr lang="en-US" sz="2000" dirty="0">
                          <a:effectLst/>
                        </a:rPr>
                        <a:t> </a:t>
                      </a:r>
                      <a:r>
                        <a:rPr lang="en-US" sz="2000" dirty="0" err="1">
                          <a:effectLst/>
                        </a:rPr>
                        <a:t>beş</a:t>
                      </a:r>
                      <a:r>
                        <a:rPr lang="en-US" sz="2000" dirty="0">
                          <a:effectLst/>
                        </a:rPr>
                        <a:t> </a:t>
                      </a:r>
                      <a:r>
                        <a:rPr lang="en-US" sz="2000" dirty="0" err="1">
                          <a:effectLst/>
                        </a:rPr>
                        <a:t>saniye</a:t>
                      </a:r>
                      <a:r>
                        <a:rPr lang="en-US" sz="2000" dirty="0">
                          <a:effectLst/>
                        </a:rPr>
                        <a:t> </a:t>
                      </a:r>
                      <a:r>
                        <a:rPr lang="en-US" sz="2000" dirty="0" err="1">
                          <a:effectLst/>
                        </a:rPr>
                        <a:t>boyunca</a:t>
                      </a:r>
                      <a:r>
                        <a:rPr lang="en-US" sz="2000" dirty="0">
                          <a:effectLst/>
                        </a:rPr>
                        <a:t> </a:t>
                      </a:r>
                      <a:r>
                        <a:rPr lang="en-US" sz="2000" dirty="0" err="1">
                          <a:effectLst/>
                        </a:rPr>
                        <a:t>çalar</a:t>
                      </a:r>
                      <a:r>
                        <a:rPr lang="en-US" sz="2000" dirty="0">
                          <a:effectLst/>
                        </a:rPr>
                        <a:t>. </a:t>
                      </a:r>
                      <a:r>
                        <a:rPr lang="en-US" sz="2000" dirty="0" err="1">
                          <a:effectLst/>
                        </a:rPr>
                        <a:t>Fırın</a:t>
                      </a:r>
                      <a:r>
                        <a:rPr lang="en-US" sz="2000" dirty="0">
                          <a:effectLst/>
                        </a:rPr>
                        <a:t> </a:t>
                      </a:r>
                      <a:r>
                        <a:rPr lang="en-US" sz="2000" dirty="0" err="1">
                          <a:effectLst/>
                        </a:rPr>
                        <a:t>ışığı</a:t>
                      </a:r>
                      <a:r>
                        <a:rPr lang="en-US" sz="2000" dirty="0">
                          <a:effectLst/>
                        </a:rPr>
                        <a:t> </a:t>
                      </a:r>
                      <a:r>
                        <a:rPr lang="en-US" sz="2000" dirty="0" err="1">
                          <a:effectLst/>
                        </a:rPr>
                        <a:t>yanıyor</a:t>
                      </a:r>
                      <a:r>
                        <a:rPr lang="en-US" sz="2000" dirty="0">
                          <a:effectLst/>
                        </a:rPr>
                        <a:t>. </a:t>
                      </a:r>
                      <a:r>
                        <a:rPr lang="en-US" sz="2000" dirty="0" err="1">
                          <a:effectLst/>
                        </a:rPr>
                        <a:t>Sesli</a:t>
                      </a:r>
                      <a:r>
                        <a:rPr lang="en-US" sz="2000" dirty="0">
                          <a:effectLst/>
                        </a:rPr>
                        <a:t> </a:t>
                      </a:r>
                      <a:r>
                        <a:rPr lang="en-US" sz="2000" dirty="0" err="1">
                          <a:effectLst/>
                        </a:rPr>
                        <a:t>uyarı</a:t>
                      </a:r>
                      <a:r>
                        <a:rPr lang="en-US" sz="2000" dirty="0">
                          <a:effectLst/>
                        </a:rPr>
                        <a:t> </a:t>
                      </a:r>
                      <a:r>
                        <a:rPr lang="en-US" sz="2000" dirty="0" err="1">
                          <a:effectLst/>
                        </a:rPr>
                        <a:t>çalarken</a:t>
                      </a:r>
                      <a:r>
                        <a:rPr lang="en-US" sz="2000" dirty="0">
                          <a:effectLst/>
                        </a:rPr>
                        <a:t> </a:t>
                      </a:r>
                      <a:r>
                        <a:rPr lang="en-US" sz="2000" dirty="0" err="1">
                          <a:effectLst/>
                        </a:rPr>
                        <a:t>ekranda</a:t>
                      </a:r>
                      <a:r>
                        <a:rPr lang="en-US" sz="2000" dirty="0">
                          <a:effectLst/>
                        </a:rPr>
                        <a:t> '</a:t>
                      </a:r>
                      <a:r>
                        <a:rPr lang="en-US" sz="2000" dirty="0" err="1">
                          <a:effectLst/>
                        </a:rPr>
                        <a:t>Pişirme</a:t>
                      </a:r>
                      <a:r>
                        <a:rPr lang="en-US" sz="2000" dirty="0">
                          <a:effectLst/>
                        </a:rPr>
                        <a:t> </a:t>
                      </a:r>
                      <a:r>
                        <a:rPr lang="en-US" sz="2000" dirty="0" err="1">
                          <a:effectLst/>
                        </a:rPr>
                        <a:t>tamamlandı</a:t>
                      </a:r>
                      <a:r>
                        <a:rPr lang="en-US" sz="2000" dirty="0">
                          <a:effectLst/>
                        </a:rPr>
                        <a:t>' </a:t>
                      </a:r>
                      <a:r>
                        <a:rPr lang="en-US" sz="2000" dirty="0" err="1">
                          <a:effectLst/>
                        </a:rPr>
                        <a:t>mesajı</a:t>
                      </a:r>
                      <a:r>
                        <a:rPr lang="en-US" sz="2000" dirty="0">
                          <a:effectLst/>
                        </a:rPr>
                        <a:t> </a:t>
                      </a:r>
                      <a:r>
                        <a:rPr lang="en-US" sz="2000" dirty="0" err="1">
                          <a:effectLst/>
                        </a:rPr>
                        <a:t>görünüyor</a:t>
                      </a:r>
                      <a:r>
                        <a:rPr lang="en-US" sz="2000" dirty="0">
                          <a:effectLst/>
                        </a:rPr>
                        <a:t>.</a:t>
                      </a:r>
                      <a:endParaRPr lang="en-US" sz="20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41</a:t>
            </a:fld>
            <a:endParaRPr lang="en-US"/>
          </a:p>
        </p:txBody>
      </p:sp>
      <p:sp>
        <p:nvSpPr>
          <p:cNvPr id="5" name="Footer Placeholder 4"/>
          <p:cNvSpPr>
            <a:spLocks noGrp="1"/>
          </p:cNvSpPr>
          <p:nvPr>
            <p:ph type="ftr" sz="quarter" idx="11"/>
          </p:nvPr>
        </p:nvSpPr>
        <p:spPr>
          <a:xfrm>
            <a:off x="3124200" y="6552828"/>
            <a:ext cx="2895600" cy="365125"/>
          </a:xfrm>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Mikrodalga Fırın </a:t>
            </a:r>
            <a:r>
              <a:rPr lang="tr-TR" sz="3200" noProof="0" dirty="0">
                <a:solidFill>
                  <a:srgbClr val="000000"/>
                </a:solidFill>
                <a:latin typeface="Times New Roman" panose="02020603050405020304" pitchFamily="18" charset="0"/>
              </a:rPr>
              <a:t>İ</a:t>
            </a:r>
            <a:r>
              <a:rPr lang="tr-TR" sz="3200" b="1" i="0" noProof="0" dirty="0">
                <a:solidFill>
                  <a:srgbClr val="000000"/>
                </a:solidFill>
                <a:effectLst/>
                <a:latin typeface="Times New Roman" panose="02020603050405020304" pitchFamily="18" charset="0"/>
              </a:rPr>
              <a:t>çin Durumlar </a:t>
            </a:r>
            <a:r>
              <a:rPr lang="en-US" sz="3200" b="1" i="0" noProof="0" dirty="0" smtClean="0">
                <a:solidFill>
                  <a:srgbClr val="000000"/>
                </a:solidFill>
                <a:effectLst/>
                <a:latin typeface="Times New Roman" panose="02020603050405020304" pitchFamily="18" charset="0"/>
              </a:rPr>
              <a:t>v</a:t>
            </a:r>
            <a:r>
              <a:rPr lang="tr-TR" sz="3200" b="1" i="0" noProof="0" dirty="0" smtClean="0">
                <a:solidFill>
                  <a:srgbClr val="000000"/>
                </a:solidFill>
                <a:effectLst/>
                <a:latin typeface="Times New Roman" panose="02020603050405020304" pitchFamily="18" charset="0"/>
              </a:rPr>
              <a:t>e </a:t>
            </a:r>
            <a:r>
              <a:rPr lang="tr-TR" sz="3200" b="1" i="0" noProof="0" dirty="0">
                <a:solidFill>
                  <a:srgbClr val="000000"/>
                </a:solidFill>
                <a:effectLst/>
                <a:latin typeface="Times New Roman" panose="02020603050405020304" pitchFamily="18" charset="0"/>
              </a:rPr>
              <a:t>Uyarıcılar (B)</a:t>
            </a:r>
          </a:p>
        </p:txBody>
      </p:sp>
      <p:graphicFrame>
        <p:nvGraphicFramePr>
          <p:cNvPr id="3" name="Table 2"/>
          <p:cNvGraphicFramePr>
            <a:graphicFrameLocks noGrp="1"/>
          </p:cNvGraphicFramePr>
          <p:nvPr>
            <p:extLst>
              <p:ext uri="{D42A27DB-BD31-4B8C-83A1-F6EECF244321}">
                <p14:modId xmlns:p14="http://schemas.microsoft.com/office/powerpoint/2010/main" val="3446253451"/>
              </p:ext>
            </p:extLst>
          </p:nvPr>
        </p:nvGraphicFramePr>
        <p:xfrm>
          <a:off x="0" y="1661652"/>
          <a:ext cx="9144000" cy="4694695"/>
        </p:xfrm>
        <a:graphic>
          <a:graphicData uri="http://schemas.openxmlformats.org/drawingml/2006/table">
            <a:tbl>
              <a:tblPr/>
              <a:tblGrid>
                <a:gridCol w="2659739">
                  <a:extLst>
                    <a:ext uri="{9D8B030D-6E8A-4147-A177-3AD203B41FA5}">
                      <a16:colId xmlns:a16="http://schemas.microsoft.com/office/drawing/2014/main" val="20000"/>
                    </a:ext>
                  </a:extLst>
                </a:gridCol>
                <a:gridCol w="6484261">
                  <a:extLst>
                    <a:ext uri="{9D8B030D-6E8A-4147-A177-3AD203B41FA5}">
                      <a16:colId xmlns:a16="http://schemas.microsoft.com/office/drawing/2014/main" val="20001"/>
                    </a:ext>
                  </a:extLst>
                </a:gridCol>
              </a:tblGrid>
              <a:tr h="532731">
                <a:tc>
                  <a:txBody>
                    <a:bodyPr/>
                    <a:lstStyle/>
                    <a:p>
                      <a:r>
                        <a:rPr lang="en-US" sz="2400" b="1">
                          <a:effectLst/>
                        </a:rPr>
                        <a:t>Uyaran</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r>
                        <a:rPr lang="en-US" sz="2400" b="1">
                          <a:effectLst/>
                        </a:rPr>
                        <a:t>Açıklama</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06458">
                <a:tc>
                  <a:txBody>
                    <a:bodyPr/>
                    <a:lstStyle/>
                    <a:p>
                      <a:r>
                        <a:rPr lang="en-US" sz="2400">
                          <a:effectLst/>
                        </a:rPr>
                        <a:t>Yarım güç</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400">
                          <a:effectLst/>
                        </a:rPr>
                        <a:t>Kullanıcı yarım güç düğmesine bastı.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91508">
                <a:tc>
                  <a:txBody>
                    <a:bodyPr/>
                    <a:lstStyle/>
                    <a:p>
                      <a:r>
                        <a:rPr lang="en-US" sz="2400">
                          <a:effectLst/>
                        </a:rPr>
                        <a:t>Tam güç</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400">
                          <a:effectLst/>
                        </a:rPr>
                        <a:t>Kullanıcı tam güç düğmesine bastı.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06458">
                <a:tc>
                  <a:txBody>
                    <a:bodyPr/>
                    <a:lstStyle/>
                    <a:p>
                      <a:r>
                        <a:rPr lang="en-US" sz="2400">
                          <a:effectLst/>
                        </a:rPr>
                        <a:t>Zamanlayıcı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400">
                          <a:effectLst/>
                        </a:rPr>
                        <a:t>Kullanıcı, zamanlayıcı düğmelerinden birine bastı.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91508">
                <a:tc>
                  <a:txBody>
                    <a:bodyPr/>
                    <a:lstStyle/>
                    <a:p>
                      <a:r>
                        <a:rPr lang="en-US" sz="2400">
                          <a:effectLst/>
                        </a:rPr>
                        <a:t>Numara</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400" dirty="0" err="1">
                          <a:effectLst/>
                        </a:rPr>
                        <a:t>Kullanıcı</a:t>
                      </a:r>
                      <a:r>
                        <a:rPr lang="en-US" sz="2400" dirty="0">
                          <a:effectLst/>
                        </a:rPr>
                        <a:t> </a:t>
                      </a:r>
                      <a:r>
                        <a:rPr lang="en-US" sz="2400" dirty="0" err="1">
                          <a:effectLst/>
                        </a:rPr>
                        <a:t>bir</a:t>
                      </a:r>
                      <a:r>
                        <a:rPr lang="en-US" sz="2400" dirty="0">
                          <a:effectLst/>
                        </a:rPr>
                        <a:t> </a:t>
                      </a:r>
                      <a:r>
                        <a:rPr lang="en-US" sz="2400" dirty="0" err="1">
                          <a:effectLst/>
                        </a:rPr>
                        <a:t>sayısal</a:t>
                      </a:r>
                      <a:r>
                        <a:rPr lang="en-US" sz="2400" dirty="0">
                          <a:effectLst/>
                        </a:rPr>
                        <a:t> </a:t>
                      </a:r>
                      <a:r>
                        <a:rPr lang="en-US" sz="2400" dirty="0" err="1">
                          <a:effectLst/>
                        </a:rPr>
                        <a:t>tuşa</a:t>
                      </a:r>
                      <a:r>
                        <a:rPr lang="en-US" sz="2400" dirty="0">
                          <a:effectLst/>
                        </a:rPr>
                        <a:t> </a:t>
                      </a:r>
                      <a:r>
                        <a:rPr lang="en-US" sz="2400" dirty="0" err="1">
                          <a:effectLst/>
                        </a:rPr>
                        <a:t>bastı</a:t>
                      </a:r>
                      <a:r>
                        <a:rPr lang="en-US" sz="2400" dirty="0">
                          <a:effectLst/>
                        </a:rPr>
                        <a:t>.</a:t>
                      </a:r>
                      <a:endParaRPr lang="en-US" sz="2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91508">
                <a:tc>
                  <a:txBody>
                    <a:bodyPr/>
                    <a:lstStyle/>
                    <a:p>
                      <a:r>
                        <a:rPr lang="en-US" sz="2400">
                          <a:effectLst/>
                        </a:rPr>
                        <a:t>Kapı açık</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400">
                          <a:effectLst/>
                        </a:rPr>
                        <a:t>Fırın kapısı anahtarı kapatılmamış.</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91508">
                <a:tc>
                  <a:txBody>
                    <a:bodyPr/>
                    <a:lstStyle/>
                    <a:p>
                      <a:r>
                        <a:rPr lang="en-US" sz="2400">
                          <a:effectLst/>
                        </a:rPr>
                        <a:t>Kapı kapalı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400">
                          <a:effectLst/>
                        </a:rPr>
                        <a:t>Fırın kapısı anahtarı kapalıdır.</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91508">
                <a:tc>
                  <a:txBody>
                    <a:bodyPr/>
                    <a:lstStyle/>
                    <a:p>
                      <a:r>
                        <a:rPr lang="en-US" sz="2400">
                          <a:effectLst/>
                        </a:rPr>
                        <a:t>Başlat</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r>
                        <a:rPr lang="en-US" sz="2400">
                          <a:effectLst/>
                        </a:rPr>
                        <a:t>Kullanıcı Başlat düğmesine bastı.</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91508">
                <a:tc>
                  <a:txBody>
                    <a:bodyPr/>
                    <a:lstStyle/>
                    <a:p>
                      <a:r>
                        <a:rPr lang="en-US" sz="2400">
                          <a:effectLst/>
                        </a:rPr>
                        <a:t>İptal etmek</a:t>
                      </a:r>
                      <a:endParaRPr lang="en-US" sz="2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r>
                        <a:rPr lang="en-US" sz="2400" dirty="0" err="1">
                          <a:effectLst/>
                        </a:rPr>
                        <a:t>Kullanıcı</a:t>
                      </a:r>
                      <a:r>
                        <a:rPr lang="en-US" sz="2400" dirty="0">
                          <a:effectLst/>
                        </a:rPr>
                        <a:t> </a:t>
                      </a:r>
                      <a:r>
                        <a:rPr lang="en-US" sz="2400" dirty="0" err="1">
                          <a:effectLst/>
                        </a:rPr>
                        <a:t>İptal</a:t>
                      </a:r>
                      <a:r>
                        <a:rPr lang="en-US" sz="2400" dirty="0">
                          <a:effectLst/>
                        </a:rPr>
                        <a:t> </a:t>
                      </a:r>
                      <a:r>
                        <a:rPr lang="en-US" sz="2400" dirty="0" err="1">
                          <a:effectLst/>
                        </a:rPr>
                        <a:t>düğmesine</a:t>
                      </a:r>
                      <a:r>
                        <a:rPr lang="en-US" sz="2400" dirty="0">
                          <a:effectLst/>
                        </a:rPr>
                        <a:t> </a:t>
                      </a:r>
                      <a:r>
                        <a:rPr lang="en-US" sz="2400" dirty="0" err="1">
                          <a:effectLst/>
                        </a:rPr>
                        <a:t>bastı</a:t>
                      </a:r>
                      <a:r>
                        <a:rPr lang="en-US" sz="2400" dirty="0">
                          <a:effectLst/>
                        </a:rPr>
                        <a:t>.</a:t>
                      </a:r>
                      <a:endParaRPr lang="en-US" sz="24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457200" y="274638"/>
            <a:ext cx="7293232" cy="649594"/>
          </a:xfrm>
        </p:spPr>
        <p:txBody>
          <a:bodyPr/>
          <a:lstStyle/>
          <a:p>
            <a:pPr algn="l"/>
            <a:r>
              <a:rPr lang="tr-TR" sz="3200" b="1" i="0" noProof="0" dirty="0">
                <a:solidFill>
                  <a:srgbClr val="000000"/>
                </a:solidFill>
                <a:effectLst/>
                <a:latin typeface="Times New Roman" panose="02020603050405020304" pitchFamily="18" charset="0"/>
              </a:rPr>
              <a:t>Mikrodalga Fırının Çalışması</a:t>
            </a:r>
          </a:p>
        </p:txBody>
      </p:sp>
      <p:pic>
        <p:nvPicPr>
          <p:cNvPr id="4" name="Picture 3" descr="5.18 Operate-state-mc.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28850" y="1746250"/>
            <a:ext cx="5048250" cy="405765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943897" y="924232"/>
            <a:ext cx="6538451" cy="5518336"/>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Model </a:t>
            </a:r>
            <a:r>
              <a:rPr lang="en-US" sz="3200" b="1" i="0" noProof="0" dirty="0" err="1" smtClean="0">
                <a:solidFill>
                  <a:srgbClr val="000000"/>
                </a:solidFill>
                <a:effectLst/>
                <a:latin typeface="Times New Roman" panose="02020603050405020304" pitchFamily="18" charset="0"/>
              </a:rPr>
              <a:t>Güdümlü</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Mühendislik</a:t>
            </a:r>
          </a:p>
        </p:txBody>
      </p:sp>
      <p:sp>
        <p:nvSpPr>
          <p:cNvPr id="5" name="Content Placeholder 4"/>
          <p:cNvSpPr>
            <a:spLocks noGrp="1"/>
          </p:cNvSpPr>
          <p:nvPr>
            <p:ph idx="1"/>
          </p:nvPr>
        </p:nvSpPr>
        <p:spPr>
          <a:xfrm>
            <a:off x="457200" y="1432229"/>
            <a:ext cx="8229600" cy="4525963"/>
          </a:xfrm>
        </p:spPr>
        <p:txBody>
          <a:bodyPr/>
          <a:lstStyle/>
          <a:p>
            <a:pPr algn="just">
              <a:buFont typeface="Arial" panose="020B0604020202020204" pitchFamily="34" charset="0"/>
              <a:buChar char="•"/>
            </a:pPr>
            <a:r>
              <a:rPr lang="tr-TR" sz="2600" b="0" i="0" noProof="0" dirty="0">
                <a:solidFill>
                  <a:srgbClr val="000000"/>
                </a:solidFill>
                <a:effectLst/>
                <a:latin typeface="Times New Roman" panose="02020603050405020304" pitchFamily="18" charset="0"/>
              </a:rPr>
              <a:t>Model güdümlü mühendislik </a:t>
            </a:r>
            <a:r>
              <a:rPr lang="tr-TR" sz="2600" b="0" i="0" noProof="0" dirty="0" smtClean="0">
                <a:solidFill>
                  <a:srgbClr val="000000"/>
                </a:solidFill>
                <a:effectLst/>
                <a:latin typeface="Times New Roman" panose="02020603050405020304" pitchFamily="18" charset="0"/>
              </a:rPr>
              <a:t>(</a:t>
            </a:r>
            <a:r>
              <a:rPr lang="en-US" sz="2600" b="0" i="0" noProof="0" dirty="0" smtClean="0">
                <a:solidFill>
                  <a:srgbClr val="000000"/>
                </a:solidFill>
                <a:effectLst/>
                <a:latin typeface="Times New Roman" panose="02020603050405020304" pitchFamily="18" charset="0"/>
              </a:rPr>
              <a:t>MGM</a:t>
            </a:r>
            <a:r>
              <a:rPr lang="tr-TR" sz="2600" b="0" i="0" noProof="0" dirty="0" smtClean="0">
                <a:solidFill>
                  <a:srgbClr val="000000"/>
                </a:solidFill>
                <a:effectLst/>
                <a:latin typeface="Times New Roman" panose="02020603050405020304" pitchFamily="18" charset="0"/>
              </a:rPr>
              <a:t>), </a:t>
            </a:r>
            <a:r>
              <a:rPr lang="tr-TR" sz="2600" b="0" i="0" noProof="0" dirty="0">
                <a:solidFill>
                  <a:srgbClr val="000000"/>
                </a:solidFill>
                <a:effectLst/>
                <a:latin typeface="Times New Roman" panose="02020603050405020304" pitchFamily="18" charset="0"/>
              </a:rPr>
              <a:t>geliştirme sürecinin temel çıktılarının programlardan çok modellerin olduğu bir yazılım geliştirme yaklaşımıdır.</a:t>
            </a:r>
          </a:p>
          <a:p>
            <a:pPr algn="just">
              <a:buFont typeface="Arial" panose="020B0604020202020204" pitchFamily="34" charset="0"/>
              <a:buChar char="•"/>
            </a:pPr>
            <a:r>
              <a:rPr lang="tr-TR" sz="2600" b="0" i="0" noProof="0" dirty="0">
                <a:solidFill>
                  <a:srgbClr val="000000"/>
                </a:solidFill>
                <a:effectLst/>
                <a:latin typeface="Times New Roman" panose="02020603050405020304" pitchFamily="18" charset="0"/>
              </a:rPr>
              <a:t>Bir donanım / yazılım platformunda çalışan programlar daha sonra modellerden otomatik olarak oluşturulur.</a:t>
            </a:r>
          </a:p>
          <a:p>
            <a:pPr algn="just">
              <a:buFont typeface="Arial" panose="020B0604020202020204" pitchFamily="34" charset="0"/>
              <a:buChar char="•"/>
            </a:pPr>
            <a:r>
              <a:rPr lang="en-US" sz="2600" dirty="0" smtClean="0">
                <a:solidFill>
                  <a:srgbClr val="000000"/>
                </a:solidFill>
                <a:latin typeface="Times New Roman" panose="02020603050405020304" pitchFamily="18" charset="0"/>
              </a:rPr>
              <a:t>MGM</a:t>
            </a:r>
            <a:r>
              <a:rPr lang="tr-TR" sz="2600" b="0" i="0" noProof="0" dirty="0" smtClean="0">
                <a:solidFill>
                  <a:srgbClr val="000000"/>
                </a:solidFill>
                <a:effectLst/>
                <a:latin typeface="Times New Roman" panose="02020603050405020304" pitchFamily="18" charset="0"/>
              </a:rPr>
              <a:t>'</a:t>
            </a:r>
            <a:r>
              <a:rPr lang="tr-TR" sz="2600" b="0" i="0" noProof="0" dirty="0" err="1" smtClean="0">
                <a:solidFill>
                  <a:srgbClr val="000000"/>
                </a:solidFill>
                <a:effectLst/>
                <a:latin typeface="Times New Roman" panose="02020603050405020304" pitchFamily="18" charset="0"/>
              </a:rPr>
              <a:t>nin</a:t>
            </a:r>
            <a:r>
              <a:rPr lang="tr-TR" sz="2600" b="0" i="0" noProof="0" dirty="0" smtClean="0">
                <a:solidFill>
                  <a:srgbClr val="000000"/>
                </a:solidFill>
                <a:effectLst/>
                <a:latin typeface="Times New Roman" panose="02020603050405020304" pitchFamily="18" charset="0"/>
              </a:rPr>
              <a:t> </a:t>
            </a:r>
            <a:r>
              <a:rPr lang="tr-TR" sz="2600" b="0" i="0" noProof="0" dirty="0">
                <a:solidFill>
                  <a:srgbClr val="000000"/>
                </a:solidFill>
                <a:effectLst/>
                <a:latin typeface="Times New Roman" panose="02020603050405020304" pitchFamily="18" charset="0"/>
              </a:rPr>
              <a:t>savunucuları, bunun yazılım mühendisliğinde soyutlama düzeyini yükselttiğini, böylece mühendislerin artık programlama dili ayrıntılarıyla veya yürütme platformlarının özellikleriyle ilgilenmelerine gerek kalmadığını savunuyorlar.</a:t>
            </a:r>
          </a:p>
        </p:txBody>
      </p:sp>
      <p:sp>
        <p:nvSpPr>
          <p:cNvPr id="3" name="Footer Placeholder 2"/>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Model </a:t>
            </a:r>
            <a:r>
              <a:rPr lang="en-US" sz="3200" b="1" i="0" noProof="0" dirty="0" err="1" smtClean="0">
                <a:solidFill>
                  <a:srgbClr val="000000"/>
                </a:solidFill>
                <a:effectLst/>
                <a:latin typeface="Times New Roman" panose="02020603050405020304" pitchFamily="18" charset="0"/>
              </a:rPr>
              <a:t>Güdümlü</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Mühendisliğin Kullanımı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 güdümlü mühendislik, henüz geliştirmenin erken bir aşamasındadır ve yazılım mühendisliği uygulamaları üzerinde önemli bir etkisinin olup olmayacağı belirsizdir.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Artıları</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Sistemlerin daha yüksek soyutlama seviyelerinde değerlendirilmesine izin verir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Kodun otomatik olarak oluşturulması, sistemleri yeni platformlara uyarlamanın daha ucuz olduğu anlamına gelir.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Eksileri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Soyutlama için modeller ve uygulama için zorunlu olarak doğru değil.</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Yeni platformlar için çevirmen geliştirme maliyetleri, kod üretmekten elde edilecek tasarruflardan daha ağır basabilir.</a:t>
            </a:r>
          </a:p>
        </p:txBody>
      </p:sp>
      <p:sp>
        <p:nvSpPr>
          <p:cNvPr id="4" name="Footer Placeholder 3"/>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Model Odaklı Mimari</a:t>
            </a:r>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sz="2600" b="0" i="0" noProof="0" dirty="0">
                <a:solidFill>
                  <a:srgbClr val="000000"/>
                </a:solidFill>
                <a:effectLst/>
                <a:latin typeface="Times New Roman" panose="02020603050405020304" pitchFamily="18" charset="0"/>
              </a:rPr>
              <a:t>Model güdümlü mimari </a:t>
            </a:r>
            <a:r>
              <a:rPr lang="tr-TR" sz="2600" b="0" i="0" noProof="0" dirty="0" smtClean="0">
                <a:solidFill>
                  <a:srgbClr val="000000"/>
                </a:solidFill>
                <a:effectLst/>
                <a:latin typeface="Times New Roman" panose="02020603050405020304" pitchFamily="18" charset="0"/>
              </a:rPr>
              <a:t>(MDA), </a:t>
            </a:r>
            <a:r>
              <a:rPr lang="tr-TR" sz="2600" b="0" i="0" noProof="0" dirty="0">
                <a:solidFill>
                  <a:srgbClr val="000000"/>
                </a:solidFill>
                <a:effectLst/>
                <a:latin typeface="Times New Roman" panose="02020603050405020304" pitchFamily="18" charset="0"/>
              </a:rPr>
              <a:t>daha genel model güdümlü mühendisliğin öncüsüydü</a:t>
            </a:r>
          </a:p>
          <a:p>
            <a:pPr algn="just">
              <a:buFont typeface="Arial" panose="020B0604020202020204" pitchFamily="34" charset="0"/>
              <a:buChar char="•"/>
            </a:pPr>
            <a:r>
              <a:rPr lang="tr-TR" sz="2600" b="0" i="0" noProof="0" dirty="0">
                <a:solidFill>
                  <a:srgbClr val="000000"/>
                </a:solidFill>
                <a:effectLst/>
                <a:latin typeface="Times New Roman" panose="02020603050405020304" pitchFamily="18" charset="0"/>
              </a:rPr>
              <a:t>MDA, bir sistemi tanımlamak için UML modellerinin bir alt kümesini kullanan yazılım tasarımı ve uygulamasına yönelik model odaklı bir yaklaşımdır.</a:t>
            </a:r>
          </a:p>
          <a:p>
            <a:pPr algn="just">
              <a:buFont typeface="Arial" panose="020B0604020202020204" pitchFamily="34" charset="0"/>
              <a:buChar char="•"/>
            </a:pPr>
            <a:r>
              <a:rPr lang="tr-TR" sz="2600" b="0" i="0" noProof="0" dirty="0">
                <a:solidFill>
                  <a:srgbClr val="000000"/>
                </a:solidFill>
                <a:effectLst/>
                <a:latin typeface="Times New Roman" panose="02020603050405020304" pitchFamily="18" charset="0"/>
              </a:rPr>
              <a:t>Farklı soyutlama seviyelerinde modeller yaratılır. Yüksek seviyeli, platformdan bağımsız bir modelden, prensip olarak, manuel müdahale olmaksızın bir çalışma programı oluşturmak mümkündür.</a:t>
            </a:r>
          </a:p>
        </p:txBody>
      </p:sp>
      <p:sp>
        <p:nvSpPr>
          <p:cNvPr id="4" name="Footer Placeholder 3"/>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Model Türleri</a:t>
            </a:r>
          </a:p>
        </p:txBody>
      </p:sp>
      <p:sp>
        <p:nvSpPr>
          <p:cNvPr id="3" name="Content Placeholder 2"/>
          <p:cNvSpPr>
            <a:spLocks noGrp="1"/>
          </p:cNvSpPr>
          <p:nvPr>
            <p:ph idx="1"/>
          </p:nvPr>
        </p:nvSpPr>
        <p:spPr>
          <a:xfrm>
            <a:off x="457200" y="1536700"/>
            <a:ext cx="8229600" cy="4525963"/>
          </a:xfrm>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Hesaplamadan bağımsız bir model (CIM)</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Bunlar, bir sistemde kullanılan önemli alan soyutlamalarını modeller. CIM'lere bazen etki alanı modelleri denir.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Platformdan bağımsız bir model (PIM)</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Bunlar, uygulanmasına referans olmadan sistemin işleyişini modellemektedir. PIM genellikle statik sistem yapısını ve harici ve dahili olaylara nasıl tepki verdiğini gösteren UML modelleri kullanılarak tanımlanır.</a:t>
            </a:r>
          </a:p>
          <a:p>
            <a:pPr algn="just">
              <a:buFont typeface="Arial" panose="020B0604020202020204" pitchFamily="34" charset="0"/>
              <a:buChar char="•"/>
            </a:pPr>
            <a:r>
              <a:rPr lang="tr-TR" b="0" i="1" noProof="0" dirty="0">
                <a:solidFill>
                  <a:srgbClr val="000000"/>
                </a:solidFill>
                <a:effectLst/>
                <a:latin typeface="Times New Roman" panose="02020603050405020304" pitchFamily="18" charset="0"/>
              </a:rPr>
              <a:t>Platforma özel modeller (PSM)</a:t>
            </a:r>
            <a:endParaRPr lang="tr-TR" b="0" i="0" noProof="0" dirty="0">
              <a:solidFill>
                <a:srgbClr val="000000"/>
              </a:solidFill>
              <a:effectLst/>
              <a:latin typeface="Times New Roman" panose="02020603050405020304" pitchFamily="18" charset="0"/>
            </a:endParaRP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Bunlar, platformdan bağımsız modelin her uygulama platformu için ayrı bir PSM ile dönüşümleridir. Prensip olarak, her bir katmanın platforma özgü bazı ayrıntılar eklediği PSM katmanları olabilir.</a:t>
            </a:r>
          </a:p>
        </p:txBody>
      </p:sp>
      <p:sp>
        <p:nvSpPr>
          <p:cNvPr id="4" name="Footer Placeholder 3"/>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gn="l"/>
            <a:r>
              <a:rPr lang="en-US" sz="3200" b="1" i="0" noProof="0" dirty="0" smtClean="0">
                <a:solidFill>
                  <a:srgbClr val="000000"/>
                </a:solidFill>
                <a:effectLst/>
                <a:latin typeface="Times New Roman" panose="02020603050405020304" pitchFamily="18" charset="0"/>
              </a:rPr>
              <a:t>Model </a:t>
            </a:r>
            <a:r>
              <a:rPr lang="en-US" sz="3200" b="1" i="0" noProof="0" dirty="0" err="1" smtClean="0">
                <a:solidFill>
                  <a:srgbClr val="000000"/>
                </a:solidFill>
                <a:effectLst/>
                <a:latin typeface="Times New Roman" panose="02020603050405020304" pitchFamily="18" charset="0"/>
              </a:rPr>
              <a:t>Güdümlü</a:t>
            </a:r>
            <a:r>
              <a:rPr lang="en-US" sz="3200" b="1" i="0" noProof="0" dirty="0" smtClean="0">
                <a:solidFill>
                  <a:srgbClr val="000000"/>
                </a:solidFill>
                <a:effectLst/>
                <a:latin typeface="Times New Roman" panose="02020603050405020304" pitchFamily="18" charset="0"/>
              </a:rPr>
              <a:t> </a:t>
            </a:r>
            <a:r>
              <a:rPr lang="en-US" sz="3200" b="1" i="0" noProof="0" dirty="0" err="1" smtClean="0">
                <a:solidFill>
                  <a:srgbClr val="000000"/>
                </a:solidFill>
                <a:effectLst/>
                <a:latin typeface="Times New Roman" panose="02020603050405020304" pitchFamily="18" charset="0"/>
              </a:rPr>
              <a:t>Mimari</a:t>
            </a:r>
            <a:r>
              <a:rPr lang="tr-TR" sz="3200" b="1" i="0" noProof="0" dirty="0" smtClean="0">
                <a:solidFill>
                  <a:srgbClr val="000000"/>
                </a:solidFill>
                <a:effectLst/>
                <a:latin typeface="Times New Roman" panose="02020603050405020304" pitchFamily="18" charset="0"/>
              </a:rPr>
              <a:t> </a:t>
            </a:r>
            <a:r>
              <a:rPr lang="tr-TR" sz="3200" b="1" i="0" noProof="0" dirty="0">
                <a:solidFill>
                  <a:srgbClr val="000000"/>
                </a:solidFill>
                <a:effectLst/>
                <a:latin typeface="Times New Roman" panose="02020603050405020304" pitchFamily="18" charset="0"/>
              </a:rPr>
              <a:t>Dönüşümleri</a:t>
            </a:r>
          </a:p>
        </p:txBody>
      </p:sp>
      <p:pic>
        <p:nvPicPr>
          <p:cNvPr id="4" name="Picture 3" descr="5.19 MDA-Transformation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65250" y="2273300"/>
            <a:ext cx="6789738" cy="28067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48</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0" y="1712606"/>
            <a:ext cx="9177181" cy="377379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Birden Çok Platforma Özgü Modeller</a:t>
            </a:r>
          </a:p>
        </p:txBody>
      </p:sp>
      <p:pic>
        <p:nvPicPr>
          <p:cNvPr id="4" name="Picture 3" descr="5.20 Multiple PS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857250" y="2438400"/>
            <a:ext cx="7117940" cy="2514600"/>
          </a:xfrm>
          <a:prstGeom prst="rect">
            <a:avLst/>
          </a:prstGeom>
        </p:spPr>
      </p:pic>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49</a:t>
            </a:fld>
            <a:endParaRPr lang="en-US"/>
          </a:p>
        </p:txBody>
      </p:sp>
      <p:sp>
        <p:nvSpPr>
          <p:cNvPr id="6" name="Footer Placeholder 5"/>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pic>
        <p:nvPicPr>
          <p:cNvPr id="2" name="Picture 1"/>
          <p:cNvPicPr>
            <a:picLocks noChangeAspect="1"/>
          </p:cNvPicPr>
          <p:nvPr/>
        </p:nvPicPr>
        <p:blipFill>
          <a:blip r:embed="rId4"/>
          <a:stretch>
            <a:fillRect/>
          </a:stretch>
        </p:blipFill>
        <p:spPr>
          <a:xfrm>
            <a:off x="0" y="1582994"/>
            <a:ext cx="9150525" cy="36281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Perspektifleri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bağlamını veya ortamını modellediğiniz harici bir perspektif.</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ile çevresi arasındaki veya bir sistemin bileşenleri arasındaki etkileşimleri modellediğiniz bir etkileşim perspektifi.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sistemin organizasyonunu veya sistem tarafından işlenen verilerin yapısını modellediğiniz yapısal bir perspektif.</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dinamik davranışını ve olaylara nasıl tepki verdiğini modellediğiniz davranışsal bir perspektif.</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Çevik </a:t>
            </a:r>
            <a:r>
              <a:rPr lang="tr-TR" sz="3200" noProof="0" dirty="0">
                <a:solidFill>
                  <a:srgbClr val="000000"/>
                </a:solidFill>
                <a:latin typeface="Times New Roman" panose="02020603050405020304" pitchFamily="18" charset="0"/>
              </a:rPr>
              <a:t>Y</a:t>
            </a:r>
            <a:r>
              <a:rPr lang="tr-TR" sz="3200" b="1" i="0" noProof="0" dirty="0">
                <a:solidFill>
                  <a:srgbClr val="000000"/>
                </a:solidFill>
                <a:effectLst/>
                <a:latin typeface="Times New Roman" panose="02020603050405020304" pitchFamily="18" charset="0"/>
              </a:rPr>
              <a:t>öntemler ve MDA</a:t>
            </a:r>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MDA'nın geliştiricileri, geliştirmeye yinelemeli bir yaklaşımı desteklemeyi amaçladığını ve bu nedenle çevik yöntemlerde kullanılabileceğini iddia ediyor.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Kapsamlı önden modelleme kavramı, </a:t>
            </a:r>
            <a:r>
              <a:rPr lang="en-US" b="0" i="0" noProof="0" dirty="0" err="1" smtClean="0">
                <a:solidFill>
                  <a:srgbClr val="000000"/>
                </a:solidFill>
                <a:effectLst/>
                <a:latin typeface="Times New Roman" panose="02020603050405020304" pitchFamily="18" charset="0"/>
              </a:rPr>
              <a:t>çevik</a:t>
            </a:r>
            <a:r>
              <a:rPr lang="tr-TR" b="0" i="0" noProof="0" dirty="0" smtClean="0">
                <a:solidFill>
                  <a:srgbClr val="000000"/>
                </a:solidFill>
                <a:effectLst/>
                <a:latin typeface="Times New Roman" panose="02020603050405020304" pitchFamily="18" charset="0"/>
              </a:rPr>
              <a:t> </a:t>
            </a:r>
            <a:r>
              <a:rPr lang="tr-TR" b="0" i="0" noProof="0" dirty="0">
                <a:solidFill>
                  <a:srgbClr val="000000"/>
                </a:solidFill>
                <a:effectLst/>
                <a:latin typeface="Times New Roman" panose="02020603050405020304" pitchFamily="18" charset="0"/>
              </a:rPr>
              <a:t>manifestosundaki temel fikirlerle çelişiyor ve çok az çevik geliştiricinin model güdümlü mühendislik konusunda rahat hissettiğinden şüpheleniyorum.</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Dönüşümler tamamen otomatikleştirilebiliyorsa ve bir </a:t>
            </a:r>
            <a:r>
              <a:rPr lang="tr-TR" b="0" i="0" noProof="0" dirty="0" smtClean="0">
                <a:solidFill>
                  <a:srgbClr val="000000"/>
                </a:solidFill>
                <a:effectLst/>
                <a:latin typeface="Times New Roman" panose="02020603050405020304" pitchFamily="18" charset="0"/>
              </a:rPr>
              <a:t>PIM</a:t>
            </a:r>
            <a:r>
              <a:rPr lang="en-US" b="0" i="0" noProof="0" dirty="0" smtClean="0">
                <a:solidFill>
                  <a:srgbClr val="000000"/>
                </a:solidFill>
                <a:effectLst/>
                <a:latin typeface="Times New Roman" panose="02020603050405020304" pitchFamily="18" charset="0"/>
              </a:rPr>
              <a:t> (platform </a:t>
            </a:r>
            <a:r>
              <a:rPr lang="en-US" b="0" i="0" noProof="0" dirty="0" err="1" smtClean="0">
                <a:solidFill>
                  <a:srgbClr val="000000"/>
                </a:solidFill>
                <a:effectLst/>
                <a:latin typeface="Times New Roman" panose="02020603050405020304" pitchFamily="18" charset="0"/>
              </a:rPr>
              <a:t>bağımsız</a:t>
            </a:r>
            <a:r>
              <a:rPr lang="en-US" b="0" i="0" noProof="0" dirty="0" smtClean="0">
                <a:solidFill>
                  <a:srgbClr val="000000"/>
                </a:solidFill>
                <a:effectLst/>
                <a:latin typeface="Times New Roman" panose="02020603050405020304" pitchFamily="18" charset="0"/>
              </a:rPr>
              <a:t> model)</a:t>
            </a:r>
            <a:r>
              <a:rPr lang="tr-TR" b="0" i="0" noProof="0" dirty="0" smtClean="0">
                <a:solidFill>
                  <a:srgbClr val="000000"/>
                </a:solidFill>
                <a:effectLst/>
                <a:latin typeface="Times New Roman" panose="02020603050405020304" pitchFamily="18" charset="0"/>
              </a:rPr>
              <a:t>'den </a:t>
            </a:r>
            <a:r>
              <a:rPr lang="tr-TR" b="0" i="0" noProof="0" dirty="0">
                <a:solidFill>
                  <a:srgbClr val="000000"/>
                </a:solidFill>
                <a:effectLst/>
                <a:latin typeface="Times New Roman" panose="02020603050405020304" pitchFamily="18" charset="0"/>
              </a:rPr>
              <a:t>tam bir program oluşturulabiliyorsa, o zaman prensip olarak MDA, ayrı bir kodlama gerekmeyeceğinden çevik bir geliştirme sürecinde kullanılabilir.</a:t>
            </a:r>
          </a:p>
        </p:txBody>
      </p:sp>
      <p:sp>
        <p:nvSpPr>
          <p:cNvPr id="3" name="Footer Placeholder 2"/>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Yürütülebilir UML</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Model güdümlü mühendisliğin arkasındaki temel fikir, modellerin koda tamamen otomatik olarak dönüştürülmesinin mümkün olmasıdır.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Bu, Yürütülebilir UML veya xUML adı verilen bir UML 2 alt kümesi kullanılarak mümkündür.</a:t>
            </a:r>
          </a:p>
        </p:txBody>
      </p:sp>
      <p:sp>
        <p:nvSpPr>
          <p:cNvPr id="4" name="Footer Placeholder 3"/>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Yürütülebilir </a:t>
            </a:r>
            <a:r>
              <a:rPr lang="tr-TR" sz="3200" b="1" i="0" noProof="0" dirty="0" err="1">
                <a:solidFill>
                  <a:srgbClr val="000000"/>
                </a:solidFill>
                <a:effectLst/>
                <a:latin typeface="Times New Roman" panose="02020603050405020304" pitchFamily="18" charset="0"/>
              </a:rPr>
              <a:t>UML'nin</a:t>
            </a:r>
            <a:r>
              <a:rPr lang="tr-TR" sz="3200" b="1" i="0" noProof="0" dirty="0">
                <a:solidFill>
                  <a:srgbClr val="000000"/>
                </a:solidFill>
                <a:effectLst/>
                <a:latin typeface="Times New Roman" panose="02020603050405020304" pitchFamily="18" charset="0"/>
              </a:rPr>
              <a:t> </a:t>
            </a:r>
            <a:r>
              <a:rPr lang="en-US" sz="3200" b="1" i="0" noProof="0" dirty="0" smtClean="0">
                <a:solidFill>
                  <a:srgbClr val="000000"/>
                </a:solidFill>
                <a:effectLst/>
                <a:latin typeface="Times New Roman" panose="02020603050405020304" pitchFamily="18" charset="0"/>
              </a:rPr>
              <a:t>Ö</a:t>
            </a:r>
            <a:r>
              <a:rPr lang="tr-TR" sz="3200" b="1" i="0" noProof="0" dirty="0" err="1" smtClean="0">
                <a:solidFill>
                  <a:srgbClr val="000000"/>
                </a:solidFill>
                <a:effectLst/>
                <a:latin typeface="Times New Roman" panose="02020603050405020304" pitchFamily="18" charset="0"/>
              </a:rPr>
              <a:t>zellikleri</a:t>
            </a:r>
            <a:endParaRPr lang="tr-TR" sz="3200" b="1" i="0" noProof="0" dirty="0">
              <a:solidFill>
                <a:srgbClr val="000000"/>
              </a:solidFill>
              <a:effectLst/>
              <a:latin typeface="Times New Roman" panose="02020603050405020304" pitchFamily="18" charset="0"/>
            </a:endParaRP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Yürütülebilir bir UML alt kümesi oluşturmak için, model türlerinin sayısı bu nedenle önemli ölçüde şu 3 anahtar türüne indirgenmiştir: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sistemdeki temel endişeleri tanımlayan alan modelleri. UML sınıf diyagramları kullanılarak tanımlanırlar ve nesneleri, öznitelikleri ve ilişkileri içerirler.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Nitelikleri ve işlemleriyle birlikte sınıfların tanımlandığı sınıf modelleri.</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durum diyagramının her sınıfla ilişkilendirildiği ve sınıfın yaşam döngüsünü tanımlamak için kullanıldığı durum modelleri.</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dinamik davranışı, nesne kısıtlama dili (OCL) kullanılarak bildirimsel olarak belirtilebilir veya UML'nin eylem dili kullanılarak ifade edilebilir.</a:t>
            </a:r>
          </a:p>
        </p:txBody>
      </p:sp>
      <p:sp>
        <p:nvSpPr>
          <p:cNvPr id="4" name="Footer Placeholder 3"/>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b="1" i="0" noProof="0" dirty="0">
                <a:solidFill>
                  <a:srgbClr val="000000"/>
                </a:solidFill>
                <a:effectLst/>
                <a:latin typeface="Times New Roman" panose="02020603050405020304" pitchFamily="18" charset="0"/>
              </a:rPr>
              <a:t>Bölüm 2’in Anahtar </a:t>
            </a:r>
            <a:r>
              <a:rPr lang="tr-TR" sz="3200" noProof="0" dirty="0">
                <a:solidFill>
                  <a:srgbClr val="000000"/>
                </a:solidFill>
                <a:latin typeface="Times New Roman" panose="02020603050405020304" pitchFamily="18" charset="0"/>
              </a:rPr>
              <a:t>N</a:t>
            </a:r>
            <a:r>
              <a:rPr lang="tr-TR" sz="3200" b="1" i="0" noProof="0" dirty="0">
                <a:solidFill>
                  <a:srgbClr val="000000"/>
                </a:solidFill>
                <a:effectLst/>
                <a:latin typeface="Times New Roman" panose="02020603050405020304" pitchFamily="18" charset="0"/>
              </a:rPr>
              <a:t>oktaları</a:t>
            </a:r>
            <a:endParaRPr lang="tr-TR" sz="3200" noProof="0" dirty="0"/>
          </a:p>
        </p:txBody>
      </p:sp>
      <p:sp>
        <p:nvSpPr>
          <p:cNvPr id="5" name="Content Placeholder 4"/>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Davranış modelleri, bir yürütme sisteminin dinamik davranışını tanımlamak için kullanılır. Bu davranış, sistem tarafından işlenen verilerin perspektifinden veya bir sistemden yanıtları harekete geçiren olaylarla modellenebilir.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Etkinlik diyagramları, her bir faaliyetin bir işlem adımını temsil ettiği verilerin işlenmesini modellemek için kullanılabilir.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Durum diyagramları, bir sistemin iç veya dış olaylara yanıt olarak davranışını modellemek için kullanılır.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 odaklı mühendislik, bir sistemin otomatik olarak yürütülebilir koda dönüştürülebilen bir dizi model olarak temsil edildiği yazılım geliştirme yaklaşımıdır.</a:t>
            </a:r>
          </a:p>
        </p:txBody>
      </p:sp>
      <p:sp>
        <p:nvSpPr>
          <p:cNvPr id="4" name="Footer Placeholder 3"/>
          <p:cNvSpPr>
            <a:spLocks noGrp="1"/>
          </p:cNvSpPr>
          <p:nvPr>
            <p:ph type="ftr" sz="quarter" idx="11"/>
          </p:nvPr>
        </p:nvSpPr>
        <p:spPr>
          <a:xfrm>
            <a:off x="3124200" y="6492875"/>
            <a:ext cx="2895600" cy="365125"/>
          </a:xfrm>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UML Diyagram Türleri</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işlemde veya veri işlemede yer alan etkinlikleri gösteren etkinlik diyagramları.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ile çevresi arasındaki etkileşimleri gösteren durum diyagramlarını kullanın.</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Aktörler ile sistem arasındaki ve sistem bileşenleri arasındaki etkileşimleri gösteren sıra diyagramları.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Sistemdeki nesne sınıflarını ve bu sınıflar arasındaki ilişkileri gösteren sınıf diyagramları.</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Sistemin iç ve dış olaylara nasıl tepki verdiğini gösteren durum diyagramları.</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Grafik Modellerin Kullanımı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Mevcut veya önerilen bir sistem hakkında tartışmayı kolaylaştırmanın bir yolu olarak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Eksik ve yanlış modeller, rolleri tartışmayı desteklemek olduğu için </a:t>
            </a:r>
            <a:r>
              <a:rPr lang="en-US" b="0" i="0" noProof="0" dirty="0" err="1" smtClean="0">
                <a:solidFill>
                  <a:srgbClr val="000000"/>
                </a:solidFill>
                <a:effectLst/>
                <a:latin typeface="Times New Roman" panose="02020603050405020304" pitchFamily="18" charset="0"/>
              </a:rPr>
              <a:t>kabul</a:t>
            </a:r>
            <a:r>
              <a:rPr lang="en-US" b="0" i="0" noProof="0" dirty="0" smtClean="0">
                <a:solidFill>
                  <a:srgbClr val="000000"/>
                </a:solidFill>
                <a:effectLst/>
                <a:latin typeface="Times New Roman" panose="02020603050405020304" pitchFamily="18" charset="0"/>
              </a:rPr>
              <a:t> </a:t>
            </a:r>
            <a:r>
              <a:rPr lang="en-US" b="0" i="0" noProof="0" dirty="0" err="1" smtClean="0">
                <a:solidFill>
                  <a:srgbClr val="000000"/>
                </a:solidFill>
                <a:effectLst/>
                <a:latin typeface="Times New Roman" panose="02020603050405020304" pitchFamily="18" charset="0"/>
              </a:rPr>
              <a:t>edilebilir</a:t>
            </a:r>
            <a:r>
              <a:rPr lang="tr-TR" b="0" i="0" noProof="0" dirty="0" smtClean="0">
                <a:solidFill>
                  <a:srgbClr val="000000"/>
                </a:solidFill>
                <a:effectLst/>
                <a:latin typeface="Times New Roman" panose="02020603050405020304" pitchFamily="18" charset="0"/>
              </a:rPr>
              <a:t>.</a:t>
            </a:r>
            <a:endParaRPr lang="tr-TR" b="0" i="0" noProof="0" dirty="0">
              <a:solidFill>
                <a:srgbClr val="000000"/>
              </a:solidFill>
              <a:effectLst/>
              <a:latin typeface="Times New Roman" panose="02020603050405020304" pitchFamily="18" charset="0"/>
            </a:endParaRP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Mevcut bir sistemi belgelemenin bir yolu olarak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Modeller, sistemin doğru bir temsili olmalıdır ancak eksiksiz olmaları gerekmez.</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uygulaması oluşturmak için kullanılabilecek ayrıntılı bir sistem açıklaması olarak</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Modeller hem doğru hem de eksiksiz olmalıdır.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a:r>
              <a:rPr lang="tr-TR" sz="3200" b="1" i="0" noProof="0" dirty="0">
                <a:solidFill>
                  <a:srgbClr val="000000"/>
                </a:solidFill>
                <a:effectLst/>
                <a:latin typeface="Times New Roman" panose="02020603050405020304" pitchFamily="18" charset="0"/>
              </a:rPr>
              <a:t>Bağlam Modelleri</a:t>
            </a:r>
          </a:p>
        </p:txBody>
      </p:sp>
      <p:sp>
        <p:nvSpPr>
          <p:cNvPr id="35843" name="Rectangle 3"/>
          <p:cNvSpPr>
            <a:spLocks noGrp="1" noChangeArrowheads="1"/>
          </p:cNvSpPr>
          <p:nvPr>
            <p:ph type="body" idx="1"/>
          </p:nvPr>
        </p:nvSpPr>
        <p:spPr/>
        <p:txBody>
          <a:bodyPr/>
          <a:lstStyle/>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Bağlam modelleri, bir sistemin operasyonel bağlamını göstermek için kullanılır - sistem sınırlarının dışında ne olduğunu gösterirler.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Sosyal ve örgütsel kaygılar, sistem sınırlarının nereye konumlandırılacağına ilişkin kararı etkileyebilir.</a:t>
            </a:r>
          </a:p>
          <a:p>
            <a:pPr algn="just">
              <a:buFont typeface="Arial" panose="020B0604020202020204" pitchFamily="34" charset="0"/>
              <a:buChar char="•"/>
            </a:pPr>
            <a:r>
              <a:rPr lang="tr-TR" sz="2800" b="0" i="0" noProof="0" dirty="0">
                <a:solidFill>
                  <a:srgbClr val="000000"/>
                </a:solidFill>
                <a:effectLst/>
                <a:latin typeface="Times New Roman" panose="02020603050405020304" pitchFamily="18" charset="0"/>
              </a:rPr>
              <a:t>Mimari modeller, sistemi ve diğer sistemlerle ilişkisini gösterir.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tr-TR" sz="3200" b="1" i="0" noProof="0" dirty="0">
                <a:solidFill>
                  <a:srgbClr val="000000"/>
                </a:solidFill>
                <a:effectLst/>
                <a:latin typeface="Times New Roman" panose="02020603050405020304" pitchFamily="18" charset="0"/>
              </a:rPr>
              <a:t>Sistem Sınırları</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sınırları, sistemin içinde ve dışında olanı tanımlamak için oluşturulur.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Kullanılan veya geliştirilmekte olan sisteme bağlı olan diğer sistemleri gösterirler.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Sistem sınırının konumu, sistem gereksinimleri üzerinde derin bir etkiye sahiptir.</a:t>
            </a:r>
          </a:p>
          <a:p>
            <a:pPr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sistem sınırının belirlenmesi siyasi bir yargıdır</a:t>
            </a:r>
          </a:p>
          <a:p>
            <a:pPr marL="742950" lvl="1" indent="-285750" algn="just">
              <a:buFont typeface="Arial" panose="020B0604020202020204" pitchFamily="34" charset="0"/>
              <a:buChar char="•"/>
            </a:pPr>
            <a:r>
              <a:rPr lang="tr-TR" b="0" i="0" noProof="0" dirty="0">
                <a:solidFill>
                  <a:srgbClr val="000000"/>
                </a:solidFill>
                <a:effectLst/>
                <a:latin typeface="Times New Roman" panose="02020603050405020304" pitchFamily="18" charset="0"/>
              </a:rPr>
              <a:t>Bir kuruluşun farklı bölümlerinin etkisini veya iş yükünü artıran / azaltan sistem sınırları geliştirmek için baskılar olabilir.</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dirty="0" err="1"/>
              <a:t>Ders</a:t>
            </a:r>
            <a:r>
              <a:rPr lang="en-US" dirty="0"/>
              <a:t> 5 - </a:t>
            </a:r>
            <a:r>
              <a:rPr lang="en-US" dirty="0" err="1"/>
              <a:t>Sistem</a:t>
            </a:r>
            <a:r>
              <a:rPr lang="en-US" dirty="0"/>
              <a:t> </a:t>
            </a:r>
            <a:r>
              <a:rPr lang="en-US" dirty="0" err="1"/>
              <a:t>Modelleme</a:t>
            </a:r>
            <a:endParaRPr lang="en-US" dirty="0"/>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885</TotalTime>
  <Words>2781</Words>
  <Application>Microsoft Office PowerPoint</Application>
  <PresentationFormat>Ekran Gösterisi (4:3)</PresentationFormat>
  <Paragraphs>327</Paragraphs>
  <Slides>53</Slides>
  <Notes>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53</vt:i4>
      </vt:variant>
    </vt:vector>
  </HeadingPairs>
  <TitlesOfParts>
    <vt:vector size="61" baseType="lpstr">
      <vt:lpstr>ＭＳ Ｐゴシック</vt:lpstr>
      <vt:lpstr>Arial</vt:lpstr>
      <vt:lpstr>Calibri</vt:lpstr>
      <vt:lpstr>Courier New</vt:lpstr>
      <vt:lpstr>Sitka Small</vt:lpstr>
      <vt:lpstr>Times New Roman</vt:lpstr>
      <vt:lpstr>Wingdings</vt:lpstr>
      <vt:lpstr>SE9</vt:lpstr>
      <vt:lpstr>PowerPoint Sunusu</vt:lpstr>
      <vt:lpstr>Ders 5 İşlenmiş Konular</vt:lpstr>
      <vt:lpstr>Sistem Modelleme</vt:lpstr>
      <vt:lpstr>Mevcut ve Planlanan Sistem Modelleri</vt:lpstr>
      <vt:lpstr>Sistem Perspektifleri</vt:lpstr>
      <vt:lpstr>UML Diyagram Türleri</vt:lpstr>
      <vt:lpstr>Grafik Modellerin Kullanımı</vt:lpstr>
      <vt:lpstr>Bağlam Modelleri</vt:lpstr>
      <vt:lpstr>Sistem Sınırları</vt:lpstr>
      <vt:lpstr>AS-HYS (Akıl Sağlığı Hasta Yönetim Sistemi – AS-HYS) Bağlamı</vt:lpstr>
      <vt:lpstr>Süreç Perspektifi</vt:lpstr>
      <vt:lpstr>AS-HYS’deki İstemsiz Gözaltı Süreç Modeli</vt:lpstr>
      <vt:lpstr>Etkileşim Modelleri</vt:lpstr>
      <vt:lpstr>Durum Modelleme Kullanın</vt:lpstr>
      <vt:lpstr>Veri Aktarımı Kullanım Durumu</vt:lpstr>
      <vt:lpstr>'Veri Aktarımı' Kullanım Senaryosunun Tablo Şeklinde Açıklaması</vt:lpstr>
      <vt:lpstr>AS-HYS'de 'Tıbbi Resepsiyonist' Rolünü İçeren Kullanım Durumları</vt:lpstr>
      <vt:lpstr>Sıra Diyagramları</vt:lpstr>
      <vt:lpstr>Hasta Bilgilerini Görüntülemek İçin Sıra Diyagramı</vt:lpstr>
      <vt:lpstr>Aktarım Verileri İçin Sıra Diyagramı</vt:lpstr>
      <vt:lpstr>Yapısal Modeller</vt:lpstr>
      <vt:lpstr>Sınıf Diyagramları</vt:lpstr>
      <vt:lpstr>UML Sınıfları ve İlişkilendirmesi</vt:lpstr>
      <vt:lpstr>AS-HYS'deki Sınıflar ve Bağlantıları</vt:lpstr>
      <vt:lpstr>Danışma Sınıfı</vt:lpstr>
      <vt:lpstr>Bölüm 1’in Anahtar Noktaları</vt:lpstr>
      <vt:lpstr>Ders 5 - Sistem Modelleme</vt:lpstr>
      <vt:lpstr>Genelleştirme</vt:lpstr>
      <vt:lpstr>Genelleştirme</vt:lpstr>
      <vt:lpstr>Bir Genelleştirme Hiyerarşisi</vt:lpstr>
      <vt:lpstr>Ek Ayrıntı İçeren Bir Genelleştirme Hiyerarşisi</vt:lpstr>
      <vt:lpstr>Nesne Sınıfı Birleştirme Modelleri</vt:lpstr>
      <vt:lpstr>Veri Toplama İlişkisi</vt:lpstr>
      <vt:lpstr>Davranışsal Modeller</vt:lpstr>
      <vt:lpstr>Veriye Dayalı Modelleme</vt:lpstr>
      <vt:lpstr>İnsülin Pompasının Çalışmasının Bir Aktivite Modeli</vt:lpstr>
      <vt:lpstr>Sipariş İşleme Süreci</vt:lpstr>
      <vt:lpstr>Olay Odaklı Modelleme</vt:lpstr>
      <vt:lpstr>Durum Makine Modelleri</vt:lpstr>
      <vt:lpstr>Mikrodalga Fırının Durum Diyagramı</vt:lpstr>
      <vt:lpstr>Mikrodalga Fırın İçin Durumlar ve Uyarıcılar (A)</vt:lpstr>
      <vt:lpstr>Mikrodalga Fırın İçin Durumlar ve Uyarıcılar (B)</vt:lpstr>
      <vt:lpstr>Mikrodalga Fırının Çalışması</vt:lpstr>
      <vt:lpstr>Model Güdümlü Mühendislik</vt:lpstr>
      <vt:lpstr>Model Güdümlü Mühendisliğin Kullanımı</vt:lpstr>
      <vt:lpstr>Model Odaklı Mimari</vt:lpstr>
      <vt:lpstr>Model Türleri</vt:lpstr>
      <vt:lpstr>Model Güdümlü Mimari Dönüşümleri</vt:lpstr>
      <vt:lpstr>Birden Çok Platforma Özgü Modeller</vt:lpstr>
      <vt:lpstr>Çevik Yöntemler ve MDA</vt:lpstr>
      <vt:lpstr>Yürütülebilir UML</vt:lpstr>
      <vt:lpstr>Yürütülebilir UML'nin Özellikleri</vt:lpstr>
      <vt:lpstr>Bölüm 2’in Anahtar Noktaları</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Furkan Gözükara</cp:lastModifiedBy>
  <cp:revision>47</cp:revision>
  <dcterms:created xsi:type="dcterms:W3CDTF">2010-01-15T13:50:47Z</dcterms:created>
  <dcterms:modified xsi:type="dcterms:W3CDTF">2021-04-03T15:42:24Z</dcterms:modified>
</cp:coreProperties>
</file>