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2" clrIdx="0">
    <p:extLst>
      <p:ext uri="{19B8F6BF-5375-455C-9EA6-DF929625EA0E}">
        <p15:presenceInfo xmlns:p15="http://schemas.microsoft.com/office/powerpoint/2012/main" userId="Furkan Gözü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3/5/2021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3/5/2021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3/5/2021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smtClean="0"/>
              <a:t>Ders</a:t>
            </a:r>
            <a:r>
              <a:rPr lang="en-US" dirty="0" smtClean="0"/>
              <a:t> 1 </a:t>
            </a:r>
            <a:r>
              <a:rPr lang="en-US" dirty="0" err="1" smtClean="0"/>
              <a:t>Giriş</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fs.host.cs.st-andrews.ac.uk/Books/SE9/Presentations/index.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err="1" smtClean="0"/>
              <a:t>Ders</a:t>
            </a:r>
            <a:r>
              <a:rPr lang="en-US" dirty="0" smtClean="0"/>
              <a:t> 1- </a:t>
            </a:r>
            <a:r>
              <a:rPr lang="en-US" dirty="0" err="1" smtClean="0"/>
              <a:t>Giriş</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1</a:t>
            </a:r>
            <a:endParaRPr lang="en-US" dirty="0">
              <a:ea typeface="+mn-ea"/>
              <a:cs typeface="+mn-cs"/>
            </a:endParaRPr>
          </a:p>
        </p:txBody>
      </p:sp>
      <p:pic>
        <p:nvPicPr>
          <p:cNvPr id="2" name="Picture 1"/>
          <p:cNvPicPr>
            <a:picLocks noChangeAspect="1"/>
          </p:cNvPicPr>
          <p:nvPr/>
        </p:nvPicPr>
        <p:blipFill>
          <a:blip r:embed="rId2"/>
          <a:stretch>
            <a:fillRect/>
          </a:stretch>
        </p:blipFill>
        <p:spPr>
          <a:xfrm>
            <a:off x="1597755" y="4408538"/>
            <a:ext cx="5948490" cy="1885314"/>
          </a:xfrm>
          <a:prstGeom prst="rect">
            <a:avLst/>
          </a:prstGeom>
        </p:spPr>
      </p:pic>
      <p:sp>
        <p:nvSpPr>
          <p:cNvPr id="6" name="Metin kutusu 5"/>
          <p:cNvSpPr txBox="1"/>
          <p:nvPr/>
        </p:nvSpPr>
        <p:spPr>
          <a:xfrm>
            <a:off x="0" y="6488668"/>
            <a:ext cx="8563897" cy="369332"/>
          </a:xfrm>
          <a:prstGeom prst="rect">
            <a:avLst/>
          </a:prstGeom>
          <a:noFill/>
        </p:spPr>
        <p:txBody>
          <a:bodyPr wrap="square" rtlCol="0">
            <a:spAutoFit/>
          </a:bodyPr>
          <a:lstStyle/>
          <a:p>
            <a:r>
              <a:rPr lang="en-US" dirty="0"/>
              <a:t>Source : </a:t>
            </a:r>
            <a:r>
              <a:rPr lang="en-US" dirty="0">
                <a:hlinkClick r:id="rId3"/>
              </a:rPr>
              <a:t>https://ifs.host.cs.st-andrews.ac.uk/Books/SE9/Presentations/index.html </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Lecture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err="1" smtClean="0"/>
              <a:t>Ders</a:t>
            </a:r>
            <a:r>
              <a:rPr lang="en-US" dirty="0" smtClean="0"/>
              <a:t> 1 - </a:t>
            </a:r>
            <a:r>
              <a:rPr lang="en-US" dirty="0" err="1" smtClean="0"/>
              <a:t>Giriş</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err="1" smtClean="0">
                <a:ea typeface="+mn-ea"/>
                <a:cs typeface="+mn-cs"/>
              </a:rPr>
              <a:t>Bölüm</a:t>
            </a:r>
            <a:r>
              <a:rPr lang="en-US" dirty="0" smtClean="0">
                <a:ea typeface="+mn-ea"/>
                <a:cs typeface="+mn-cs"/>
              </a:rPr>
              <a:t>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tr-TR" sz="3200" dirty="0" smtClean="0"/>
              <a:t>Yazılım mühendisliği etiği</a:t>
            </a:r>
            <a:endParaRPr lang="tr-TR" sz="3200" dirty="0"/>
          </a:p>
        </p:txBody>
      </p:sp>
      <p:sp>
        <p:nvSpPr>
          <p:cNvPr id="80901" name="Rectangle 5"/>
          <p:cNvSpPr>
            <a:spLocks noGrp="1" noChangeArrowheads="1"/>
          </p:cNvSpPr>
          <p:nvPr>
            <p:ph idx="1"/>
          </p:nvPr>
        </p:nvSpPr>
        <p:spPr/>
        <p:txBody>
          <a:bodyPr/>
          <a:lstStyle/>
          <a:p>
            <a:pPr algn="just"/>
            <a:r>
              <a:rPr lang="tr-TR" sz="2800" dirty="0" smtClean="0"/>
              <a:t>Yazılım mühendisliği, sadece teknik becerilerin uygulanmasından daha geniş sorumluluklar içerir.</a:t>
            </a:r>
          </a:p>
          <a:p>
            <a:pPr algn="just"/>
            <a:r>
              <a:rPr lang="tr-TR" sz="2800" dirty="0" smtClean="0"/>
              <a:t>Profesyoneller olarak saygı görmeleri için yazılım mühendisleri dürüst ve etik açıdan sorumlu bir şekilde davranmalıdır.</a:t>
            </a:r>
          </a:p>
          <a:p>
            <a:pPr algn="just"/>
            <a:r>
              <a:rPr lang="tr-TR" sz="2800" dirty="0" smtClean="0"/>
              <a:t>Etik davranış, sadece yasayı korumaktan daha fazlasıdır, ancak ahlaki olarak doğru olan bir dizi ilkeyi takip etmeyi içerir.</a:t>
            </a:r>
            <a:endParaRPr lang="tr-TR"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tr-TR" sz="3200" dirty="0" smtClean="0"/>
              <a:t>Mesleki sorumluluk konuları</a:t>
            </a:r>
            <a:endParaRPr lang="tr-TR" sz="3200" dirty="0"/>
          </a:p>
        </p:txBody>
      </p:sp>
      <p:sp>
        <p:nvSpPr>
          <p:cNvPr id="81925" name="Rectangle 5"/>
          <p:cNvSpPr>
            <a:spLocks noGrp="1" noChangeArrowheads="1"/>
          </p:cNvSpPr>
          <p:nvPr>
            <p:ph idx="1"/>
          </p:nvPr>
        </p:nvSpPr>
        <p:spPr/>
        <p:txBody>
          <a:bodyPr/>
          <a:lstStyle/>
          <a:p>
            <a:pPr algn="just">
              <a:lnSpc>
                <a:spcPct val="90000"/>
              </a:lnSpc>
            </a:pPr>
            <a:r>
              <a:rPr lang="tr-TR" sz="3200" dirty="0" smtClean="0"/>
              <a:t>Gizlilik </a:t>
            </a:r>
            <a:endParaRPr lang="tr-TR" sz="3200" dirty="0" smtClean="0"/>
          </a:p>
          <a:p>
            <a:pPr lvl="1" algn="just">
              <a:lnSpc>
                <a:spcPct val="90000"/>
              </a:lnSpc>
            </a:pPr>
            <a:r>
              <a:rPr lang="tr-TR" sz="2800" dirty="0" smtClean="0"/>
              <a:t>Mühendisler, resmi bir gizlilik sözleşmesi imzalanmış olsun ya da olmasın normalde işverenlerinin veya müşterilerinin gizliliğine saygı göstermelidir.</a:t>
            </a:r>
          </a:p>
          <a:p>
            <a:pPr algn="just">
              <a:lnSpc>
                <a:spcPct val="90000"/>
              </a:lnSpc>
            </a:pPr>
            <a:r>
              <a:rPr lang="tr-TR" sz="3200" dirty="0" smtClean="0"/>
              <a:t>Yetkinlik </a:t>
            </a:r>
            <a:endParaRPr lang="tr-TR" sz="3200" dirty="0" smtClean="0"/>
          </a:p>
          <a:p>
            <a:pPr lvl="1" algn="just">
              <a:lnSpc>
                <a:spcPct val="90000"/>
              </a:lnSpc>
            </a:pPr>
            <a:r>
              <a:rPr lang="tr-TR" sz="2800" dirty="0" smtClean="0"/>
              <a:t>Mühendisler, yetkinlik seviyelerini yanlış beyan etmemelidir. Yetkinliklerinin dışında kalan işleri bilerek kabul etmemelidirler.</a:t>
            </a:r>
            <a:endParaRPr lang="tr-T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tr-TR" sz="2800" dirty="0" smtClean="0"/>
              <a:t>Mesleki sorumluluk konuları</a:t>
            </a:r>
            <a:endParaRPr lang="tr-TR" sz="2800" dirty="0"/>
          </a:p>
        </p:txBody>
      </p:sp>
      <p:sp>
        <p:nvSpPr>
          <p:cNvPr id="83973" name="Rectangle 5"/>
          <p:cNvSpPr>
            <a:spLocks noGrp="1" noChangeArrowheads="1"/>
          </p:cNvSpPr>
          <p:nvPr>
            <p:ph idx="1"/>
          </p:nvPr>
        </p:nvSpPr>
        <p:spPr>
          <a:xfrm>
            <a:off x="319549" y="1474173"/>
            <a:ext cx="8229600" cy="4525963"/>
          </a:xfrm>
        </p:spPr>
        <p:txBody>
          <a:bodyPr/>
          <a:lstStyle/>
          <a:p>
            <a:pPr algn="just"/>
            <a:r>
              <a:rPr lang="tr-TR" sz="2800" dirty="0" smtClean="0"/>
              <a:t>Fikri Mülkiyet Hakları</a:t>
            </a:r>
            <a:endParaRPr lang="tr-TR" sz="2800" dirty="0" smtClean="0"/>
          </a:p>
          <a:p>
            <a:pPr lvl="1" algn="just"/>
            <a:r>
              <a:rPr lang="tr-TR" sz="2400" dirty="0" smtClean="0"/>
              <a:t>Mühendisler, patent, telif hakkı vb. gibi fikri mülkiyetin kullanımını düzenleyen yerel yasaların farkında olmalıdırlar. İşverenlerin ve müşterilerin fikri mülkiyetinin korunduğundan emin olmak için dikkatli olmalıdırlar.</a:t>
            </a:r>
            <a:endParaRPr lang="tr-TR" sz="2400" dirty="0" smtClean="0"/>
          </a:p>
          <a:p>
            <a:pPr algn="just"/>
            <a:r>
              <a:rPr lang="tr-TR" sz="2800" dirty="0" smtClean="0"/>
              <a:t>Bilgisayarın kötüye kullanımı</a:t>
            </a:r>
            <a:endParaRPr lang="tr-TR" sz="2800" dirty="0" smtClean="0"/>
          </a:p>
          <a:p>
            <a:pPr lvl="1" algn="just"/>
            <a:r>
              <a:rPr lang="tr-TR" sz="2400" dirty="0" smtClean="0"/>
              <a:t>Yazılım mühendisleri, teknik becerilerini başkalarının bilgisayarlarını kötüye kullanmak için kullanmamalıdır. Bilgisayarın kötüye kullanımı, görece önemsizden (örneğin bir işverenin makinesinde oyun oynama) son derece ciddiye (virüslerin yayılması) kadar çeşitlilik gösterir.</a:t>
            </a:r>
            <a:endParaRPr lang="tr-T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pPr algn="ctr"/>
            <a:r>
              <a:rPr lang="tr-TR" dirty="0" smtClean="0"/>
              <a:t>ACM </a:t>
            </a:r>
            <a:r>
              <a:rPr lang="tr-TR" dirty="0" smtClean="0"/>
              <a:t>(Bilgisayar Makineleri Derneği)</a:t>
            </a:r>
            <a:r>
              <a:rPr lang="tr-TR" dirty="0" smtClean="0"/>
              <a:t/>
            </a:r>
            <a:br>
              <a:rPr lang="tr-TR" dirty="0" smtClean="0"/>
            </a:br>
            <a:r>
              <a:rPr lang="tr-TR" dirty="0" smtClean="0"/>
              <a:t>/IEEE (</a:t>
            </a:r>
            <a:r>
              <a:rPr lang="tr-TR" dirty="0" smtClean="0"/>
              <a:t>Elektrik ve Elektronik Mühendisleri Enstitüsü) Etik Kurallar</a:t>
            </a:r>
            <a:endParaRPr lang="tr-TR" dirty="0"/>
          </a:p>
        </p:txBody>
      </p:sp>
      <p:sp>
        <p:nvSpPr>
          <p:cNvPr id="82949" name="Rectangle 5"/>
          <p:cNvSpPr>
            <a:spLocks noGrp="1" noChangeArrowheads="1"/>
          </p:cNvSpPr>
          <p:nvPr>
            <p:ph idx="1"/>
          </p:nvPr>
        </p:nvSpPr>
        <p:spPr/>
        <p:txBody>
          <a:bodyPr/>
          <a:lstStyle/>
          <a:p>
            <a:pPr algn="just">
              <a:lnSpc>
                <a:spcPct val="90000"/>
              </a:lnSpc>
            </a:pPr>
            <a:r>
              <a:rPr lang="tr-TR" sz="2800" dirty="0" smtClean="0"/>
              <a:t>ABD'deki profesyonel topluluklar, bir etik uygulama kodu üretmek için işbirliği yaptılar.</a:t>
            </a:r>
            <a:endParaRPr lang="tr-TR" sz="2800" dirty="0" smtClean="0"/>
          </a:p>
          <a:p>
            <a:pPr algn="just">
              <a:lnSpc>
                <a:spcPct val="90000"/>
              </a:lnSpc>
            </a:pPr>
            <a:r>
              <a:rPr lang="tr-TR" sz="2800" dirty="0" smtClean="0"/>
              <a:t>Bu kuruluşların üyeleri, katıldıklarında uygulama kurallarına kaydolurlar.</a:t>
            </a:r>
            <a:endParaRPr lang="tr-TR" sz="2800" dirty="0" smtClean="0"/>
          </a:p>
          <a:p>
            <a:pPr algn="just">
              <a:lnSpc>
                <a:spcPct val="90000"/>
              </a:lnSpc>
            </a:pPr>
            <a:r>
              <a:rPr lang="tr-TR" sz="2800" dirty="0" smtClean="0"/>
              <a:t>Kurallar, uygulayıcılar, eğitimciler, yöneticiler, süpervizörler ve politika yapıcıların yanı sıra mesleğin stajyerleri ve öğrencileri dahil olmak üzere profesyonel yazılım mühendislerinin davranışları ve aldıkları kararlarla ilgili sekiz İlke içerir.</a:t>
            </a:r>
            <a:endParaRPr lang="tr-T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Etik kuralların gerekçesi</a:t>
            </a:r>
            <a:endParaRPr lang="tr-TR" sz="2800" dirty="0"/>
          </a:p>
        </p:txBody>
      </p:sp>
      <p:sp>
        <p:nvSpPr>
          <p:cNvPr id="3" name="Content Placeholder 2"/>
          <p:cNvSpPr>
            <a:spLocks noGrp="1"/>
          </p:cNvSpPr>
          <p:nvPr>
            <p:ph idx="1"/>
          </p:nvPr>
        </p:nvSpPr>
        <p:spPr/>
        <p:txBody>
          <a:bodyPr/>
          <a:lstStyle/>
          <a:p>
            <a:pPr lvl="1" algn="just"/>
            <a:r>
              <a:rPr lang="tr-TR" i="1" dirty="0" smtClean="0"/>
              <a:t>Bilgisayarlar, ticaret, endüstri, hükümet, tıp, eğitim, eğlence ve genel olarak toplumda merkezi ve büyüyen bir role sahiptir. Yazılım mühendisleri, yazılım sistemlerinin analizine, </a:t>
            </a:r>
            <a:r>
              <a:rPr lang="tr-TR" i="1" dirty="0" err="1" smtClean="0"/>
              <a:t>spesifikasyonuna</a:t>
            </a:r>
            <a:r>
              <a:rPr lang="tr-TR" i="1" dirty="0" smtClean="0"/>
              <a:t>, tasarımına, geliştirilmesine, sertifikasyonuna, bakımına ve test edilmesine doğrudan katılımla veya öğreterek katkıda bulunan kişilerdir.</a:t>
            </a:r>
            <a:endParaRPr lang="tr-TR" i="1" dirty="0" smtClean="0"/>
          </a:p>
          <a:p>
            <a:pPr lvl="1" algn="just"/>
            <a:r>
              <a:rPr lang="tr-TR" i="1" dirty="0" smtClean="0"/>
              <a:t>Yazılım sistemleri geliştirmedeki rollerinden dolayı, yazılım mühendisleri, başkalarının iyilik yapmasını veya zarar vermesini sağlamak veya başkalarını iyilik yapmaları veya zarar vermeleri için etkilemek için iyilik yapma veya zarar verme konusunda önemli fırsatlara sahiptir. Yazılım mühendisleri, çabalarının iyilik için kullanılmasını mümkün olduğunca sağlamak için, kendilerini yazılım mühendisliğini faydalı ve saygın bir meslek haline getirmeye adamalıdır.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a:t>
            </a:r>
            <a:r>
              <a:rPr lang="en-GB" dirty="0"/>
              <a:t>Gross 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algn="ctr"/>
            <a:r>
              <a:rPr lang="tr-TR" dirty="0"/>
              <a:t>ACM (Bilgisayar Makineleri Derneği)</a:t>
            </a:r>
            <a:br>
              <a:rPr lang="tr-TR" dirty="0"/>
            </a:br>
            <a:r>
              <a:rPr lang="tr-TR" dirty="0"/>
              <a:t>/IEEE (Elektrik ve Elektronik Mühendisleri Enstitüsü) Etik </a:t>
            </a:r>
            <a:r>
              <a:rPr lang="tr-TR" dirty="0" smtClean="0"/>
              <a:t>Kurallar</a:t>
            </a:r>
            <a:r>
              <a:rPr lang="en-US" dirty="0" err="1" smtClean="0"/>
              <a:t>ı</a:t>
            </a:r>
            <a:endParaRPr lang="en-US"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108155" y="1616194"/>
            <a:ext cx="8810357" cy="4585871"/>
          </a:xfrm>
          <a:prstGeom prst="rect">
            <a:avLst/>
          </a:prstGeom>
          <a:solidFill>
            <a:srgbClr val="FFFF00">
              <a:alpha val="34000"/>
            </a:srgbClr>
          </a:solidFill>
        </p:spPr>
        <p:txBody>
          <a:bodyPr wrap="square" rtlCol="0">
            <a:spAutoFit/>
          </a:bodyPr>
          <a:lstStyle/>
          <a:p>
            <a:pPr algn="just"/>
            <a:r>
              <a:rPr lang="tr-TR" b="1" dirty="0" smtClean="0"/>
              <a:t>Yazılım Mühendisliği Etik Kuralları ve Mesleki Uygulama</a:t>
            </a:r>
          </a:p>
          <a:p>
            <a:pPr algn="just"/>
            <a:endParaRPr lang="tr-TR" dirty="0" smtClean="0"/>
          </a:p>
          <a:p>
            <a:pPr algn="just"/>
            <a:r>
              <a:rPr lang="tr-TR" dirty="0" smtClean="0"/>
              <a:t>ACM/IEEE-CS Yazılım Mühendisliği Etik ve Mesleki Uygulamalar Ortak Görev Gücü</a:t>
            </a:r>
            <a:endParaRPr lang="tr-TR" dirty="0" smtClean="0"/>
          </a:p>
          <a:p>
            <a:pPr algn="just"/>
            <a:r>
              <a:rPr lang="tr-TR" b="1" dirty="0" smtClean="0"/>
              <a:t> </a:t>
            </a:r>
            <a:endParaRPr lang="tr-TR" dirty="0" smtClean="0"/>
          </a:p>
          <a:p>
            <a:pPr algn="just"/>
            <a:r>
              <a:rPr lang="tr-TR" b="1" dirty="0" smtClean="0"/>
              <a:t>GİRİŞ</a:t>
            </a:r>
            <a:endParaRPr lang="tr-TR" dirty="0" smtClean="0"/>
          </a:p>
          <a:p>
            <a:pPr algn="just">
              <a:spcAft>
                <a:spcPts val="600"/>
              </a:spcAft>
            </a:pPr>
            <a:r>
              <a:rPr lang="tr-TR" dirty="0" smtClean="0"/>
              <a:t>Kodun kısa versiyonu, yüksek bir soyutlama düzeyindeki istekleri özetlemektedir; tam sürüme dahil edilen maddeler, bu isteklerin yazılım mühendisliği uzmanları olarak davranış şeklimizi nasıl değiştirdiğine dair örnekler ve ayrıntılar verir. Özlemler olmadan ayrıntılar yasal ve sıkıcı hale gelebilir; ayrıntılar olmadan, özlemler kulağa yüksek gelebilir ama boş olabilir; birlikte, özlemler ve ayrıntılar uyumlu bir kod oluşturur.</a:t>
            </a:r>
          </a:p>
          <a:p>
            <a:pPr algn="just">
              <a:spcAft>
                <a:spcPts val="600"/>
              </a:spcAft>
            </a:pPr>
            <a:r>
              <a:rPr lang="tr-TR" dirty="0" smtClean="0"/>
              <a:t>Yazılım mühendisleri, yazılımın analizini, özelliklerini, tasarımını, geliştirilmesini, test edilmesini ve bakımını yararlı ve saygın bir meslek haline getirmeye kendilerini adamalıdır. Halkın sağlığı, güvenliği ve refahına yönelik taahhütlerine uygun olarak, yazılım mühendisleri aşağıdaki Sekiz İlkeye bağlı kalacaktır:</a:t>
            </a:r>
            <a:r>
              <a:rPr lang="tr-TR" sz="1400" dirty="0" smtClean="0"/>
              <a:t> </a:t>
            </a:r>
          </a:p>
          <a:p>
            <a:pPr algn="just"/>
            <a:endParaRPr lang="tr-TR"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r>
              <a:rPr lang="tr-TR" sz="2800" dirty="0" smtClean="0"/>
              <a:t>Etik ilkeler</a:t>
            </a:r>
            <a:endParaRPr lang="tr-TR" sz="2800"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113070" y="1410533"/>
            <a:ext cx="8863781" cy="5262979"/>
          </a:xfrm>
          <a:prstGeom prst="rect">
            <a:avLst/>
          </a:prstGeom>
          <a:solidFill>
            <a:srgbClr val="FFFF00">
              <a:alpha val="34000"/>
            </a:srgbClr>
          </a:solidFill>
        </p:spPr>
        <p:txBody>
          <a:bodyPr wrap="square" rtlCol="0">
            <a:spAutoFit/>
          </a:bodyPr>
          <a:lstStyle/>
          <a:p>
            <a:pPr algn="just"/>
            <a:r>
              <a:rPr lang="tr-TR" sz="1400" dirty="0" smtClean="0"/>
              <a:t> </a:t>
            </a:r>
          </a:p>
          <a:p>
            <a:pPr algn="just">
              <a:spcAft>
                <a:spcPts val="600"/>
              </a:spcAft>
            </a:pPr>
            <a:r>
              <a:rPr lang="tr-TR" dirty="0" smtClean="0"/>
              <a:t>1. </a:t>
            </a:r>
            <a:r>
              <a:rPr lang="tr-TR" dirty="0" smtClean="0"/>
              <a:t>KAMU - Yazılım mühendisleri, kamu çıkarı için tutarlı bir şekilde hareket etmelidir.</a:t>
            </a:r>
            <a:endParaRPr lang="tr-TR" dirty="0" smtClean="0"/>
          </a:p>
          <a:p>
            <a:pPr algn="just">
              <a:spcAft>
                <a:spcPts val="600"/>
              </a:spcAft>
            </a:pPr>
            <a:r>
              <a:rPr lang="tr-TR" dirty="0" smtClean="0"/>
              <a:t>2. </a:t>
            </a:r>
            <a:r>
              <a:rPr lang="tr-TR" dirty="0" smtClean="0"/>
              <a:t>MÜŞTERİ VE İŞVEREN - Yazılım mühendisleri, müşterileri ve işverenleri için kamu menfaatine uygun şekilde en yüksek menfaat olacak şekilde hareket edeceklerdir.</a:t>
            </a:r>
            <a:endParaRPr lang="tr-TR" dirty="0" smtClean="0"/>
          </a:p>
          <a:p>
            <a:pPr algn="just">
              <a:spcAft>
                <a:spcPts val="600"/>
              </a:spcAft>
            </a:pPr>
            <a:r>
              <a:rPr lang="tr-TR" dirty="0" smtClean="0"/>
              <a:t>3. </a:t>
            </a:r>
            <a:r>
              <a:rPr lang="tr-TR" dirty="0" smtClean="0"/>
              <a:t>ÜRÜN - Yazılım mühendisleri, ürünlerinin ve ilgili değişikliklerinin mümkün olan en yüksek profesyonel standartları karşılamasını sağlayacaktır.</a:t>
            </a:r>
            <a:endParaRPr lang="tr-TR" dirty="0" smtClean="0"/>
          </a:p>
          <a:p>
            <a:pPr algn="just">
              <a:spcAft>
                <a:spcPts val="600"/>
              </a:spcAft>
            </a:pPr>
            <a:r>
              <a:rPr lang="tr-TR" dirty="0" smtClean="0"/>
              <a:t>4. </a:t>
            </a:r>
            <a:r>
              <a:rPr lang="tr-TR" dirty="0" smtClean="0"/>
              <a:t>KARAR - Yazılım mühendisleri mesleki muhakemelerinde bütünlük ve bağımsızlığı koruyacaklardır.</a:t>
            </a:r>
            <a:endParaRPr lang="tr-TR" dirty="0" smtClean="0"/>
          </a:p>
          <a:p>
            <a:pPr algn="just">
              <a:spcAft>
                <a:spcPts val="600"/>
              </a:spcAft>
            </a:pPr>
            <a:r>
              <a:rPr lang="tr-TR" dirty="0" smtClean="0"/>
              <a:t>5. </a:t>
            </a:r>
            <a:r>
              <a:rPr lang="tr-TR" dirty="0" smtClean="0"/>
              <a:t>YÖNETİM - Yazılım mühendisliği yöneticileri ve liderleri, yazılım geliştirme ve bakım yönetimine etik bir yaklaşıma abone olacak ve bunu teşvik edeceklerdir.</a:t>
            </a:r>
            <a:endParaRPr lang="tr-TR" dirty="0" smtClean="0"/>
          </a:p>
          <a:p>
            <a:pPr algn="just">
              <a:spcAft>
                <a:spcPts val="600"/>
              </a:spcAft>
            </a:pPr>
            <a:r>
              <a:rPr lang="tr-TR" dirty="0" smtClean="0"/>
              <a:t>6. </a:t>
            </a:r>
            <a:r>
              <a:rPr lang="tr-TR" dirty="0" smtClean="0"/>
              <a:t>MESLEK - Yazılım mühendisleri, mesleğin bütünlüğünü ve itibarını kamu yararına uygun şekilde geliştireceklerdir.</a:t>
            </a:r>
            <a:endParaRPr lang="tr-TR" dirty="0" smtClean="0"/>
          </a:p>
          <a:p>
            <a:pPr algn="just">
              <a:spcAft>
                <a:spcPts val="600"/>
              </a:spcAft>
            </a:pPr>
            <a:r>
              <a:rPr lang="tr-TR" dirty="0" smtClean="0"/>
              <a:t>7. </a:t>
            </a:r>
            <a:r>
              <a:rPr lang="tr-TR" dirty="0" smtClean="0"/>
              <a:t>MESLEKTAŞLAR - Yazılım mühendisleri meslektaşlarına karşı adil ve onları destekleyici olmalıdır.</a:t>
            </a:r>
            <a:endParaRPr lang="tr-TR" dirty="0" smtClean="0"/>
          </a:p>
          <a:p>
            <a:pPr algn="just">
              <a:spcAft>
                <a:spcPts val="600"/>
              </a:spcAft>
            </a:pPr>
            <a:r>
              <a:rPr lang="tr-TR" dirty="0" smtClean="0"/>
              <a:t>8. </a:t>
            </a:r>
            <a:r>
              <a:rPr lang="tr-TR" dirty="0" smtClean="0"/>
              <a:t>KİŞİSEL - Yazılım mühendisleri, mesleklerinin uygulanmasına ilişkin yaşam boyu öğrenmeye katılacak ve mesleğin uygulanmasına etik bir yaklaşım geliştireceklerdir.</a:t>
            </a:r>
            <a:endParaRPr lang="tr-TR" dirty="0" smtClean="0"/>
          </a:p>
          <a:p>
            <a:pPr algn="just"/>
            <a:endParaRPr lang="tr-TR"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tr-TR" sz="3200" dirty="0" smtClean="0"/>
              <a:t>Etik ikilemler</a:t>
            </a:r>
            <a:endParaRPr lang="tr-TR" sz="3200" dirty="0"/>
          </a:p>
        </p:txBody>
      </p:sp>
      <p:sp>
        <p:nvSpPr>
          <p:cNvPr id="89093" name="Rectangle 5"/>
          <p:cNvSpPr>
            <a:spLocks noGrp="1" noChangeArrowheads="1"/>
          </p:cNvSpPr>
          <p:nvPr>
            <p:ph idx="1"/>
          </p:nvPr>
        </p:nvSpPr>
        <p:spPr/>
        <p:txBody>
          <a:bodyPr/>
          <a:lstStyle/>
          <a:p>
            <a:r>
              <a:rPr lang="tr-TR" sz="2800" dirty="0" smtClean="0"/>
              <a:t>Üst yönetimin politikaları ile prensipte anlaşmazlık.</a:t>
            </a:r>
            <a:endParaRPr lang="tr-TR" sz="2800" dirty="0" smtClean="0"/>
          </a:p>
          <a:p>
            <a:r>
              <a:rPr lang="tr-TR" sz="2800" dirty="0" smtClean="0"/>
              <a:t>İşvereniniz etik olmayan bir şekilde davranır ve sistemin testini bitirmeden güvenlik açısından kritik bir sistemi yayınlar.</a:t>
            </a:r>
            <a:endParaRPr lang="tr-TR" sz="2800" dirty="0" smtClean="0"/>
          </a:p>
          <a:p>
            <a:r>
              <a:rPr lang="tr-TR" sz="2800" dirty="0" smtClean="0"/>
              <a:t>Askeri silah sistemlerinin veya nükleer sistemlerin geliştirilmesine katılım.</a:t>
            </a:r>
            <a:endParaRPr lang="tr-TR" sz="2800" dirty="0" smtClean="0"/>
          </a:p>
          <a:p>
            <a:endParaRPr lang="tr-T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Örnek olaylar</a:t>
            </a:r>
            <a:endParaRPr lang="tr-TR" sz="2800" dirty="0"/>
          </a:p>
        </p:txBody>
      </p:sp>
      <p:sp>
        <p:nvSpPr>
          <p:cNvPr id="3" name="Content Placeholder 2"/>
          <p:cNvSpPr>
            <a:spLocks noGrp="1"/>
          </p:cNvSpPr>
          <p:nvPr>
            <p:ph idx="1"/>
          </p:nvPr>
        </p:nvSpPr>
        <p:spPr/>
        <p:txBody>
          <a:bodyPr/>
          <a:lstStyle/>
          <a:p>
            <a:pPr algn="just"/>
            <a:r>
              <a:rPr lang="tr-TR" sz="2800" dirty="0" smtClean="0"/>
              <a:t>Kişisel bir insülin pompası</a:t>
            </a:r>
            <a:endParaRPr lang="tr-TR" sz="2800" dirty="0" smtClean="0"/>
          </a:p>
          <a:p>
            <a:pPr lvl="1" algn="just"/>
            <a:r>
              <a:rPr lang="tr-TR" sz="2400" dirty="0" smtClean="0"/>
              <a:t>Şeker hastaları tarafından kan şekeri kontrolünü sağlamak için kullanılan bir insülin pompasına gömülü bir sistem.</a:t>
            </a:r>
            <a:endParaRPr lang="tr-TR" sz="2400" dirty="0" smtClean="0"/>
          </a:p>
          <a:p>
            <a:pPr algn="just"/>
            <a:r>
              <a:rPr lang="tr-TR" sz="2800" dirty="0" smtClean="0"/>
              <a:t>Bir akıl sağlığı hasta yönetim sistemi</a:t>
            </a:r>
            <a:endParaRPr lang="tr-TR" sz="2800" dirty="0" smtClean="0"/>
          </a:p>
          <a:p>
            <a:pPr lvl="1" algn="just"/>
            <a:r>
              <a:rPr lang="tr-TR" sz="2400" dirty="0" smtClean="0"/>
              <a:t>Akıl sağlığı sorunları için bakım alan kişilerin kayıtlarını tutmak için kullanılan bir sistem.</a:t>
            </a:r>
            <a:endParaRPr lang="tr-TR" sz="2400" dirty="0" smtClean="0"/>
          </a:p>
          <a:p>
            <a:pPr algn="just"/>
            <a:r>
              <a:rPr lang="tr-TR" sz="2800" dirty="0" smtClean="0"/>
              <a:t>Bir doğa hava istasyonu</a:t>
            </a:r>
          </a:p>
          <a:p>
            <a:pPr lvl="1" algn="just"/>
            <a:r>
              <a:rPr lang="tr-TR" sz="2400" dirty="0" smtClean="0"/>
              <a:t>Uzak bölgelerdeki hava koşulları hakkında veri toplayan bir veri toplama sistemi.</a:t>
            </a:r>
            <a:endParaRPr lang="tr-TR"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İnsülin pompası kontrol sistemi</a:t>
            </a:r>
            <a:endParaRPr lang="tr-TR" sz="2800" dirty="0"/>
          </a:p>
        </p:txBody>
      </p:sp>
      <p:sp>
        <p:nvSpPr>
          <p:cNvPr id="3" name="Content Placeholder 2"/>
          <p:cNvSpPr>
            <a:spLocks noGrp="1"/>
          </p:cNvSpPr>
          <p:nvPr>
            <p:ph idx="1"/>
          </p:nvPr>
        </p:nvSpPr>
        <p:spPr/>
        <p:txBody>
          <a:bodyPr/>
          <a:lstStyle/>
          <a:p>
            <a:pPr algn="just"/>
            <a:r>
              <a:rPr lang="tr-TR" dirty="0" smtClean="0"/>
              <a:t>Bir kan şekeri </a:t>
            </a:r>
            <a:r>
              <a:rPr lang="tr-TR" dirty="0" err="1" smtClean="0"/>
              <a:t>sensöründen</a:t>
            </a:r>
            <a:r>
              <a:rPr lang="tr-TR" dirty="0" smtClean="0"/>
              <a:t> veri toplar ve enjekte edilmesi gereken insülin miktarını hesaplar.</a:t>
            </a:r>
            <a:endParaRPr lang="tr-TR" dirty="0" smtClean="0"/>
          </a:p>
          <a:p>
            <a:pPr algn="just"/>
            <a:r>
              <a:rPr lang="tr-TR" dirty="0" smtClean="0"/>
              <a:t>Kan şekeri seviyelerinin değişim oranına göre hesaplama.</a:t>
            </a:r>
            <a:endParaRPr lang="tr-TR" dirty="0" smtClean="0"/>
          </a:p>
          <a:p>
            <a:pPr algn="just"/>
            <a:r>
              <a:rPr lang="tr-TR" dirty="0" smtClean="0"/>
              <a:t>Doğru insülin dozunu iletmek için bir mikro pompaya sinyal gönderir.</a:t>
            </a:r>
            <a:endParaRPr lang="tr-TR" dirty="0" smtClean="0"/>
          </a:p>
          <a:p>
            <a:pPr algn="just"/>
            <a:r>
              <a:rPr lang="tr-TR" dirty="0" smtClean="0"/>
              <a:t>Düşük kan şekeri beyin hasarına, komaya ve ölüme yol açabileceğinden güvenlik açısından kritik sistem; yüksek kan şekeri seviyelerinin göz ve böbrek hasarı gibi uzun vadeli sonuçları vardır.</a:t>
            </a:r>
            <a:endParaRPr lang="tr-TR" dirty="0" smtClean="0"/>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tr-TR" sz="2800" dirty="0" smtClean="0"/>
              <a:t>İnsülin pompası donanım mimarisi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tr-TR" sz="2800" dirty="0" smtClean="0"/>
              <a:t>İnsülin pompasının aktivite modeli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Temel üst düzey gereksinimler</a:t>
            </a:r>
            <a:endParaRPr lang="tr-TR" sz="2800" dirty="0"/>
          </a:p>
        </p:txBody>
      </p:sp>
      <p:sp>
        <p:nvSpPr>
          <p:cNvPr id="3" name="Content Placeholder 2"/>
          <p:cNvSpPr>
            <a:spLocks noGrp="1"/>
          </p:cNvSpPr>
          <p:nvPr>
            <p:ph idx="1"/>
          </p:nvPr>
        </p:nvSpPr>
        <p:spPr/>
        <p:txBody>
          <a:bodyPr/>
          <a:lstStyle/>
          <a:p>
            <a:pPr algn="just"/>
            <a:r>
              <a:rPr lang="tr-TR" sz="2800" dirty="0" smtClean="0"/>
              <a:t>Sistem, gerektiğinde insülin verebilecek durumda olacaktır.</a:t>
            </a:r>
            <a:endParaRPr lang="tr-TR" sz="2800" dirty="0" smtClean="0"/>
          </a:p>
          <a:p>
            <a:pPr algn="just"/>
            <a:r>
              <a:rPr lang="tr-TR" sz="2800" dirty="0" smtClean="0"/>
              <a:t>Sistem güvenilir bir şekilde çalışacak ve mevcut kan şekeri düzeyini dengelemek için doğru miktarda insülin gönderecektir.</a:t>
            </a:r>
            <a:endParaRPr lang="tr-TR" sz="2800" dirty="0" smtClean="0"/>
          </a:p>
          <a:p>
            <a:pPr algn="just"/>
            <a:r>
              <a:rPr lang="tr-TR" sz="2800" dirty="0" smtClean="0"/>
              <a:t>Bu nedenle sistem, sistemin her zaman bu gereksinimleri karşıladığından emin olmak için tasarlanmalı ve uygulanmalıdır.</a:t>
            </a:r>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Akıl sağlığı bakımı için bir hasta bilgi sistemi</a:t>
            </a:r>
            <a:endParaRPr lang="tr-TR" sz="2800" dirty="0"/>
          </a:p>
        </p:txBody>
      </p:sp>
      <p:sp>
        <p:nvSpPr>
          <p:cNvPr id="3" name="Content Placeholder 2"/>
          <p:cNvSpPr>
            <a:spLocks noGrp="1"/>
          </p:cNvSpPr>
          <p:nvPr>
            <p:ph idx="1"/>
          </p:nvPr>
        </p:nvSpPr>
        <p:spPr/>
        <p:txBody>
          <a:bodyPr/>
          <a:lstStyle/>
          <a:p>
            <a:pPr algn="just"/>
            <a:r>
              <a:rPr lang="tr-TR" dirty="0" smtClean="0"/>
              <a:t>Akıl sağlığı hizmetlerini desteklemek için bir hasta bilgi sistemi: akıl sağlığı sorunları olan hastalar ve gördükleri tedaviler hakkında bilgi tutan tıbbi bir bilgi sistemidir.</a:t>
            </a:r>
            <a:endParaRPr lang="tr-TR" dirty="0" smtClean="0"/>
          </a:p>
          <a:p>
            <a:pPr algn="just"/>
            <a:r>
              <a:rPr lang="tr-TR" dirty="0" smtClean="0"/>
              <a:t>Çoğu akıl sağlığı hastası, özel bir hastanede tedaviye ihtiyaç duymaz, ancak sorunları hakkında ayrıntılı bilgiye sahip bir doktorla görüşebilecekleri uzman kliniklere düzenli olarak gitmeleri gerekir.</a:t>
            </a:r>
            <a:endParaRPr lang="tr-TR" dirty="0" smtClean="0"/>
          </a:p>
          <a:p>
            <a:pPr algn="just"/>
            <a:r>
              <a:rPr lang="tr-TR" dirty="0" smtClean="0"/>
              <a:t>Hastaların katılmasını kolaylaştırmak için, bu klinikler sadece hastanelerde işletilmiyor. Yerel tıbbi muayenehanelerde veya toplum merkezlerinde de bu klinikler bulunabilir.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AS-HYS</a:t>
            </a:r>
            <a:endParaRPr lang="en-US" sz="2800" dirty="0"/>
          </a:p>
        </p:txBody>
      </p:sp>
      <p:sp>
        <p:nvSpPr>
          <p:cNvPr id="3" name="Content Placeholder 2"/>
          <p:cNvSpPr>
            <a:spLocks noGrp="1"/>
          </p:cNvSpPr>
          <p:nvPr>
            <p:ph idx="1"/>
          </p:nvPr>
        </p:nvSpPr>
        <p:spPr/>
        <p:txBody>
          <a:bodyPr/>
          <a:lstStyle/>
          <a:p>
            <a:pPr algn="just"/>
            <a:r>
              <a:rPr lang="tr-TR" dirty="0" smtClean="0"/>
              <a:t>AS-HYS (Akıl Sağlığı Hasta Yönetim Sistemi) kliniklerde kullanılmak üzere tasarlanmış bir bilgi sistemidir. </a:t>
            </a:r>
            <a:endParaRPr lang="tr-TR" dirty="0" smtClean="0"/>
          </a:p>
          <a:p>
            <a:pPr algn="just"/>
            <a:r>
              <a:rPr lang="tr-TR" dirty="0" smtClean="0"/>
              <a:t>Hasta bilgilerinin tutulduğu merkezi bir veri tabanını kullanır, ancak aynı zamanda bir PC üzerinde çalışacak şekilde tasarlanmıştır, böylece güvenli ağ bağlantısı olmayan cihazlardan erişilebilir ve kullanılabilir. </a:t>
            </a:r>
            <a:endParaRPr lang="tr-TR" dirty="0" smtClean="0"/>
          </a:p>
          <a:p>
            <a:pPr algn="just"/>
            <a:r>
              <a:rPr lang="tr-TR" dirty="0" smtClean="0"/>
              <a:t>Yerel sistemler güvenli ağ erişimine sahip olduklarında, merkezi veri tabanındaki hasta bilgilerini kullanırlar, ancak bağlantıları kesildiklerinde hasta kayıtlarının yerel kopyalarını indirebilir ve kullanabilirler.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solidFill>
                  <a:srgbClr val="C0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AS-HYS hedefleri</a:t>
            </a:r>
            <a:endParaRPr lang="tr-TR" sz="2800" dirty="0"/>
          </a:p>
        </p:txBody>
      </p:sp>
      <p:sp>
        <p:nvSpPr>
          <p:cNvPr id="3" name="Content Placeholder 2"/>
          <p:cNvSpPr>
            <a:spLocks noGrp="1"/>
          </p:cNvSpPr>
          <p:nvPr>
            <p:ph idx="1"/>
          </p:nvPr>
        </p:nvSpPr>
        <p:spPr/>
        <p:txBody>
          <a:bodyPr/>
          <a:lstStyle/>
          <a:p>
            <a:pPr algn="just"/>
            <a:r>
              <a:rPr lang="tr-TR" sz="2800" dirty="0" smtClean="0"/>
              <a:t>Sağlık hizmeti yöneticilerinin, performans durumunu, yerel ve hükümet hedeflerine göre değerlendirmesine olanak tanıyan yönetim bilgilerini oluşturmak. </a:t>
            </a:r>
            <a:endParaRPr lang="tr-TR" sz="2800" dirty="0" smtClean="0"/>
          </a:p>
          <a:p>
            <a:pPr algn="just"/>
            <a:r>
              <a:rPr lang="tr-TR" sz="2800" dirty="0" smtClean="0"/>
              <a:t>Hastaların tedavisini desteklemek için sağlık personeline zamanında bilgi sağlamak.</a:t>
            </a:r>
            <a:endParaRPr lang="tr-TR" sz="2800" dirty="0" smtClean="0"/>
          </a:p>
          <a:p>
            <a:pPr algn="just"/>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dirty="0" smtClean="0"/>
              <a:t>AS-HYS’</a:t>
            </a:r>
            <a:r>
              <a:rPr lang="en-US" dirty="0" err="1" smtClean="0"/>
              <a:t>nin</a:t>
            </a:r>
            <a:r>
              <a:rPr lang="tr-TR" dirty="0" smtClean="0"/>
              <a:t> organizasyonu</a:t>
            </a:r>
            <a:endParaRPr lang="tr-TR"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a:t>
            </a:r>
            <a:r>
              <a:rPr lang="tr-TR" dirty="0" err="1" smtClean="0"/>
              <a:t>HYS’nin</a:t>
            </a:r>
            <a:r>
              <a:rPr lang="tr-TR" dirty="0" smtClean="0"/>
              <a:t> anahtar özellikleri</a:t>
            </a:r>
            <a:endParaRPr lang="tr-TR" dirty="0"/>
          </a:p>
        </p:txBody>
      </p:sp>
      <p:sp>
        <p:nvSpPr>
          <p:cNvPr id="3" name="Content Placeholder 2"/>
          <p:cNvSpPr>
            <a:spLocks noGrp="1"/>
          </p:cNvSpPr>
          <p:nvPr>
            <p:ph idx="1"/>
          </p:nvPr>
        </p:nvSpPr>
        <p:spPr>
          <a:xfrm>
            <a:off x="457200" y="1600200"/>
            <a:ext cx="8473992" cy="4525963"/>
          </a:xfrm>
        </p:spPr>
        <p:txBody>
          <a:bodyPr/>
          <a:lstStyle/>
          <a:p>
            <a:pPr algn="just"/>
            <a:r>
              <a:rPr lang="tr-TR" dirty="0" smtClean="0"/>
              <a:t>Bireysel bakım yönetimi</a:t>
            </a:r>
            <a:endParaRPr lang="tr-TR" dirty="0" smtClean="0"/>
          </a:p>
          <a:p>
            <a:pPr lvl="1" algn="just"/>
            <a:r>
              <a:rPr lang="tr-TR" dirty="0" err="1" smtClean="0"/>
              <a:t>Klinisyenler</a:t>
            </a:r>
            <a:r>
              <a:rPr lang="tr-TR" dirty="0" smtClean="0"/>
              <a:t> hastalar için kayıt oluşturabilir, sistemdeki bilgileri düzenleyebilir, hasta geçmişini görüntüleyebilir, vb. Sistem veri özetlerini destekler, böylece doktorlar reçete edilen temel sorunlar ve tedaviler hakkında hızlı bir şekilde bilgi edinebilir.</a:t>
            </a:r>
            <a:endParaRPr lang="tr-TR" dirty="0" smtClean="0"/>
          </a:p>
          <a:p>
            <a:pPr algn="just"/>
            <a:r>
              <a:rPr lang="tr-TR" dirty="0" smtClean="0"/>
              <a:t>Hasta izleme</a:t>
            </a:r>
            <a:endParaRPr lang="tr-TR" dirty="0" smtClean="0"/>
          </a:p>
          <a:p>
            <a:pPr lvl="1" algn="just"/>
            <a:r>
              <a:rPr lang="tr-TR" dirty="0" smtClean="0"/>
              <a:t>Sistem, tedaviye dahil olan hastaların kayıtlarını takip eder ve olası sorunlar tespit edildiğinde uyarı verir.</a:t>
            </a:r>
            <a:endParaRPr lang="tr-TR" dirty="0" smtClean="0"/>
          </a:p>
          <a:p>
            <a:pPr algn="just"/>
            <a:r>
              <a:rPr lang="tr-TR" dirty="0" smtClean="0"/>
              <a:t>İdari raporlama</a:t>
            </a:r>
            <a:endParaRPr lang="tr-TR" dirty="0" smtClean="0"/>
          </a:p>
          <a:p>
            <a:pPr lvl="1" algn="just"/>
            <a:r>
              <a:rPr lang="tr-TR" dirty="0" smtClean="0"/>
              <a:t>Sistem, her klinikte tedavi edilen hasta sayısını, bakım sistemine giren ve çıkan hasta sayısını, bölümlere ayrılan hasta sayısını, reçete edilen ilaçları ve bunların maliyetlerini vb. gösteren aylık yönetim raporları oluşturur.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a:t>
            </a:r>
            <a:r>
              <a:rPr lang="tr-TR" sz="2800" dirty="0" err="1" smtClean="0"/>
              <a:t>HYS’nin</a:t>
            </a:r>
            <a:r>
              <a:rPr lang="tr-TR" sz="2800" dirty="0" smtClean="0"/>
              <a:t> </a:t>
            </a:r>
            <a:r>
              <a:rPr lang="tr-TR" sz="2800" dirty="0" smtClean="0"/>
              <a:t>endişeleri</a:t>
            </a:r>
            <a:endParaRPr lang="tr-TR" sz="2800" dirty="0"/>
          </a:p>
        </p:txBody>
      </p:sp>
      <p:sp>
        <p:nvSpPr>
          <p:cNvPr id="3" name="Content Placeholder 2"/>
          <p:cNvSpPr>
            <a:spLocks noGrp="1"/>
          </p:cNvSpPr>
          <p:nvPr>
            <p:ph idx="1"/>
          </p:nvPr>
        </p:nvSpPr>
        <p:spPr>
          <a:xfrm>
            <a:off x="221226" y="1425012"/>
            <a:ext cx="8229600" cy="4525963"/>
          </a:xfrm>
        </p:spPr>
        <p:txBody>
          <a:bodyPr/>
          <a:lstStyle/>
          <a:p>
            <a:pPr algn="just"/>
            <a:r>
              <a:rPr lang="tr-TR" sz="2800" dirty="0" smtClean="0"/>
              <a:t>Gizlilik</a:t>
            </a:r>
            <a:endParaRPr lang="tr-TR" sz="2800" dirty="0" smtClean="0"/>
          </a:p>
          <a:p>
            <a:pPr lvl="1" algn="just"/>
            <a:r>
              <a:rPr lang="tr-TR" sz="2400" dirty="0" smtClean="0"/>
              <a:t>Hasta bilgilerinin gizli olması ve yetkili sağlık personeli ve hastanın kendisi dışında asla kimseye ifşa edilmemesi esastır.</a:t>
            </a:r>
            <a:endParaRPr lang="tr-TR" sz="2400" dirty="0" smtClean="0"/>
          </a:p>
          <a:p>
            <a:pPr algn="just"/>
            <a:r>
              <a:rPr lang="tr-TR" sz="2800" dirty="0" smtClean="0"/>
              <a:t>Güvenlik</a:t>
            </a:r>
          </a:p>
          <a:p>
            <a:pPr lvl="1" algn="just"/>
            <a:r>
              <a:rPr lang="tr-TR" sz="2400" dirty="0" smtClean="0"/>
              <a:t>Bazı akıl hastalıkları, hastaların intihar etmesine veya başkaları için tehlike oluşturmasına neden olur. Mümkün olan her yerde, sistem tıbbi personeli intihara meyilli veya tehlikeli hastalar konusunda uyarmalıdır.</a:t>
            </a:r>
            <a:endParaRPr lang="tr-TR" sz="2400" dirty="0" smtClean="0"/>
          </a:p>
          <a:p>
            <a:pPr lvl="1" algn="just"/>
            <a:r>
              <a:rPr lang="tr-TR" sz="2400" dirty="0" smtClean="0"/>
              <a:t>Sistem ihtiyaç duyulduğunda hazır olmalıdır, aksi takdirde güvenlik tehlikeye girebilir ve hastalara doğru ilacı reçete etmek imkansız olabilir.</a:t>
            </a:r>
            <a:endParaRPr lang="tr-TR" sz="2400" dirty="0" smtClean="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Doğa hava istasyonu</a:t>
            </a:r>
            <a:endParaRPr lang="tr-TR" sz="2800" dirty="0"/>
          </a:p>
        </p:txBody>
      </p:sp>
      <p:sp>
        <p:nvSpPr>
          <p:cNvPr id="3" name="Content Placeholder 2"/>
          <p:cNvSpPr>
            <a:spLocks noGrp="1"/>
          </p:cNvSpPr>
          <p:nvPr>
            <p:ph idx="1"/>
          </p:nvPr>
        </p:nvSpPr>
        <p:spPr/>
        <p:txBody>
          <a:bodyPr/>
          <a:lstStyle/>
          <a:p>
            <a:pPr algn="just"/>
            <a:r>
              <a:rPr lang="tr-TR" dirty="0" smtClean="0"/>
              <a:t>Geniş vahşi alanlara sahip bir ülkenin hükümeti uzak bölgelere birkaç yüz meteoroloji istasyonu yerleştirmeye karar verir.</a:t>
            </a:r>
            <a:endParaRPr lang="tr-TR" dirty="0" smtClean="0"/>
          </a:p>
          <a:p>
            <a:pPr algn="just"/>
            <a:r>
              <a:rPr lang="tr-TR" dirty="0" smtClean="0"/>
              <a:t>Hava durumu istasyonları, sıcaklığı ve basıncı, güneş ışığını, yağmuru, rüzgar hızını ve rüzgar yönünü ölçen bir dizi cihazdan veri toplar.</a:t>
            </a:r>
            <a:endParaRPr lang="tr-TR" dirty="0" smtClean="0"/>
          </a:p>
          <a:p>
            <a:pPr lvl="1" algn="just"/>
            <a:r>
              <a:rPr lang="tr-TR" dirty="0" smtClean="0"/>
              <a:t>Hava durumu istasyonu, rüzgar hızı ve yönü, yer ve hava sıcaklıkları, </a:t>
            </a:r>
            <a:r>
              <a:rPr lang="tr-TR" dirty="0" err="1" smtClean="0"/>
              <a:t>barometrik</a:t>
            </a:r>
            <a:r>
              <a:rPr lang="tr-TR" dirty="0" smtClean="0"/>
              <a:t> basınç ve 24 saatlik bir süre boyunca yağış miktarı gibi hava parametrelerini ölçen bir dizi araç içerir. Bu cihazların her biri, periyodik olarak parametre okumaları alan ve cihazlardan toplanan verileri yöneten bir yazılım sistemi tarafından kontrol edilir.  </a:t>
            </a:r>
            <a:r>
              <a:rPr lang="tr-TR" dirty="0" smtClean="0"/>
              <a:t> </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z="2800" dirty="0" smtClean="0"/>
              <a:t>Hava durumu istasyonunun çevresi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Hava durumu bilgi sistemi</a:t>
            </a:r>
            <a:endParaRPr lang="tr-TR" sz="2800" dirty="0"/>
          </a:p>
        </p:txBody>
      </p:sp>
      <p:sp>
        <p:nvSpPr>
          <p:cNvPr id="3" name="Content Placeholder 2"/>
          <p:cNvSpPr>
            <a:spLocks noGrp="1"/>
          </p:cNvSpPr>
          <p:nvPr>
            <p:ph idx="1"/>
          </p:nvPr>
        </p:nvSpPr>
        <p:spPr>
          <a:xfrm>
            <a:off x="283745" y="1600200"/>
            <a:ext cx="8606912" cy="4525963"/>
          </a:xfrm>
        </p:spPr>
        <p:txBody>
          <a:bodyPr/>
          <a:lstStyle/>
          <a:p>
            <a:pPr algn="just"/>
            <a:r>
              <a:rPr lang="tr-TR" dirty="0" smtClean="0"/>
              <a:t>	</a:t>
            </a:r>
            <a:r>
              <a:rPr lang="tr-TR" dirty="0" smtClean="0"/>
              <a:t>Meteoroloji istasyonu sistemi </a:t>
            </a:r>
            <a:endParaRPr lang="tr-TR" dirty="0" smtClean="0"/>
          </a:p>
          <a:p>
            <a:pPr lvl="1" algn="just"/>
            <a:r>
              <a:rPr lang="tr-TR" dirty="0" smtClean="0"/>
              <a:t>Bu sistem, hava durumu verilerinin toplanmasından, bazı başlangıç verilerinin işlenmesinden ve veri yönetim sistemine iletilmesinden sorumludur.</a:t>
            </a:r>
            <a:endParaRPr lang="tr-TR" dirty="0" smtClean="0"/>
          </a:p>
          <a:p>
            <a:pPr algn="just"/>
            <a:r>
              <a:rPr lang="tr-TR" dirty="0" smtClean="0"/>
              <a:t>Veri yönetimi ve arşivleme sistemi</a:t>
            </a:r>
            <a:endParaRPr lang="tr-TR" dirty="0" smtClean="0"/>
          </a:p>
          <a:p>
            <a:pPr lvl="1" algn="just"/>
            <a:r>
              <a:rPr lang="tr-TR" dirty="0" smtClean="0"/>
              <a:t>Bu sistem, tüm doğa hava durumu istasyonlarından verileri toplar, veri işleme ve analizi gerçekleştirir ve verileri arşivler.</a:t>
            </a:r>
            <a:endParaRPr lang="tr-TR" dirty="0" smtClean="0"/>
          </a:p>
          <a:p>
            <a:pPr algn="just"/>
            <a:r>
              <a:rPr lang="tr-TR" dirty="0" smtClean="0"/>
              <a:t>İstasyon bakım sistemi </a:t>
            </a:r>
            <a:endParaRPr lang="tr-TR" dirty="0" smtClean="0"/>
          </a:p>
          <a:p>
            <a:pPr lvl="1" algn="just"/>
            <a:r>
              <a:rPr lang="tr-TR" dirty="0" smtClean="0"/>
              <a:t>Bu sistem, doğa hava durumu sistemlerinin sağlığını izlemek ve sorunların raporlarını elde etmek için tüm doğa hava istasyonlarıyla uydu aracılığıyla iletişim kurabilir.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Ek yazılım işlevi</a:t>
            </a:r>
            <a:endParaRPr lang="tr-TR" sz="2800" dirty="0"/>
          </a:p>
        </p:txBody>
      </p:sp>
      <p:sp>
        <p:nvSpPr>
          <p:cNvPr id="3" name="Content Placeholder 2"/>
          <p:cNvSpPr>
            <a:spLocks noGrp="1"/>
          </p:cNvSpPr>
          <p:nvPr>
            <p:ph idx="1"/>
          </p:nvPr>
        </p:nvSpPr>
        <p:spPr/>
        <p:txBody>
          <a:bodyPr/>
          <a:lstStyle/>
          <a:p>
            <a:pPr algn="just"/>
            <a:r>
              <a:rPr lang="tr-TR" dirty="0" smtClean="0"/>
              <a:t>Cihazları, güç ve iletişim donanımını izle ve hataları yönetim sistemine bildir.</a:t>
            </a:r>
            <a:endParaRPr lang="tr-TR" dirty="0" smtClean="0"/>
          </a:p>
          <a:p>
            <a:pPr algn="just"/>
            <a:r>
              <a:rPr lang="tr-TR" dirty="0" smtClean="0"/>
              <a:t>Sistem gücünü yönetin: çevresel koşullar izin verdiğinde pilleri şarj edin ve aynı zamanda kuvvetli rüzgar gibi potansiyel olarak zararlı hava koşullarında jeneratörlerin kapatılmasını sağlayın.</a:t>
            </a:r>
            <a:endParaRPr lang="tr-TR" dirty="0" smtClean="0"/>
          </a:p>
          <a:p>
            <a:pPr algn="just"/>
            <a:r>
              <a:rPr lang="tr-TR" dirty="0" smtClean="0"/>
              <a:t>Dinamik yeniden yapılandırmayı destekleyin: yazılımın belirli kısımları yeni sürümler ile değiştirilebilmeli ve sistem arızası durumunda yedekleme araçları sisteme alınabilmeli.</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tr-TR" sz="2800" dirty="0" smtClean="0"/>
              <a:t>Anahtar noktalar</a:t>
            </a:r>
            <a:endParaRPr lang="tr-TR" sz="2800" dirty="0"/>
          </a:p>
        </p:txBody>
      </p:sp>
      <p:sp>
        <p:nvSpPr>
          <p:cNvPr id="90117" name="Rectangle 5"/>
          <p:cNvSpPr>
            <a:spLocks noGrp="1" noChangeArrowheads="1"/>
          </p:cNvSpPr>
          <p:nvPr>
            <p:ph idx="1"/>
          </p:nvPr>
        </p:nvSpPr>
        <p:spPr/>
        <p:txBody>
          <a:bodyPr/>
          <a:lstStyle/>
          <a:p>
            <a:pPr algn="just"/>
            <a:r>
              <a:rPr lang="tr-TR" dirty="0" smtClean="0"/>
              <a:t>Yazılım mühendislerinin mühendislik mesleğine ve topluma karşı sorumlulukları vardır. Sadece teknik konularla ilgilenmemelidirler.</a:t>
            </a:r>
            <a:endParaRPr lang="tr-TR" sz="2400" dirty="0" smtClean="0"/>
          </a:p>
          <a:p>
            <a:pPr algn="just"/>
            <a:r>
              <a:rPr lang="tr-TR" dirty="0" smtClean="0"/>
              <a:t>Meslek toplulukları, üyelerinden beklenen davranış standartlarını belirleyen davranış kuralları yayınlar.</a:t>
            </a:r>
            <a:endParaRPr lang="tr-TR" sz="2400" dirty="0" smtClean="0"/>
          </a:p>
          <a:p>
            <a:pPr algn="just"/>
            <a:r>
              <a:rPr lang="tr-TR" dirty="0" smtClean="0"/>
              <a:t>Bu kitapta üç örnek olay incelemesi kullanılıyor:</a:t>
            </a:r>
            <a:endParaRPr lang="tr-TR" dirty="0" smtClean="0"/>
          </a:p>
          <a:p>
            <a:pPr lvl="1" algn="just"/>
            <a:r>
              <a:rPr lang="tr-TR" dirty="0" smtClean="0"/>
              <a:t>Gömülü bir insülin pompası kontrol sistemi</a:t>
            </a:r>
            <a:endParaRPr lang="tr-TR" sz="2000" dirty="0" smtClean="0"/>
          </a:p>
          <a:p>
            <a:pPr lvl="1" algn="just"/>
            <a:r>
              <a:rPr lang="tr-TR" dirty="0" smtClean="0"/>
              <a:t>Akıl sağlığı hasta yönetimi için bir sistem</a:t>
            </a:r>
            <a:endParaRPr lang="tr-TR" dirty="0" smtClean="0"/>
          </a:p>
          <a:p>
            <a:pPr lvl="1" algn="just"/>
            <a:r>
              <a:rPr lang="tr-TR" sz="2000" dirty="0" smtClean="0"/>
              <a:t>Doğa hava istasyonu sistemi</a:t>
            </a:r>
            <a:endParaRPr lang="tr-T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a:t>
            </a:r>
            <a:r>
              <a:rPr lang="en-US" dirty="0"/>
              <a:t>computer-aided </a:t>
            </a:r>
            <a:r>
              <a:rPr lang="en-US" dirty="0" smtClean="0"/>
              <a:t>design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3548</TotalTime>
  <Words>3675</Words>
  <Application>Microsoft Office PowerPoint</Application>
  <PresentationFormat>Ekran Gösterisi (4:3)</PresentationFormat>
  <Paragraphs>340</Paragraphs>
  <Slides>48</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48</vt:i4>
      </vt:variant>
    </vt:vector>
  </HeadingPairs>
  <TitlesOfParts>
    <vt:vector size="54" baseType="lpstr">
      <vt:lpstr>ＭＳ Ｐゴシック</vt:lpstr>
      <vt:lpstr>Arial</vt:lpstr>
      <vt:lpstr>Calibri</vt:lpstr>
      <vt:lpstr>Times New Roman</vt:lpstr>
      <vt:lpstr>Wingdings</vt:lpstr>
      <vt:lpstr>SE9</vt:lpstr>
      <vt:lpstr>Ders 1- Giriş</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Ders 1 - Giriş</vt:lpstr>
      <vt:lpstr>Yazılım mühendisliği etiği</vt:lpstr>
      <vt:lpstr>Mesleki sorumluluk konuları</vt:lpstr>
      <vt:lpstr>Mesleki sorumluluk konuları</vt:lpstr>
      <vt:lpstr>ACM (Bilgisayar Makineleri Derneği) /IEEE (Elektrik ve Elektronik Mühendisleri Enstitüsü) Etik Kurallar</vt:lpstr>
      <vt:lpstr>Etik kuralların gerekçesi</vt:lpstr>
      <vt:lpstr>ACM (Bilgisayar Makineleri Derneği) /IEEE (Elektrik ve Elektronik Mühendisleri Enstitüsü) Etik Kuralları</vt:lpstr>
      <vt:lpstr>Etik ilkeler</vt:lpstr>
      <vt:lpstr>Etik ikilemler</vt:lpstr>
      <vt:lpstr>Örnek olaylar</vt:lpstr>
      <vt:lpstr>İnsülin pompası kontrol sistemi</vt:lpstr>
      <vt:lpstr>İnsülin pompası donanım mimarisi</vt:lpstr>
      <vt:lpstr>İnsülin pompasının aktivite modeli</vt:lpstr>
      <vt:lpstr>Temel üst düzey gereksinimler</vt:lpstr>
      <vt:lpstr>Akıl sağlığı bakımı için bir hasta bilgi sistemi</vt:lpstr>
      <vt:lpstr>AS-HYS</vt:lpstr>
      <vt:lpstr>AS-HYS hedefleri</vt:lpstr>
      <vt:lpstr>AS-HYS’nin organizasyonu</vt:lpstr>
      <vt:lpstr>AS-HYS’nin anahtar özellikleri</vt:lpstr>
      <vt:lpstr>AS-HYS’nin endişeleri</vt:lpstr>
      <vt:lpstr>Doğa hava istasyonu</vt:lpstr>
      <vt:lpstr>Hava durumu istasyonunun çevresi</vt:lpstr>
      <vt:lpstr>Hava durumu bilgi sistemi</vt:lpstr>
      <vt:lpstr>Ek yazılım işlevi</vt:lpstr>
      <vt:lpstr>Anahtar noktalar</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60</cp:revision>
  <dcterms:created xsi:type="dcterms:W3CDTF">2009-12-29T10:39:27Z</dcterms:created>
  <dcterms:modified xsi:type="dcterms:W3CDTF">2021-03-05T22:34:31Z</dcterms:modified>
</cp:coreProperties>
</file>