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7"/>
  </p:notesMasterIdLst>
  <p:handoutMasterIdLst>
    <p:handoutMasterId r:id="rId58"/>
  </p:handoutMasterIdLst>
  <p:sldIdLst>
    <p:sldId id="338" r:id="rId2"/>
    <p:sldId id="271" r:id="rId3"/>
    <p:sldId id="272" r:id="rId4"/>
    <p:sldId id="273" r:id="rId5"/>
    <p:sldId id="274" r:id="rId6"/>
    <p:sldId id="257" r:id="rId7"/>
    <p:sldId id="331" r:id="rId8"/>
    <p:sldId id="330" r:id="rId9"/>
    <p:sldId id="276" r:id="rId10"/>
    <p:sldId id="277" r:id="rId11"/>
    <p:sldId id="278" r:id="rId12"/>
    <p:sldId id="258" r:id="rId13"/>
    <p:sldId id="280" r:id="rId14"/>
    <p:sldId id="281" r:id="rId15"/>
    <p:sldId id="259" r:id="rId16"/>
    <p:sldId id="283" r:id="rId17"/>
    <p:sldId id="284" r:id="rId18"/>
    <p:sldId id="260" r:id="rId19"/>
    <p:sldId id="332" r:id="rId20"/>
    <p:sldId id="286" r:id="rId21"/>
    <p:sldId id="287" r:id="rId22"/>
    <p:sldId id="288" r:id="rId23"/>
    <p:sldId id="261" r:id="rId24"/>
    <p:sldId id="335" r:id="rId25"/>
    <p:sldId id="336" r:id="rId26"/>
    <p:sldId id="301" r:id="rId27"/>
    <p:sldId id="333" r:id="rId28"/>
    <p:sldId id="262" r:id="rId29"/>
    <p:sldId id="304" r:id="rId30"/>
    <p:sldId id="306" r:id="rId31"/>
    <p:sldId id="307" r:id="rId32"/>
    <p:sldId id="309" r:id="rId33"/>
    <p:sldId id="263" r:id="rId34"/>
    <p:sldId id="311" r:id="rId35"/>
    <p:sldId id="310" r:id="rId36"/>
    <p:sldId id="313" r:id="rId37"/>
    <p:sldId id="312" r:id="rId38"/>
    <p:sldId id="337" r:id="rId39"/>
    <p:sldId id="264" r:id="rId40"/>
    <p:sldId id="325" r:id="rId41"/>
    <p:sldId id="299" r:id="rId42"/>
    <p:sldId id="265" r:id="rId43"/>
    <p:sldId id="328" r:id="rId44"/>
    <p:sldId id="329" r:id="rId45"/>
    <p:sldId id="266" r:id="rId46"/>
    <p:sldId id="267" r:id="rId47"/>
    <p:sldId id="326" r:id="rId48"/>
    <p:sldId id="327" r:id="rId49"/>
    <p:sldId id="320" r:id="rId50"/>
    <p:sldId id="322" r:id="rId51"/>
    <p:sldId id="323" r:id="rId52"/>
    <p:sldId id="268" r:id="rId53"/>
    <p:sldId id="324" r:id="rId54"/>
    <p:sldId id="321" r:id="rId55"/>
    <p:sldId id="317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72" autoAdjust="0"/>
  </p:normalViewPr>
  <p:slideViewPr>
    <p:cSldViewPr snapToGrid="0" snapToObjects="1">
      <p:cViewPr varScale="1">
        <p:scale>
          <a:sx n="78" d="100"/>
          <a:sy n="78" d="100"/>
        </p:scale>
        <p:origin x="164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BE10C-4F61-F347-9B34-3A746A896DC5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65435-68CE-D241-A727-0CA763A208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76CBB-6AF2-A649-823D-BC4BA84876DB}" type="datetimeFigureOut">
              <a:rPr lang="en-US" smtClean="0"/>
              <a:pPr/>
              <a:t>5/23/2021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CC7EA-E528-AD4D-90C5-40199BFED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2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6075"/>
            <a:ext cx="5029200" cy="3852609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219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96988" y="800100"/>
            <a:ext cx="4264025" cy="319881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6075"/>
            <a:ext cx="5029200" cy="3852609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483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96988" y="800100"/>
            <a:ext cx="4264025" cy="319881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6075"/>
            <a:ext cx="5029200" cy="3852609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435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96988" y="800100"/>
            <a:ext cx="4264025" cy="319881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D3340F-AE50-F94B-B5A5-C1D63144F520}" type="datetime1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D88E4-469E-644E-9952-CB69E8EF6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4AE81C-A75E-D140-853E-B95C00E6E576}" type="datetime1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D88E4-469E-644E-9952-CB69E8EF6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40E7CC-2151-B44D-A344-A1243214FB24}" type="datetime1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D88E4-469E-644E-9952-CB69E8EF6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27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757815-6135-F045-9660-D35FB9A13D44}" type="datetime1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D88E4-469E-644E-9952-CB69E8EF6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68F41B-F531-1044-9873-1C8DCF90F6FB}" type="datetime1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D88E4-469E-644E-9952-CB69E8EF6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E4A189-03F8-7846-AF7A-404E046B8858}" type="datetime1">
              <a:rPr lang="en-US" smtClean="0"/>
              <a:pPr/>
              <a:t>5/23/2021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D88E4-469E-644E-9952-CB69E8EF6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9962A3-2450-8040-9965-7334D77CBDD6}" type="datetime1">
              <a:rPr lang="en-US" smtClean="0"/>
              <a:pPr/>
              <a:t>5/23/2021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D88E4-469E-644E-9952-CB69E8EF6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749379-708F-4247-AA46-79C266297683}" type="datetime1">
              <a:rPr lang="en-US" smtClean="0"/>
              <a:pPr/>
              <a:t>5/23/2021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D88E4-469E-644E-9952-CB69E8EF6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1D4D3B-F98A-C34E-94C8-9BB3C67EDEF1}" type="datetime1">
              <a:rPr lang="en-US" smtClean="0"/>
              <a:pPr/>
              <a:t>5/23/2021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D88E4-469E-644E-9952-CB69E8EF6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755FC5-D915-CA4E-BBFF-BF8BD84CD647}" type="datetime1">
              <a:rPr lang="en-US" smtClean="0"/>
              <a:pPr/>
              <a:t>5/23/2021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D88E4-469E-644E-9952-CB69E8EF6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7B6EA2-BB04-8740-A08D-703C2024436A}" type="datetime1">
              <a:rPr lang="en-US" smtClean="0"/>
              <a:pPr/>
              <a:t>5/23/2021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D88E4-469E-644E-9952-CB69E8EF6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C6B12E0-2C02-E845-B991-70F08997010B}" type="datetime1">
              <a:rPr lang="en-US" smtClean="0"/>
              <a:pPr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48D88E4-469E-644E-9952-CB69E8EF64C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Cover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50432" y="287213"/>
            <a:ext cx="923795" cy="11430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ifs.host.cs.st-andrews.ac.uk/Books/SE9/Presentations/index.html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722376" y="6227064"/>
            <a:ext cx="8080248" cy="9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762000" y="62484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8433" y="2720597"/>
            <a:ext cx="9144000" cy="2518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tr-TR" sz="5400" spc="-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Ders </a:t>
            </a:r>
            <a:r>
              <a:rPr lang="en-US" sz="5400" spc="-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tr-TR" sz="5400" spc="-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tr-TR" sz="5400" dirty="0">
                <a:solidFill>
                  <a:srgbClr val="000000"/>
                </a:solidFill>
                <a:latin typeface="Times New Roman" panose="02020603050405020304" pitchFamily="18" charset="0"/>
              </a:rPr>
              <a:t>Güvenilebilirlik ve Güvenlik Özellikleri</a:t>
            </a:r>
            <a:endParaRPr lang="tr-TR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24365"/>
            <a:ext cx="9144000" cy="347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tr-TR" sz="4400" spc="-265" dirty="0" smtClean="0">
                <a:solidFill>
                  <a:srgbClr val="000000"/>
                </a:solidFill>
                <a:latin typeface="Arial"/>
                <a:cs typeface="Arial"/>
              </a:rPr>
              <a:t>IT522</a:t>
            </a: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 – </a:t>
            </a:r>
            <a:r>
              <a:rPr lang="tr-TR" sz="4400" spc="-265" dirty="0" smtClean="0">
                <a:solidFill>
                  <a:srgbClr val="000000"/>
                </a:solidFill>
                <a:latin typeface="Arial"/>
                <a:cs typeface="Arial"/>
              </a:rPr>
              <a:t>Yazılım Mühendisliği </a:t>
            </a:r>
          </a:p>
          <a:p>
            <a:pPr marL="12700">
              <a:spcBef>
                <a:spcPts val="105"/>
              </a:spcBef>
            </a:pPr>
            <a:r>
              <a:rPr lang="tr-TR" sz="4400" spc="-265" dirty="0" smtClean="0">
                <a:solidFill>
                  <a:srgbClr val="000000"/>
                </a:solidFill>
                <a:latin typeface="Arial"/>
                <a:cs typeface="Arial"/>
              </a:rPr>
              <a:t>2021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tr-TR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https://github.com/FurkanGozukara/Yazilim-Muhendisligi-IT522-2021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391" y="5239235"/>
            <a:ext cx="5948490" cy="1091008"/>
          </a:xfrm>
          <a:prstGeom prst="rect">
            <a:avLst/>
          </a:prstGeom>
        </p:spPr>
      </p:pic>
      <p:sp>
        <p:nvSpPr>
          <p:cNvPr id="12" name="Metin kutusu 5"/>
          <p:cNvSpPr txBox="1"/>
          <p:nvPr/>
        </p:nvSpPr>
        <p:spPr>
          <a:xfrm>
            <a:off x="16866" y="6345935"/>
            <a:ext cx="912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dirty="0" smtClean="0"/>
              <a:t>Kaynak</a:t>
            </a:r>
            <a:r>
              <a:rPr lang="en-US" sz="1800" dirty="0" smtClean="0"/>
              <a:t> </a:t>
            </a:r>
            <a:r>
              <a:rPr lang="en-US" sz="1800" dirty="0"/>
              <a:t>: </a:t>
            </a:r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ifs.host.cs.st-andrews.ac.uk/Books/SE9/Presentations/index.html 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265550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İnsülin Pompası Riskleri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>
          <a:xfrm>
            <a:off x="137160" y="1600200"/>
            <a:ext cx="8808720" cy="4525963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İnsülin aşırı doz (servis hatası).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İnsülin düşük dozu (servis hatası).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Bitmiş pil (elektrik) nedeniyle elektrik kesintisi.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Diğer tıbbi ekipmanlarla (elektrik) elektriksel parazit.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Zayıf </a:t>
            </a:r>
            <a:r>
              <a:rPr lang="tr-TR" sz="2800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sensör</a:t>
            </a: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ve </a:t>
            </a:r>
            <a:r>
              <a:rPr lang="tr-TR" sz="2800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aktüatör</a:t>
            </a: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teması (fiziksel).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Makinenin parçaları vücutta kırılıyor (fiziksel).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Makinenin girişinden kaynaklanan enfeksiyon (biyolojik).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Malzemelere veya insüline alerjik reaksiyon (biyolojik).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Tehlike Değerlendirmesi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>
          <a:xfrm>
            <a:off x="106680" y="1600200"/>
            <a:ext cx="8580120" cy="4525963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Süreç, bir riskin ortaya çıkma olasılığını ve bir kaza veya olayın meydana gelmesi durumunda ortaya çıkabilecek olası sonuçları anlamakla ilgilidir.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Riskler şu şekilde kategorize edilebilir: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Dayanılmaz</a:t>
            </a: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Asla ortaya çıkmamalı veya bir kazaya neden olmamalıdır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Makul ölçüde pratik olduğu kadar düşük </a:t>
            </a:r>
            <a:r>
              <a:rPr lang="tr-TR" sz="2400" b="0" i="0" noProof="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sz="2400" b="0" i="0" noProof="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MÖPOKD</a:t>
            </a:r>
            <a:r>
              <a:rPr lang="tr-TR" sz="2400" b="0" i="0" noProof="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).</a:t>
            </a:r>
            <a:r>
              <a:rPr lang="tr-TR" sz="2400" b="0" i="0" noProof="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Maliyet ve program kısıtlamaları göz önüne alındığında risk olasılığını en aza indirmelidir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Kabul edilebilir. </a:t>
            </a: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Riskin sonuçları kabul edilebilirdir ve tehlike olasılığını azaltmak için hiçbir ekstra maliyet yapılmamalıdır.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Risk Üçgeni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48" y="1218969"/>
            <a:ext cx="7442252" cy="551277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Riskin Sosyal Olarak Kabul Edilebilirliği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 riskin kabul edilebilirliği insani, sosyal ve politik hususlar tarafından belirlenir.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Çoğu toplumda, bölgeler arasındaki sınırlar zamanla yukarı doğru itilir, yani toplum riski kabul etmeye daha az isteklidir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Örneğin, kirliliği temizlemenin maliyeti, onu önlemenin maliyetinden daha az olabilir, ancak bu sosyal olarak kabul edilebilir olmayabilir.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Risk değerlendirmesi özneldir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Riskler olası, olası değil vb. 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</a:t>
            </a:r>
            <a:r>
              <a:rPr lang="tr-TR" sz="24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larak</a:t>
            </a:r>
            <a:r>
              <a:rPr lang="tr-TR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tanımlanır. Bu, değerlendirmeyi kimin yaptığına bağlıdır.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69364"/>
            <a:ext cx="3962400" cy="365125"/>
          </a:xfrm>
        </p:spPr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Tehlike Değerlendirmesi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Risk olasılığını ve risk şiddetini tahmin edin.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Normalde bunu tam olarak yapmak mümkün değildir, bu nedenle 'olası değil', 'nadir', 'çok yüksek' gibi göreceli değerler kullanılır.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Amaç, ortaya çıkması muhtemel veya yüksek ciddiyeti olan riskleri dışlamak olmalıdır.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683" y="-103642"/>
            <a:ext cx="8229600" cy="1143000"/>
          </a:xfrm>
        </p:spPr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İnsülin Pompası </a:t>
            </a:r>
            <a:r>
              <a:rPr lang="tr-TR" sz="3200" noProof="0" dirty="0">
                <a:solidFill>
                  <a:srgbClr val="000000"/>
                </a:solidFill>
                <a:latin typeface="Times New Roman" panose="02020603050405020304" pitchFamily="18" charset="0"/>
              </a:rPr>
              <a:t>İ</a:t>
            </a:r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çin Risk Sınıflandırması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599463"/>
              </p:ext>
            </p:extLst>
          </p:nvPr>
        </p:nvGraphicFramePr>
        <p:xfrm>
          <a:off x="0" y="825157"/>
          <a:ext cx="9167685" cy="5584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4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9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3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7322">
                <a:tc>
                  <a:txBody>
                    <a:bodyPr/>
                    <a:lstStyle/>
                    <a:p>
                      <a:r>
                        <a:rPr lang="tr-TR" sz="2000" b="1" noProof="0">
                          <a:effectLst/>
                        </a:rPr>
                        <a:t>Tanımlanmış tehlike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b="1" noProof="0">
                          <a:effectLst/>
                        </a:rPr>
                        <a:t>Tehlike olasılığı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b="1" noProof="0">
                          <a:effectLst/>
                        </a:rPr>
                        <a:t>Kaza şiddeti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b="1" noProof="0">
                          <a:effectLst/>
                        </a:rPr>
                        <a:t>Tahmini risk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b="1" noProof="0">
                          <a:effectLst/>
                        </a:rPr>
                        <a:t>Kabul edilebilirlik</a:t>
                      </a:r>
                      <a:endParaRPr lang="tr-TR" sz="20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322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1. İnsülin aşırı doz hesaplaması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Orta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Yüksek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Yüksek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Tahammül edilemez</a:t>
                      </a:r>
                      <a:endParaRPr lang="tr-TR" sz="20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791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2. İnsülin düşük doz hesaplaması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Orta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Düşük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Düşük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Kabul edilebilir</a:t>
                      </a:r>
                      <a:endParaRPr lang="tr-TR" sz="20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550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3. Donanım izleme sisteminin arızalanması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Orta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 dirty="0">
                          <a:effectLst/>
                        </a:rPr>
                        <a:t>Orta</a:t>
                      </a:r>
                      <a:endParaRPr lang="tr-TR" sz="20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Düşük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 dirty="0" smtClean="0">
                          <a:effectLst/>
                        </a:rPr>
                        <a:t>MÖPOKD</a:t>
                      </a:r>
                      <a:endParaRPr lang="tr-TR" sz="2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496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4. Elektrik kesintisi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Yüksek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Düşük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Düşük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Kabul edilebilir</a:t>
                      </a:r>
                      <a:endParaRPr lang="tr-TR" sz="20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322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5. Makine yanlış takılmış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Yüksek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Yüksek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 dirty="0">
                          <a:effectLst/>
                        </a:rPr>
                        <a:t>Yüksek</a:t>
                      </a:r>
                      <a:endParaRPr lang="tr-TR" sz="20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Tahammül edilemez</a:t>
                      </a:r>
                      <a:endParaRPr lang="tr-TR" sz="20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791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6. Hastada makine kırılmaları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Düşük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Yüksek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Orta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 dirty="0" smtClean="0">
                          <a:effectLst/>
                        </a:rPr>
                        <a:t>MÖPOKD</a:t>
                      </a:r>
                      <a:endParaRPr lang="tr-TR" sz="2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7322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7. Makine enfeksiyona neden oluyor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Orta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Orta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Orta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 dirty="0" smtClean="0">
                          <a:effectLst/>
                        </a:rPr>
                        <a:t>MÖPOKD</a:t>
                      </a:r>
                      <a:endParaRPr lang="tr-TR" sz="2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791">
                <a:tc>
                  <a:txBody>
                    <a:bodyPr/>
                    <a:lstStyle/>
                    <a:p>
                      <a:r>
                        <a:rPr lang="tr-TR" sz="2000" noProof="0" dirty="0">
                          <a:effectLst/>
                        </a:rPr>
                        <a:t>8. Elektriksel </a:t>
                      </a:r>
                      <a:r>
                        <a:rPr lang="en-US" sz="2000" noProof="0" dirty="0" err="1" smtClean="0">
                          <a:effectLst/>
                        </a:rPr>
                        <a:t>parazit</a:t>
                      </a:r>
                      <a:endParaRPr lang="tr-TR" sz="20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Düşük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Yüksek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Orta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 dirty="0" smtClean="0">
                          <a:effectLst/>
                        </a:rPr>
                        <a:t>MÖPOKD</a:t>
                      </a:r>
                      <a:endParaRPr lang="tr-TR" sz="2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496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9. Alerjik reaksiyon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Düşük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Düşük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Düşük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 dirty="0">
                          <a:effectLst/>
                        </a:rPr>
                        <a:t>Kabul edilebilir</a:t>
                      </a:r>
                      <a:endParaRPr lang="tr-TR" sz="2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Tehlike Analizi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Belirli bir sistemdeki risklerin temel nedenlerini keşfetmeyle ilgilenir.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Teknikler çoğunlukla güvenlik açısından kritik sistemlerden türetilmiştir ve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Endüktif</a:t>
            </a: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aşağıdan yukarıya teknikler. Önerilen bir sistem arızasıyla başlayın ve bu arızadan kaynaklanabilecek tehlikeleri değerlendirin;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Tümdengelimli</a:t>
            </a: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yukarıdan aşağıya teknikler. Bir tehlike ile başlayın ve bunun nedenlerinin ne olabileceğini belirleyin.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Hata Ağacı Analizi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Tümdengelimli</a:t>
            </a: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yukarıdan aşağıya bir teknik.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Riski veya tehlikeyi ağacın köküne koyun ve bu tehlikeye yol açabilecek sistem durumlarını belirleyin.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Uygun olduğu durumlarda, bunları 've' veya 'veya' koşullarıyla ilişkilendirin.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Hedef, sistem arızasının tekil nedenlerinin sayısını en aza indirmek olmalıdır.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Yazılım Hatası Ağacına Bir Örnek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046" y="1095742"/>
            <a:ext cx="5507908" cy="585812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Hata Ağacı Analizi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Yanlış insülin dozunun verilmesine yol açabilecek üç olası durum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Kan şekeri seviyesinin yanlış ölçümü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Teslimat sisteminin başarısızlığı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Yanlış zamanda verilen doz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Hata ağacının analizi ile, yazılımla ilgili bu tehlikelerin temel nedenleri şunlardır: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Algoritma hatası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Aritmetik hata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noProof="0" dirty="0">
                <a:solidFill>
                  <a:srgbClr val="000000"/>
                </a:solidFill>
                <a:latin typeface="Times New Roman" panose="02020603050405020304" pitchFamily="18" charset="0"/>
              </a:rPr>
              <a:t>Bölüm 1 </a:t>
            </a:r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İşlenmiş Konular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tr-TR" sz="32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Risk odaklı özellikler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32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Güvenlik spesifikasyonu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32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Güvenlik belirtimi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32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Yazılım güvenilirliği özelliği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Risk Azaltma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 sürecin amacı, risklerin nasıl yönetilmesi gerektiğini belirleyen ve kazaların / olayların ortaya çıkmamasını sağlayan güvenilirlik gereksinimlerini belirlemektir.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Risk azaltma stratejileri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Riskten kaçınma;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Risk tespiti ve ortadan kaldırılması;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Hasar sınırlaması.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Strateji Kullanımı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Normalde, kritik sistemlerde, risk azaltma stratejilerinin bir karışımı kullanılır.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 kimyasal tesis kontrol sisteminde, sistem reaktördeki aşırı basıncı tespit etmek ve düzeltmek için </a:t>
            </a:r>
            <a:r>
              <a:rPr lang="tr-TR" sz="2800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sensörler</a:t>
            </a: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içerecektir.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Bununla birlikte, tehlikeli derecede yüksek basınç algılandığında bir tahliye vanası açan bağımsız bir koruma sistemi de içerecektir.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İnsülin Pompası - Yazılım Riskleri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Aritmetik hata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 hesaplama, bir değişkenin değerinin taşmasına veya yetersiz kalmasına neden olur;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Belki her aritmetik hata türü için bir istisna işleyicisi içerebilir.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Algoritmik</a:t>
            </a: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hata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Verilecek dozu önceki dozla veya güvenli maksimum dozlarla karşılaştırın. Çok yüksekse dozu azaltın.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Güvenlik Gereksinimleri Örnekleri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470" y="1351445"/>
            <a:ext cx="9019040" cy="5262979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tr-TR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SR1</a:t>
            </a:r>
            <a:r>
              <a:rPr lang="tr-T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: Sistem, bir sistem kullanıcısı için belirtilen maksimum dozdan daha fazla olan tek bir doz insülin vermeyecektir.</a:t>
            </a:r>
          </a:p>
          <a:p>
            <a:pPr algn="just"/>
            <a:r>
              <a:rPr lang="tr-TR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SR2</a:t>
            </a:r>
            <a:r>
              <a:rPr lang="tr-T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: Sistem, bir sistem kullanıcısı için belirtilen maksimum günlük dozdan daha fazla olan günlük kümülatif bir insülin dozu vermeyecektir.</a:t>
            </a:r>
          </a:p>
          <a:p>
            <a:pPr algn="just"/>
            <a:r>
              <a:rPr lang="tr-TR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SR3</a:t>
            </a:r>
            <a:r>
              <a:rPr lang="tr-T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: Sistem, saatte en az dört kez çalıştırılacak bir donanım 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control /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doğrulama</a:t>
            </a:r>
            <a:r>
              <a:rPr lang="tr-TR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olanağı içerecektir.</a:t>
            </a:r>
          </a:p>
          <a:p>
            <a:pPr algn="just"/>
            <a:r>
              <a:rPr lang="tr-TR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SR4</a:t>
            </a:r>
            <a:r>
              <a:rPr lang="tr-T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: Sistem, Tablo 3'te tanımlanan tüm istisnalar için bir istisna işleyicisi </a:t>
            </a:r>
            <a:r>
              <a:rPr lang="tr-TR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içermelidir</a:t>
            </a:r>
            <a:r>
              <a:rPr lang="tr-T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.</a:t>
            </a:r>
          </a:p>
          <a:p>
            <a:pPr algn="just"/>
            <a:r>
              <a:rPr lang="tr-TR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SR5</a:t>
            </a:r>
            <a:r>
              <a:rPr lang="tr-T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: Herhangi bir donanım veya yazılım anormalliği tespit edildiğinde sesli alarm </a:t>
            </a:r>
            <a:r>
              <a:rPr lang="tr-TR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çalacak</a:t>
            </a:r>
            <a:r>
              <a:rPr lang="tr-T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ve Tablo 4'te tanımlandığı gibi bir teşhis mesajı görüntülenecektir.</a:t>
            </a:r>
          </a:p>
          <a:p>
            <a:pPr algn="just"/>
            <a:r>
              <a:rPr lang="tr-TR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SR6</a:t>
            </a:r>
            <a:r>
              <a:rPr lang="tr-T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: Bir alarm durumunda, kullanıcı sistemi sıfırlayıp alarmı temizleyene kadar insülin iletimi askıya alınacaktır.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92040" y="6492875"/>
            <a:ext cx="3962400" cy="365125"/>
          </a:xfrm>
        </p:spPr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Bölüm 1’in Anahtar Noktaları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Risk analizi, güvenlik ve güvenilirlik gereksinimlerinin belirlenmesinde önemli bir faaliyettir. Kazalara veya olaylara neden olabilecek risklerin tanımlanmasını içerir.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 sistemin güvenlik gereksinimlerini anlamak için tehlike odaklı bir yaklaşım kullanılabilir. Potansiyel tehlikeleri belirler ve kök nedenlerini keşfetmek için bunları (hata ağacı analizi gibi yöntemleri kullanarak) ayrıştırırsınız.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Tehlikelerin ve kazaların ortaya çıkmamasını sağlamak veya bu imkansızsa, sistem arızasının neden olduğu hasarı sınırlamak için güvenlik gereksinimleri dahil edilmelidir.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sz="40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Ders 12 - Güvenilirlik ve Güvenlik Özellikleri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Bölüm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 Güvenilirliği Özelliği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indent="-285750"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Güvenilirlik ölçülebilir bir sistem özelliğidir, bu nedenle işlevsel olmayan güvenilirlik gereksinimleri nicel olarak belirtilebilir. Bunlar, sistemin normal kullanımı sırasında kabul edilebilir arıza sayısını veya sistemin mevcut olması gereken zamanı tanımlar.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İşlevsel güvenilirlik gereksinimleri, yazılımdaki hataları önleyen, algılayan veya </a:t>
            </a:r>
            <a:r>
              <a:rPr lang="tr-TR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tolere</a:t>
            </a: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eden sistem ve yazılım işlevlerini tanımlar ve böylece bu hataların sistem arızasına yol açmamasını sağlar.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Donanım hatası veya operatör hatasıyla başa çıkmak için yazılım güvenilirliği gereksinimleri de dahil edilebilir.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Güvenilirlik Şartname Süreci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" y="1341120"/>
            <a:ext cx="8808720" cy="4525963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Risk tanımlaması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Ekonomik kayıplara yol açabilecek sistem arızası türlerini belirleyin.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Risk analizi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Farklı yazılım hatası türlerinin maliyetlerini ve sonuçlarını tahmin edin.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Risk ayrışımı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 arızasının temel nedenlerini belirleyin.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Risk azaltma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Kabul edilebilir arıza seviyelerini tanımlayan nicel gereksinimler dahil olmak üzere güvenilirlik </a:t>
            </a:r>
            <a:r>
              <a:rPr lang="tr-TR" sz="2400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spesifikasyonları</a:t>
            </a: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oluşturun.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32550"/>
            <a:ext cx="3962400" cy="365125"/>
          </a:xfrm>
        </p:spPr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 Arızası Türleri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5610969"/>
              </p:ext>
            </p:extLst>
          </p:nvPr>
        </p:nvGraphicFramePr>
        <p:xfrm>
          <a:off x="49160" y="1447135"/>
          <a:ext cx="9065342" cy="4919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0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9942">
                <a:tc>
                  <a:txBody>
                    <a:bodyPr/>
                    <a:lstStyle/>
                    <a:p>
                      <a:r>
                        <a:rPr lang="tr-TR" sz="2000" b="1" noProof="0">
                          <a:effectLst/>
                        </a:rPr>
                        <a:t>Başarısızlık türü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b="1" noProof="0">
                          <a:effectLst/>
                        </a:rPr>
                        <a:t>Açıklama</a:t>
                      </a:r>
                      <a:endParaRPr lang="tr-TR" sz="20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579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Hizmet kaybı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 dirty="0">
                          <a:effectLst/>
                        </a:rPr>
                        <a:t>Sistem kullanılamıyor ve hizmetlerini kullanıcılara sunamıyor. Kritik olmayan hizmetlerdeki bir arızanın sonuçlarının kritik hizmet arızasının sonuçlarından daha az olduğu durumlarda, bunu kritik hizmetlerin kaybına ve kritik olmayan hizmetlerin kaybına ayırabilirsiniz.</a:t>
                      </a:r>
                      <a:endParaRPr lang="tr-TR" sz="2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8263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Hatalı hizmet teslimi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 dirty="0">
                          <a:effectLst/>
                        </a:rPr>
                        <a:t>Sistem kullanıcılara doğru bir hizmet sunmuyor. Yine bu, kritik ve kritik olmayan hizmetlerin sunumundaki küçük ve büyük hatalar veya hatalar açısından belirtilebilir.</a:t>
                      </a:r>
                      <a:endParaRPr lang="tr-TR" sz="2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8263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Sistem / veri bozulması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 dirty="0">
                          <a:effectLst/>
                        </a:rPr>
                        <a:t>Sistemin arızalanması, sistemin kendisine veya verilerine zarar verir. Bu genellikle, ancak zorunlu olarak diğer arıza türleri ile bağlantılı olacaktır.</a:t>
                      </a:r>
                      <a:endParaRPr lang="tr-TR" sz="2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Güvenilirlik Ölçütleri</a:t>
            </a:r>
          </a:p>
        </p:txBody>
      </p:sp>
      <p:sp>
        <p:nvSpPr>
          <p:cNvPr id="13619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840" tIns="44623" rIns="90840" bIns="44623">
            <a:normAutofit fontScale="850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Güvenilirlik ölçütleri, sistem güvenilirliğinin ölçü birimleridir.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 güvenilirliği, </a:t>
            </a:r>
            <a:r>
              <a:rPr lang="tr-TR" sz="2800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operasyonel</a:t>
            </a: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arızaların sayısı sayılarak ve uygun olduğu durumlarda, bunlar sistem üzerinde yapılan talepler ve sistemin </a:t>
            </a:r>
            <a:r>
              <a:rPr lang="tr-TR" sz="2800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operasyonel</a:t>
            </a: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olduğu süre ile ilişkilendirilerek ölçülür.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Kritik sistemlerin güvenilirliğini değerlendirmek için uzun vadeli bir ölçüm programı gereklidir.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Metrikler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Talep üzerine arıza olasılığı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Arızaların gerçekleşme oranı / Ortalama arızaya kadar geçen süre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Kullanılabilirlik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Güvenilebilirlik Gereksinimleri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Hata kontrol ve kurtarma olanaklarını ve sistem arızalarına karşı korumayı tanımlamak için </a:t>
            </a:r>
            <a:r>
              <a:rPr lang="tr-TR" sz="2800" b="0" i="0" noProof="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işlevsel gereksinimler</a:t>
            </a: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Sistemin gerekli güvenilirliğini ve kullanılabilirliğini tanımlayan </a:t>
            </a:r>
            <a:r>
              <a:rPr lang="tr-TR" sz="2800" b="0" i="0" noProof="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işlevsel olmayan gereksinimler</a:t>
            </a: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Ortaya çıkmaması gereken </a:t>
            </a: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durumları ve koşulları tanımlayan gereksinimler hariçtir.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Talep Üzerine Arıza Olasılığı </a:t>
            </a:r>
            <a:r>
              <a:rPr lang="tr-TR" sz="3200" b="1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sz="3200" b="1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TÜAO</a:t>
            </a:r>
            <a:r>
              <a:rPr lang="tr-TR" sz="3200" b="1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  <a:endParaRPr lang="tr-TR" sz="3200" b="1" i="0" noProof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Bu, bir servis talebi yapıldığında sistemin başarısız olma olasılığıdır. Servis talepleri aralıklı ve nispeten seyrek olduğunda kullanışlıdır.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Hizmetlerin ara sıra talep edildiği ve hizmetin teslim edilmemesi durumunda ciddi sonuçların olduğu koruma sistemleri için uygundur.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İstisna yönetimi bileşenlerine sahip birçok güvenlik açısından kritik sistemle ilgilidir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 kimya tesisinde acil kapatma sistemi.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Arıza Oluşma Oranı </a:t>
            </a:r>
            <a:r>
              <a:rPr lang="tr-TR" sz="3200" b="1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sz="3200" b="1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AOO</a:t>
            </a:r>
            <a:r>
              <a:rPr lang="tr-TR" sz="3200" b="1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  <a:endParaRPr lang="tr-TR" sz="3200" b="1" i="0" noProof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Sistemde arıza oluşma oranını yansıtır.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0,002'lik 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AOO, </a:t>
            </a: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her 1000 </a:t>
            </a:r>
            <a:r>
              <a:rPr lang="tr-TR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operasyonel</a:t>
            </a: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zaman biriminde 2 arızanın muhtemel olduğu anlamına gelir, </a:t>
            </a:r>
            <a:r>
              <a:rPr lang="tr-TR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örn</a:t>
            </a: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1000 saatlik çalışma başına 2 arıza.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Sistemin kısa sürede çok sayıda benzer isteği işlemek zorunda olduğu sistemler için geçerlidir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Kredi kartı işlem sistemi, havayolu rezervasyon sistemi.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AOO</a:t>
            </a:r>
            <a:r>
              <a:rPr lang="tr-TR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‘</a:t>
            </a:r>
            <a:r>
              <a:rPr lang="en-US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</a:t>
            </a:r>
            <a:r>
              <a:rPr lang="tr-TR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 </a:t>
            </a: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Karşılıklı Ortalama Başarısız Olma Süresidir </a:t>
            </a:r>
            <a:r>
              <a:rPr lang="tr-TR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KOBOS</a:t>
            </a:r>
            <a:r>
              <a:rPr lang="tr-TR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  <a:endParaRPr lang="tr-TR" b="0" i="0" noProof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Uzun işlemlerin olduğu sistemler için geçerlidir, yani sistem işlemenin uzun sürdüğü yerler (örneğin CAD sistemleri). MTTF, beklenen işlem uzunluğundan daha uzun olmalıdır.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12622"/>
            <a:ext cx="3962400" cy="365125"/>
          </a:xfrm>
        </p:spPr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Kullanılabilirlik</a:t>
            </a:r>
            <a:endParaRPr lang="tr-TR" sz="3200" noProof="0" dirty="0"/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Sistemin kullanıma hazır olduğu sürenin ölçüsü.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Onarım ve yeniden başlatma zamanını hesaba katar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0</a:t>
            </a:r>
            <a:r>
              <a:rPr lang="en-US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lang="tr-TR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998'in </a:t>
            </a: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kullanılabilirliği, yazılımın 1000 zaman biriminden 998'i için kullanılabilir olduğu anlamına gelir.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Kesintisiz, sürekli çalışan sistemler için geçerlidir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telefon anahtarlama sistemleri, demiryolu sinyalizasyon sistemleri.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Kullanılabilirlik Belirtimi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905647"/>
              </p:ext>
            </p:extLst>
          </p:nvPr>
        </p:nvGraphicFramePr>
        <p:xfrm>
          <a:off x="98322" y="1482216"/>
          <a:ext cx="8967019" cy="5044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2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2452">
                <a:tc>
                  <a:txBody>
                    <a:bodyPr/>
                    <a:lstStyle/>
                    <a:p>
                      <a:r>
                        <a:rPr lang="tr-TR" sz="2400" b="1" noProof="0">
                          <a:effectLst/>
                        </a:rPr>
                        <a:t>Kullanılabilirlik</a:t>
                      </a:r>
                      <a:endParaRPr lang="tr-TR" sz="24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400" b="1" noProof="0">
                          <a:effectLst/>
                        </a:rPr>
                        <a:t>Açıklama</a:t>
                      </a:r>
                      <a:endParaRPr lang="tr-TR" sz="24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869">
                <a:tc>
                  <a:txBody>
                    <a:bodyPr/>
                    <a:lstStyle/>
                    <a:p>
                      <a:r>
                        <a:rPr lang="tr-TR" sz="2400" noProof="0" dirty="0" smtClean="0">
                          <a:effectLst/>
                        </a:rPr>
                        <a:t>0</a:t>
                      </a:r>
                      <a:r>
                        <a:rPr lang="en-US" sz="2400" noProof="0" dirty="0" smtClean="0">
                          <a:effectLst/>
                        </a:rPr>
                        <a:t>,</a:t>
                      </a:r>
                      <a:r>
                        <a:rPr lang="tr-TR" sz="2400" noProof="0" dirty="0" smtClean="0">
                          <a:effectLst/>
                        </a:rPr>
                        <a:t>9</a:t>
                      </a:r>
                      <a:endParaRPr lang="tr-TR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400" noProof="0" dirty="0">
                          <a:effectLst/>
                        </a:rPr>
                        <a:t>Sistem, </a:t>
                      </a:r>
                      <a:r>
                        <a:rPr lang="tr-TR" sz="2400" noProof="0" dirty="0" smtClean="0">
                          <a:effectLst/>
                        </a:rPr>
                        <a:t>zamanın</a:t>
                      </a:r>
                      <a:r>
                        <a:rPr lang="en-US" sz="2400" noProof="0" dirty="0" smtClean="0">
                          <a:effectLst/>
                        </a:rPr>
                        <a:t> </a:t>
                      </a:r>
                      <a:r>
                        <a:rPr lang="tr-TR" sz="2400" noProof="0" dirty="0" smtClean="0">
                          <a:effectLst/>
                        </a:rPr>
                        <a:t>%90'ı </a:t>
                      </a:r>
                      <a:r>
                        <a:rPr lang="tr-TR" sz="2400" noProof="0" dirty="0">
                          <a:effectLst/>
                        </a:rPr>
                        <a:t>için kullanılabilir. Bu, 24 saatlik bir süre içinde (1.440 dakika) sistemin 144 dakika süreyle kullanılamayacağı anlamına gelir.</a:t>
                      </a:r>
                      <a:endParaRPr lang="tr-TR" sz="2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5536">
                <a:tc>
                  <a:txBody>
                    <a:bodyPr/>
                    <a:lstStyle/>
                    <a:p>
                      <a:r>
                        <a:rPr lang="tr-TR" sz="2400" noProof="0" dirty="0">
                          <a:effectLst/>
                        </a:rPr>
                        <a:t>0,99</a:t>
                      </a:r>
                      <a:endParaRPr lang="tr-TR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400" noProof="0" dirty="0">
                          <a:effectLst/>
                        </a:rPr>
                        <a:t>24 saatlik bir süre içinde, sistem 14,4 dakika süreyle kullanılamaz.</a:t>
                      </a:r>
                      <a:endParaRPr lang="tr-TR" sz="2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5536">
                <a:tc>
                  <a:txBody>
                    <a:bodyPr/>
                    <a:lstStyle/>
                    <a:p>
                      <a:r>
                        <a:rPr lang="tr-TR" sz="2400" noProof="0" dirty="0" smtClean="0">
                          <a:effectLst/>
                        </a:rPr>
                        <a:t>0</a:t>
                      </a:r>
                      <a:r>
                        <a:rPr lang="en-US" sz="2400" noProof="0" dirty="0" smtClean="0">
                          <a:effectLst/>
                        </a:rPr>
                        <a:t>,</a:t>
                      </a:r>
                      <a:r>
                        <a:rPr lang="tr-TR" sz="2400" noProof="0" dirty="0" smtClean="0">
                          <a:effectLst/>
                        </a:rPr>
                        <a:t>999</a:t>
                      </a:r>
                      <a:endParaRPr lang="tr-TR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400" noProof="0" dirty="0">
                          <a:effectLst/>
                        </a:rPr>
                        <a:t>Sistem, 24 saatlik bir süre içinde 84 saniye süreyle kullanılamaz.</a:t>
                      </a:r>
                      <a:endParaRPr lang="tr-TR" sz="2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0703">
                <a:tc>
                  <a:txBody>
                    <a:bodyPr/>
                    <a:lstStyle/>
                    <a:p>
                      <a:r>
                        <a:rPr lang="tr-TR" sz="2400" noProof="0" dirty="0" smtClean="0">
                          <a:effectLst/>
                        </a:rPr>
                        <a:t>0</a:t>
                      </a:r>
                      <a:r>
                        <a:rPr lang="en-US" sz="2400" noProof="0" dirty="0" smtClean="0">
                          <a:effectLst/>
                        </a:rPr>
                        <a:t>,</a:t>
                      </a:r>
                      <a:r>
                        <a:rPr lang="tr-TR" sz="2400" noProof="0" dirty="0" smtClean="0">
                          <a:effectLst/>
                        </a:rPr>
                        <a:t>9999</a:t>
                      </a:r>
                      <a:endParaRPr lang="tr-TR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400" noProof="0" dirty="0">
                          <a:effectLst/>
                        </a:rPr>
                        <a:t>Sistem 24 saatlik bir süre içinde 8,4 saniye süreyle kullanılamaz. Kabaca haftada bir dakika.</a:t>
                      </a:r>
                      <a:endParaRPr lang="tr-TR" sz="2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0800" y="6468894"/>
            <a:ext cx="3962400" cy="365125"/>
          </a:xfrm>
        </p:spPr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Başarısızlık Sonuçları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Güvenilirliği belirtirken, önemli olan sadece sistem arızalarının sayısı değil, aynı zamanda bu arızaların sonuçlarıdır.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Ciddi sonuçları olan arızalar, onarım ve kurtarmanın basit olduğu durumlara göre açıkça daha zarar vericidir.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 nedenle bazı durumlarda, farklı arıza türleri için farklı güvenilirlik özellikleri tanımlanabilir.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69925" y="306388"/>
            <a:ext cx="8169275" cy="917575"/>
          </a:xfrm>
          <a:noFill/>
          <a:ln/>
        </p:spPr>
        <p:txBody>
          <a:bodyPr lIns="90840" tIns="44623" rIns="90840" bIns="44623"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Güvenilirliğin Aşırı Spesifikasyonu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840" tIns="44623" rIns="90840" bIns="44623"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Güvenilirliğin aşırı belirtilmesi, yüksek düzeyde güvenilirliğin belirlendiği bir durumdur, ancak bunu başarmak uygun maliyetli değildir.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Çoğu durumda, hataların meydana gelmesini önlemek yerine kabul etmek ve bunlarla başa çıkmak daha ucuzdur.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Aşırı spesifikasyonu önlemek için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Farklı arıza türleri için güvenilirlik gereksinimlerini belirtin. Küçük hatalar kabul edilebilir.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Farklı hizmetler için gereksinimleri ayrı ayrı belirtin. Kritik hizmetler, en yüksek güvenilirlik gereksinimlerine sahip olmalıdır.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Yüksek güvenilirliğin gerçekten gerekli olup olmadığına veya güvenilirlik hedeflerine başka bir yolla ulaşılıp ulaşılamayacağına karar verin.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Güvenilirlik </a:t>
            </a:r>
            <a:r>
              <a:rPr lang="tr-TR" sz="3200" b="1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Spesifikasyonuna</a:t>
            </a:r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Giden Adımlar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001000" cy="4495800"/>
          </a:xfrm>
          <a:noFill/>
          <a:ln/>
        </p:spPr>
        <p:txBody>
          <a:bodyPr lIns="90840" tIns="44623" rIns="90840" bIns="44623"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Her bir alt sistem için olası sistem arızalarının sonuçlarını analiz edin.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 arızası analizinden, arızaları uygun sınıflara ayırın.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Tanımlanan her bir başarısızlık sınıfı için, uygun bir ölçüt kullanarak güvenilirliği belirleyin. Farklı güvenilirlik gereksinimleri için farklı ölçütler kullanılabilir.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Kritik arıza olasılığını azaltmak için işlevsel güvenilirlik gereksinimlerini belirleyin.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İnsülin Pompası Özellikleri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Başarısızlık olasılığı </a:t>
            </a:r>
            <a:r>
              <a:rPr lang="tr-TR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(TÜAO) </a:t>
            </a: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 uygun ölçüdür.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Makinenin yeniden kalibrasyonu gibi kullanıcı eylemleriyle onarılabilen geçici arızalar. Nispeten düşük bir </a:t>
            </a:r>
            <a:r>
              <a:rPr lang="tr-TR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TÜAO </a:t>
            </a: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değeri kabul edilebilir (örneğin </a:t>
            </a:r>
            <a:r>
              <a:rPr lang="tr-TR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0</a:t>
            </a:r>
            <a:r>
              <a:rPr lang="en-US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lang="tr-TR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002</a:t>
            </a: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 - her 500 talepte bir arıza meydana gelebilir.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Kalıcı arızalar, yazılımın üretici tarafından yeniden yüklenmesini gerektirir. Bu, yılda bir defadan fazla olmamalıdır. Bu durum için </a:t>
            </a:r>
            <a:r>
              <a:rPr lang="tr-TR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TÜAO 0</a:t>
            </a:r>
            <a:r>
              <a:rPr lang="en-US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lang="tr-TR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00002'den </a:t>
            </a: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az olmalıdır.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İşlevsel Güvenilirlik Gereksinimleri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 arızaya yol açmadan önce yanlış verilerin tespit edilmesini sağlamak için kontrolleri tanımlayan gereksinimleri kontrol etmek.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 arıza meydana geldikten sonra sistemin kurtarılmasına yardımcı olmak için düzenlenmiş kurtarma gereksinimleri.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Dahil edilecek sistemin yedek özelliklerini belirten </a:t>
            </a:r>
            <a:r>
              <a:rPr lang="tr-TR" sz="2800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yedeklilik</a:t>
            </a: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gereksinimleri.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Kullanılacak geliştirme sürecini belirleyen güvenilirlik için süreç gereksinimleri de dahil edilebilir.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AS-HYS</a:t>
            </a:r>
            <a:r>
              <a:rPr lang="tr-TR" sz="3200" b="1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İçin </a:t>
            </a:r>
            <a:r>
              <a:rPr lang="tr-TR" sz="3200" noProof="0" dirty="0">
                <a:solidFill>
                  <a:srgbClr val="000000"/>
                </a:solidFill>
                <a:latin typeface="Times New Roman" panose="02020603050405020304" pitchFamily="18" charset="0"/>
              </a:rPr>
              <a:t>İ</a:t>
            </a:r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şlevsel Güvenilirlik Gereksinimlerine Örnekler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504334"/>
            <a:ext cx="9144000" cy="4832092"/>
          </a:xfrm>
          <a:prstGeom prst="rect">
            <a:avLst/>
          </a:prstGeom>
          <a:solidFill>
            <a:srgbClr val="FFFF00">
              <a:alpha val="39000"/>
            </a:srgb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tr-TR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RR1</a:t>
            </a:r>
            <a:r>
              <a:rPr lang="tr-T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: Tüm operatör </a:t>
            </a:r>
            <a:r>
              <a:rPr lang="tr-TR" sz="28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girişleri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örneğin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ilaç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dozu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tr-TR" sz="28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için önceden tanımlanmış bir aralık tanımlanacak ve sistem, tüm operatör girişlerinin bu önceden tanımlanmış aralığa girdiğini kontrol etmelidir. (Kontrol etme)</a:t>
            </a:r>
          </a:p>
          <a:p>
            <a:pPr algn="just"/>
            <a:r>
              <a:rPr lang="tr-TR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RR2:</a:t>
            </a:r>
            <a:r>
              <a:rPr lang="tr-T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Hasta veri tabanının kopyaları, aynı binada bulunmayan iki ayrı sunucuda saklanacaktır. (Kurtarma, </a:t>
            </a:r>
            <a:r>
              <a:rPr lang="tr-TR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artıklık</a:t>
            </a:r>
            <a:r>
              <a:rPr lang="tr-T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</a:p>
          <a:p>
            <a:pPr algn="just"/>
            <a:r>
              <a:rPr lang="tr-TR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RR3:</a:t>
            </a:r>
            <a:r>
              <a:rPr lang="tr-T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tr-TR" sz="28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N-versiyonu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örneğin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sistemin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 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farklı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versiyonu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tr-TR" sz="28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programlama, frenleme kontrol sistemini uygulamak için kullanılacaktır. (</a:t>
            </a:r>
            <a:r>
              <a:rPr lang="tr-TR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Yedeklilik</a:t>
            </a:r>
            <a:r>
              <a:rPr lang="tr-T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</a:p>
          <a:p>
            <a:pPr algn="just"/>
            <a:r>
              <a:rPr lang="tr-TR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RR4:</a:t>
            </a:r>
            <a:r>
              <a:rPr lang="tr-T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Sistem, Ada'nın güvenli bir alt kümesinde uygulanmalı ve statik analiz kullanılarak kontrol edilmelidir. (Süreç)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Risk Odaklı Özellikler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Kritik sistem özellikleri risk odaklı olmalıdır.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 yaklaşım, emniyet ve güvenlik açısından kritik sistemlerde yaygın olarak kullanılmaktadır.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Spesifikasyon sürecinin amacı, sistemin karşı karşıya olduğu riskleri (emniyet, güvenlik vb.) </a:t>
            </a:r>
            <a:r>
              <a:rPr lang="en-US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tr-TR" sz="2800" b="0" i="0" noProof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nlamak</a:t>
            </a:r>
            <a:r>
              <a:rPr lang="tr-TR" sz="28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 bu riskleri azaltan gereksinimleri tanımlamak olmalıdır.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Güvenlik Özellikleri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77" y="1403248"/>
            <a:ext cx="8876714" cy="4525963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Güvenlik </a:t>
            </a:r>
            <a:r>
              <a:rPr lang="tr-TR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spesifikasyonunun</a:t>
            </a: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güvenlik gereksinimleri </a:t>
            </a:r>
            <a:r>
              <a:rPr lang="tr-TR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spesifikasyonuyla</a:t>
            </a: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ortak bir yönü vardır - her iki durumda da endişeniz kötü bir şey olmasını önlemektir.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Dört büyük fark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noProof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Emniyet</a:t>
            </a:r>
            <a:r>
              <a:rPr lang="tr-TR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sorunları tesadüfi - yazılım düşmanca bir ortamda çalışmıyor. Güvenlik açısından, saldırganların sistem zayıflıkları hakkında bilgi sahibi olduğunu varsaymalısınız.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Güvenlik arızaları meydana geldiğinde, başarısızlığa neden olan temel nedeni veya zayıflığı arayabilirsiniz. Başarısızlık kasıtlı bir saldırıdan kaynaklandığında, saldırgan başarısızlığın nedenini gizleyebilir.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 sistemi kapatmak, güvenlikle ilgili bir arızayı önleyebilir. Kapanmaya neden olmak bir saldırının amacı olabilir.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Emniyetle ilgili olaylar zeki bir düşman tarafından oluşturulmaz. Bir saldırgan, zayıflıkları keşfetmek için zaman içinde savunmaları araştırabilir.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40758"/>
            <a:ext cx="3962400" cy="365125"/>
          </a:xfrm>
        </p:spPr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Güvenlik Gereksinimi Türleri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Tanımlama gereksinimleri.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Kimlik doğrulama gereksinimleri.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Yetkilendirme gereksinimleri.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Bağışıklık gereksinimleri.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Bütünlük gereksinimleri.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Saldırı tespiti gereksinimleri.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Reddetmeme gereksinimleri.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Gizlilik gereksinimleri.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Güvenlik denetimi gereksinimleri.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 bakımı güvenlik gereksinimleri.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5927285"/>
            <a:ext cx="3962400" cy="365125"/>
          </a:xfrm>
        </p:spPr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Güvenlik Gereksinimleri </a:t>
            </a:r>
            <a:r>
              <a:rPr lang="tr-TR" sz="3200" noProof="0" dirty="0">
                <a:solidFill>
                  <a:srgbClr val="000000"/>
                </a:solidFill>
                <a:latin typeface="Times New Roman" panose="02020603050405020304" pitchFamily="18" charset="0"/>
              </a:rPr>
              <a:t>İ</a:t>
            </a:r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çin Ön Risk Değerlendirme Süreci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0" y="1417638"/>
            <a:ext cx="9018639" cy="4774174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Güvenlik Riski Değerlendirmesi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Varlık kimliği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Korunması gereken temel sistem varlıklarını (veya hizmetleri) tanımlayın.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Varlık değeri değerlendirmesi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Tanımlanan varlıkların değerini tahmin edin.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Maruz kalma değerlendirmesi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Her bir varlıkla ilişkili potansiyel kayıpları değerlendirin.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Tehdit tanımlama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 varlıklarına yönelik en olası tehditleri belirleyin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Güvenlik Riski Değerlendirmesi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48" y="1600200"/>
            <a:ext cx="8489852" cy="4525963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Saldırı değerlendirmesi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Tehditleri, sisteme yönelik olası saldırılara ve bunların gerçekleşme yollarına ayırın.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Kontrol kimliği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 varlığı korumak için uygulanabilecek kontrolleri önerin.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Fizibilite değerlendirmesi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Kontrollerin teknik fizibilitesini ve maliyetini değerlendirin.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Güvenlik gereksinimleri tanımı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 güvenlik gereksinimlerini tanımlayın. Bunlar altyapı veya uygulama sistem gereksinimleri olabilir.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768" y="186080"/>
            <a:ext cx="7293232" cy="1143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AS-HYS</a:t>
            </a:r>
            <a:r>
              <a:rPr lang="tr-TR" sz="3200" b="1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3200" noProof="0" dirty="0">
                <a:solidFill>
                  <a:srgbClr val="000000"/>
                </a:solidFill>
                <a:latin typeface="Times New Roman" panose="02020603050405020304" pitchFamily="18" charset="0"/>
              </a:rPr>
              <a:t>İ</a:t>
            </a:r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çin Ön Risk Değerlendirme Raporunda Varlık Analizi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944119"/>
              </p:ext>
            </p:extLst>
          </p:nvPr>
        </p:nvGraphicFramePr>
        <p:xfrm>
          <a:off x="0" y="1319319"/>
          <a:ext cx="9144000" cy="5307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8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994">
                <a:tc>
                  <a:txBody>
                    <a:bodyPr/>
                    <a:lstStyle/>
                    <a:p>
                      <a:r>
                        <a:rPr lang="tr-TR" sz="2000" b="1" noProof="0">
                          <a:effectLst/>
                        </a:rPr>
                        <a:t>Varlık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b="1" noProof="0" dirty="0">
                          <a:effectLst/>
                        </a:rPr>
                        <a:t>Değer</a:t>
                      </a:r>
                      <a:endParaRPr lang="tr-TR" sz="20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b="1" noProof="0">
                          <a:effectLst/>
                        </a:rPr>
                        <a:t>Maruziyet</a:t>
                      </a:r>
                      <a:endParaRPr lang="tr-TR" sz="20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6457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Bilgi sistemi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Yüksek. Tüm klinik konsültasyonları desteklemek için gereklidir. Potansiyel olarak güvenlik açısından kritik.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Yüksek. Kliniklerin iptal edilmesi gerekebileceğinden mali kayıp. Sistemi geri yükleme maliyetleri. Tedavi reçete edilemezse olası hastaya zarar verir.</a:t>
                      </a:r>
                      <a:endParaRPr lang="tr-TR" sz="20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6457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Hasta veritabanı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Yüksek. Tüm klinik konsültasyonları desteklemek için gereklidir. Potansiyel olarak güvenlik açısından kritik.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Yüksek. Kliniklerin iptal edilmesi gerekebileceğinden mali kayıp. Sistemi geri yükleme maliyetleri. Tedavi reçete edilemezse olası hastaya zarar verir.</a:t>
                      </a:r>
                      <a:endParaRPr lang="tr-TR" sz="20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4805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Bireysel bir hasta kaydı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Normalde düşük olmasına rağmen belirli yüksek profilli hastalar için yüksek olabilir.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 dirty="0">
                          <a:effectLst/>
                        </a:rPr>
                        <a:t>Düşük doğrudan kayıplar ancak olası itibar kaybı.</a:t>
                      </a:r>
                      <a:endParaRPr lang="tr-TR" sz="2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0800" y="6553297"/>
            <a:ext cx="3962400" cy="365125"/>
          </a:xfrm>
        </p:spPr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Ön Risk Değerlendirme Raporunda Tehdit Ve Kontrol Analizi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585877"/>
              </p:ext>
            </p:extLst>
          </p:nvPr>
        </p:nvGraphicFramePr>
        <p:xfrm>
          <a:off x="0" y="1417637"/>
          <a:ext cx="9144000" cy="5347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6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1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6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3086">
                <a:tc>
                  <a:txBody>
                    <a:bodyPr/>
                    <a:lstStyle/>
                    <a:p>
                      <a:r>
                        <a:rPr lang="tr-TR" sz="2000" b="1" noProof="0">
                          <a:effectLst/>
                        </a:rPr>
                        <a:t>Tehdit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b="1" noProof="0">
                          <a:effectLst/>
                        </a:rPr>
                        <a:t>Olasılık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b="1" noProof="0">
                          <a:effectLst/>
                        </a:rPr>
                        <a:t>Kontrol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b="1" noProof="0">
                          <a:effectLst/>
                        </a:rPr>
                        <a:t>Fizibilite</a:t>
                      </a:r>
                      <a:endParaRPr lang="tr-TR" sz="20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6462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Yetkisiz kullanıcı, sistem yöneticisi olarak erişim kazanır ve sistemi kullanılamaz hale getirir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Düşük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Sistem yönetimine yalnızca fiziksel olarak güvenli olan belirli konumlardan izin verin.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Düşük uygulama maliyeti, ancak anahtar dağıtımına ve acil bir durumda anahtarların mevcut olmasını sağlamak için özen gösterilmelidir.</a:t>
                      </a:r>
                      <a:endParaRPr lang="tr-TR" sz="20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9165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Yetkisiz kullanıcı, sistem kullanıcısı olarak erişim kazanır ve gizli bilgilere erişir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Yüksek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Tüm kullanıcıların bir biyometrik mekanizma kullanarak kendi kimliklerini doğrulamasını isteyin.</a:t>
                      </a:r>
                      <a:endParaRPr lang="tr-TR" sz="2000" noProof="0"/>
                    </a:p>
                    <a:p>
                      <a:r>
                        <a:rPr lang="tr-TR" sz="2000" noProof="0">
                          <a:effectLst/>
                        </a:rPr>
                        <a:t>Sistem kullanımını izlemek için hasta bilgilerindeki tüm değişiklikleri günlüğe kaydedin.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 dirty="0">
                          <a:effectLst/>
                        </a:rPr>
                        <a:t>Teknik olarak uygulanabilir ancak yüksek maliyetli çözüm. Olası kullanıcı direnci.</a:t>
                      </a:r>
                      <a:endParaRPr lang="tr-TR" sz="2000" noProof="0" dirty="0"/>
                    </a:p>
                    <a:p>
                      <a:r>
                        <a:rPr lang="tr-TR" sz="2000" noProof="0" dirty="0">
                          <a:effectLst/>
                        </a:rPr>
                        <a:t>Uygulaması basit ve şeffaftır ve ayrıca </a:t>
                      </a:r>
                      <a:r>
                        <a:rPr lang="tr-TR" sz="2000" noProof="0" dirty="0" err="1" smtClean="0">
                          <a:effectLst/>
                        </a:rPr>
                        <a:t>kurtarm</a:t>
                      </a:r>
                      <a:r>
                        <a:rPr lang="en-US" sz="2000" noProof="0" dirty="0" err="1" smtClean="0">
                          <a:effectLst/>
                        </a:rPr>
                        <a:t>ayı</a:t>
                      </a:r>
                      <a:r>
                        <a:rPr lang="en-US" sz="2000" noProof="0" dirty="0" smtClean="0">
                          <a:effectLst/>
                        </a:rPr>
                        <a:t> </a:t>
                      </a:r>
                      <a:r>
                        <a:rPr lang="en-US" sz="2000" noProof="0" dirty="0" err="1" smtClean="0">
                          <a:effectLst/>
                        </a:rPr>
                        <a:t>destekler</a:t>
                      </a:r>
                      <a:r>
                        <a:rPr lang="en-US" sz="2000" noProof="0" dirty="0" smtClean="0">
                          <a:effectLst/>
                        </a:rPr>
                        <a:t>.</a:t>
                      </a:r>
                      <a:endParaRPr lang="tr-TR" sz="2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55698" y="6399803"/>
            <a:ext cx="3962400" cy="365125"/>
          </a:xfrm>
        </p:spPr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Güvenlik Politikası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 </a:t>
            </a:r>
            <a:r>
              <a:rPr lang="tr-TR" sz="2800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organizasyonel</a:t>
            </a: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güvenlik politikası tüm sistemler için geçerlidir ve neye izin verilip verilmemesi gerektiğini belirler.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Örneğin, bir askeri politika şöyle olabilir: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Okuyucular, yalnızca sınıflandırması okuyucuların inceleme düzeyiyle aynı veya altında olan belgeleri inceleyebilir.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 güvenlik politikası, bir güvenlik sistemi tarafından sürdürülmesi gereken koşulları belirler ve böylece sistem güvenlik gereksinimlerinin belirlenmesine yardımcı olur.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62493"/>
            <a:ext cx="3962400" cy="365125"/>
          </a:xfrm>
        </p:spPr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AS-HYS</a:t>
            </a:r>
            <a:r>
              <a:rPr lang="tr-TR" sz="3200" b="1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200" noProof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İ</a:t>
            </a:r>
            <a:r>
              <a:rPr lang="tr-TR" sz="3200" b="1" i="0" noProof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çin</a:t>
            </a:r>
            <a:r>
              <a:rPr lang="tr-TR" sz="3200" b="1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Güvenlik Gereksinimleri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12" y="1600200"/>
            <a:ext cx="8517988" cy="4525963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Hasta bilgileri, bir klinik seansının başlangıcında, klinik personel tarafından kullanılan sistem istemcisinde güvenli bir alana indirilecektir.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 istemcisindeki tüm hasta bilgileri şifrelenecektir.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Hasta bilgileri, bir klinik oturumu bittikten ve istemci bilgisayardan silindikten sonra veri tabanına yüklenecektir.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 </a:t>
            </a:r>
            <a:r>
              <a:rPr lang="tr-TR" sz="2800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veritabanında</a:t>
            </a: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yapılan tüm değişikliklerin </a:t>
            </a:r>
            <a:r>
              <a:rPr lang="tr-TR" sz="2800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veritabanı</a:t>
            </a: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sunucusundan ayrı bir bilgisayardaki günlük kaydı tutulmalıdır.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Biçimsel Şartname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Biçimsel belirtim, 'biçimsel yöntemler' olarak bilinen daha genel bir teknikler koleksiyonunun parçasıdır.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Bunların tümü, yazılımın matematiksel temsiline ve analizine dayanmaktadır.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Biçimsel yöntemler şunları içerir: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Biçimsel şartname;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Spesifikasyon analizi ve ispat;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Dönüşümsel</a:t>
            </a: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gelişme;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Program doğrulama.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368300"/>
            <a:ext cx="7942263" cy="687388"/>
          </a:xfrm>
          <a:noFill/>
          <a:ln/>
        </p:spPr>
        <p:txBody>
          <a:bodyPr lIns="86362" tIns="42424" rIns="86362" bIns="42424"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Risk Bazlı Analizin Aşamaları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86362" tIns="42424" rIns="86362" bIns="42424"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Risk tanımlaması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Ortaya çıkabilecek olası riskleri belirleyin.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Risk analizi ve sınıflandırma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Her bir riskin ciddiyetini değerlendirin.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Risk ayrışımı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Potansiyel temel nedenlerini keşfetmek için riskleri ayrıştırın.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Risk azaltma değerlendirmesi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 tasarlanırken her bir riskin nasıl ortadan kaldırılması veya azaltılması gerektiğini tanımlayın.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Resmi Yöntemlerin Kullanımı</a:t>
            </a:r>
          </a:p>
        </p:txBody>
      </p:sp>
      <p:sp>
        <p:nvSpPr>
          <p:cNvPr id="66565" name="Rectangle 1029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Biçimsel yöntemlerin temel faydaları, sistemlerdeki hata sayısını azaltmaktır.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Sonuç olarak, temel uygulama alanları kritik sistem mühendisliğidir. Bu alanda resmi yöntemlerin kullanıldığı birkaç başarılı proje olmuştur.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 alanda, resmi yöntemlerin kullanımı büyük olasılıkla maliyet etkin olacaktır çünkü yüksek sistem hatası maliyetlerinden kaçınılmalıdır.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3525"/>
            <a:ext cx="8551863" cy="1108075"/>
          </a:xfrm>
          <a:noFill/>
          <a:ln/>
        </p:spPr>
        <p:txBody>
          <a:bodyPr lIns="90840" tIns="44623" rIns="90840" bIns="44623"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Yazılım Sürecindeki Şartname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840" tIns="44623" rIns="90840" bIns="44623"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Spesifikasyon ve tasarım ayrılmaz bir şekilde iç içe geçmiştir.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 şartname ve şartname sürecini yapılandırmak için mimari tasarım esastır.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Biçimsel belirtimler, kesin olarak tanımlanmış kelime dağarcığı, sözdizimi ve anlambilim ile matematiksel bir gösterimle ifade edilir.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Plan Tabanlı Bir Yazılım Sürecinde Resmi Şartname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015" y="1671866"/>
            <a:ext cx="9232030" cy="3096932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Resmi </a:t>
            </a:r>
            <a:r>
              <a:rPr lang="tr-TR" sz="3200" b="1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Spesifikasyonun</a:t>
            </a:r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Faydaları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Resmi bir </a:t>
            </a:r>
            <a:r>
              <a:rPr lang="tr-TR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spesifikasyon</a:t>
            </a: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geliştirmek, sistem gereksinimlerinin ayrıntılı olarak analiz edilmesini gerektirir. Bu, gereksinimlerdeki sorunları, tutarsızlıkları ve eksiklikleri tespit etmeye yardımcı olur.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Spesifikasyon resmi bir dilde ifade edildiğinden, tutarsızlıkları ve eksiklikleri keşfetmek için otomatik olarak analiz edilebilir.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 yöntemi gibi resmi bir yöntem kullanırsanız, resmi belirtimi 'doğru' bir programa dönüştürebilirsiniz.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Program, </a:t>
            </a:r>
            <a:r>
              <a:rPr lang="tr-TR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spesifikasyonuna</a:t>
            </a: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göre resmi olarak doğrulanırsa, program test maliyetleri düşebilir.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Resmi Yöntemlerin Kabulü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Biçimsel yöntemler, pratik yazılım geliştirme üzerinde sınırlı etkiye sahiptir: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Sorun sahipleri resmi bir şartnameyi anlayamazlar ve bu nedenle, gereksinimlerinin doğru bir şekilde temsil edilip edilmediğini değerlendiremezler.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Resmi bir şartname geliştirmenin maliyetlerini değerlendirmek kolaydır, ancak faydaları değerlendirmek daha zordur. Yöneticiler bu nedenle resmi yöntemlere yatırım yapma konusunda isteksiz olabilirler.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Yazılım mühendisleri bu yaklaşıma aşina değiller ve bu nedenle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resmi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metot</a:t>
            </a:r>
            <a:r>
              <a:rPr lang="tr-TR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kullanımını önermeye isteksizler.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Biçimsel yöntemlerin büyük sistemlere ölçeklendirilmesi hala zordur.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Biçimsel belirtim, </a:t>
            </a:r>
            <a:r>
              <a:rPr lang="tr-TR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Agile</a:t>
            </a: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geliştirme yöntemleriyle gerçekten uyumlu değildir.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Bölüm 2’nin Anahtar Noktaları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0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Güvenilirlik gereksinimleri nicel olarak tanımlanabilir. Talep üzerine arıza </a:t>
            </a:r>
            <a:r>
              <a:rPr lang="tr-TR" sz="20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olasılığını, </a:t>
            </a:r>
            <a:r>
              <a:rPr lang="tr-TR" sz="20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arızanın meydana gelme </a:t>
            </a:r>
            <a:r>
              <a:rPr lang="tr-TR" sz="20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oranını </a:t>
            </a:r>
            <a:r>
              <a:rPr lang="tr-TR" sz="20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 </a:t>
            </a:r>
            <a:r>
              <a:rPr lang="tr-TR" sz="20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kullanılabilirliği </a:t>
            </a:r>
            <a:r>
              <a:rPr lang="tr-TR" sz="20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içerir.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0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 sistem saldırganı bir sistem saldırısı planlamak için sistem güvenlik açıkları bilgisini kullandığından ve başarısız saldırılardan gelen güvenlik açıkları hakkında bilgi edindiğinden, güvenlik gereksinimlerinin belirlenmesi </a:t>
            </a:r>
            <a:r>
              <a:rPr lang="en-US" sz="2000" b="0" i="0" noProof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emniyet</a:t>
            </a:r>
            <a:r>
              <a:rPr lang="tr-TR" sz="2000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20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gereksinimlerinden daha zordur.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0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Güvenlik gereksinimlerini belirlemek için, korunacak varlıkları tanımlamalı ve bu varlıkları korumak için güvenlik tekniklerinin ve teknolojisinin nasıl kullanılması gerektiğini tanımlamalısınız.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0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Biçimsel yazılım geliştirme yöntemleri, matematiksel bir model olarak ifade edilen bir sistem </a:t>
            </a:r>
            <a:r>
              <a:rPr lang="tr-TR" sz="2000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spesifikasyonuna</a:t>
            </a:r>
            <a:r>
              <a:rPr lang="tr-TR" sz="20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dayanır. Biçimsel yöntemlerin kullanımı, kritik bir sistem </a:t>
            </a:r>
            <a:r>
              <a:rPr lang="tr-TR" sz="2000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spesifikasyonundaki</a:t>
            </a:r>
            <a:r>
              <a:rPr lang="tr-TR" sz="20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belirsizliği önler.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Risk Odaklı Özellikler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8" y="1647825"/>
            <a:ext cx="9020843" cy="25603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Aşamalı Risk Analizi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Ön risk analizi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 ortamından gelen riskleri belirler. Amaç, başlangıçta bir dizi sistem güvenliği ve </a:t>
            </a:r>
            <a:r>
              <a:rPr lang="tr-TR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güvenilebilirlik</a:t>
            </a: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gereksinimleri geliştirmektir.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Yaşam döngüsü risk analizi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Tasarım ve geliştirme sırasında ortaya çıkan riskleri, örneğin sistem yapımı için kullanılan teknolojilerle ilişkili riskleri tanımlar. Bu risklere karşı koruma sağlamak için gereksinimler genişletilmiştir.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Operasyonel</a:t>
            </a: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risk analizi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 kullanıcı </a:t>
            </a:r>
            <a:r>
              <a:rPr lang="tr-TR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arayüzü</a:t>
            </a: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ve operatör hatalarıyla ilişkili riskler. Bunlarla başa çıkmak için daha fazla koruma gereksinimleri eklenebilir.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Güvenlik Spesifikasyonu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Amaç, sistem arızalarının yaralanmaya, ölüme veya çevresel zarara neden olmamasını sağlayan koruma gereksinimlerini belirlemektir.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Risk tanımlama = Tehlike tanımlama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Risk analizi = Tehlike değerlendirmesi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Risk ayrışımı = Tehlike analizi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Risk azaltma = güvenlik gereksinimleri spesifikasyonu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Tehlike Tanımlama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Sistemi tehdit edebilecek tehlikeleri belirleyin.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8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Tehlike tanımlaması, farklı tehlike türlerine dayalı olabilir: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Fiziksel riskler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Elektriksel tehlikeler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Biyolojik tehlikeler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Servis arızası tehlikeleri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sz="2400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Vb.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12 - Güvenilebilirlik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SE9.thmx</Template>
  <TotalTime>10497</TotalTime>
  <Words>3701</Words>
  <Application>Microsoft Office PowerPoint</Application>
  <PresentationFormat>Ekran Gösterisi (4:3)</PresentationFormat>
  <Paragraphs>481</Paragraphs>
  <Slides>55</Slides>
  <Notes>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55</vt:i4>
      </vt:variant>
    </vt:vector>
  </HeadingPairs>
  <TitlesOfParts>
    <vt:vector size="63" baseType="lpstr">
      <vt:lpstr>ＭＳ Ｐゴシック</vt:lpstr>
      <vt:lpstr>Arial</vt:lpstr>
      <vt:lpstr>Calibri</vt:lpstr>
      <vt:lpstr>Courier New</vt:lpstr>
      <vt:lpstr>Sitka Small</vt:lpstr>
      <vt:lpstr>Times New Roman</vt:lpstr>
      <vt:lpstr>Wingdings</vt:lpstr>
      <vt:lpstr>SE9</vt:lpstr>
      <vt:lpstr>PowerPoint Sunusu</vt:lpstr>
      <vt:lpstr>Bölüm 1 İşlenmiş Konular</vt:lpstr>
      <vt:lpstr>Güvenilebilirlik Gereksinimleri</vt:lpstr>
      <vt:lpstr>Risk Odaklı Özellikler</vt:lpstr>
      <vt:lpstr>Risk Bazlı Analizin Aşamaları</vt:lpstr>
      <vt:lpstr>Risk Odaklı Özellikler</vt:lpstr>
      <vt:lpstr>Aşamalı Risk Analizi</vt:lpstr>
      <vt:lpstr>Güvenlik Spesifikasyonu</vt:lpstr>
      <vt:lpstr>Tehlike Tanımlama</vt:lpstr>
      <vt:lpstr>İnsülin Pompası Riskleri</vt:lpstr>
      <vt:lpstr>Tehlike Değerlendirmesi</vt:lpstr>
      <vt:lpstr>Risk Üçgeni</vt:lpstr>
      <vt:lpstr>Riskin Sosyal Olarak Kabul Edilebilirliği</vt:lpstr>
      <vt:lpstr>Tehlike Değerlendirmesi</vt:lpstr>
      <vt:lpstr>İnsülin Pompası İçin Risk Sınıflandırması</vt:lpstr>
      <vt:lpstr>Tehlike Analizi</vt:lpstr>
      <vt:lpstr>Hata Ağacı Analizi</vt:lpstr>
      <vt:lpstr>Yazılım Hatası Ağacına Bir Örnek</vt:lpstr>
      <vt:lpstr>Hata Ağacı Analizi</vt:lpstr>
      <vt:lpstr>Risk Azaltma</vt:lpstr>
      <vt:lpstr>Strateji Kullanımı</vt:lpstr>
      <vt:lpstr>İnsülin Pompası - Yazılım Riskleri</vt:lpstr>
      <vt:lpstr>Güvenlik Gereksinimleri Örnekleri</vt:lpstr>
      <vt:lpstr>Bölüm 1’in Anahtar Noktaları</vt:lpstr>
      <vt:lpstr>Ders 12 - Güvenilirlik ve Güvenlik Özellikleri</vt:lpstr>
      <vt:lpstr>Sistem Güvenilirliği Özelliği</vt:lpstr>
      <vt:lpstr>Güvenilirlik Şartname Süreci</vt:lpstr>
      <vt:lpstr>Sistem Arızası Türleri</vt:lpstr>
      <vt:lpstr>Güvenilirlik Ölçütleri</vt:lpstr>
      <vt:lpstr>Talep Üzerine Arıza Olasılığı (TÜAO)</vt:lpstr>
      <vt:lpstr>Arıza Oluşma Oranı (AOO)</vt:lpstr>
      <vt:lpstr>Kullanılabilirlik</vt:lpstr>
      <vt:lpstr>Kullanılabilirlik Belirtimi</vt:lpstr>
      <vt:lpstr>Başarısızlık Sonuçları</vt:lpstr>
      <vt:lpstr>Güvenilirliğin Aşırı Spesifikasyonu</vt:lpstr>
      <vt:lpstr>Güvenilirlik Spesifikasyonuna Giden Adımlar</vt:lpstr>
      <vt:lpstr>İnsülin Pompası Özellikleri</vt:lpstr>
      <vt:lpstr>İşlevsel Güvenilirlik Gereksinimleri</vt:lpstr>
      <vt:lpstr>AS-HYS İçin İşlevsel Güvenilirlik Gereksinimlerine Örnekler</vt:lpstr>
      <vt:lpstr>Güvenlik Özellikleri</vt:lpstr>
      <vt:lpstr>Güvenlik Gereksinimi Türleri</vt:lpstr>
      <vt:lpstr>Güvenlik Gereksinimleri İçin Ön Risk Değerlendirme Süreci</vt:lpstr>
      <vt:lpstr>Güvenlik Riski Değerlendirmesi</vt:lpstr>
      <vt:lpstr>Güvenlik Riski Değerlendirmesi</vt:lpstr>
      <vt:lpstr>AS-HYS İçin Ön Risk Değerlendirme Raporunda Varlık Analizi</vt:lpstr>
      <vt:lpstr>Ön Risk Değerlendirme Raporunda Tehdit Ve Kontrol Analizi</vt:lpstr>
      <vt:lpstr>Güvenlik Politikası</vt:lpstr>
      <vt:lpstr>AS-HYS İçin Güvenlik Gereksinimleri</vt:lpstr>
      <vt:lpstr>Biçimsel Şartname</vt:lpstr>
      <vt:lpstr>Resmi Yöntemlerin Kullanımı</vt:lpstr>
      <vt:lpstr>Yazılım Sürecindeki Şartname</vt:lpstr>
      <vt:lpstr>Plan Tabanlı Bir Yazılım Sürecinde Resmi Şartname</vt:lpstr>
      <vt:lpstr>Resmi Spesifikasyonun Faydaları</vt:lpstr>
      <vt:lpstr>Resmi Yöntemlerin Kabulü</vt:lpstr>
      <vt:lpstr>Bölüm 2’nin Anahtar Noktaları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12</dc:title>
  <dc:creator>Ian Sommerville</dc:creator>
  <cp:lastModifiedBy>Furkan Gözükara</cp:lastModifiedBy>
  <cp:revision>74</cp:revision>
  <cp:lastPrinted>2009-12-04T15:20:14Z</cp:lastPrinted>
  <dcterms:created xsi:type="dcterms:W3CDTF">2009-12-09T14:52:21Z</dcterms:created>
  <dcterms:modified xsi:type="dcterms:W3CDTF">2021-05-23T22:16:19Z</dcterms:modified>
</cp:coreProperties>
</file>