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8"/>
  </p:notesMasterIdLst>
  <p:handoutMasterIdLst>
    <p:handoutMasterId r:id="rId59"/>
  </p:handoutMasterIdLst>
  <p:sldIdLst>
    <p:sldId id="314" r:id="rId2"/>
    <p:sldId id="287" r:id="rId3"/>
    <p:sldId id="288" r:id="rId4"/>
    <p:sldId id="294" r:id="rId5"/>
    <p:sldId id="269" r:id="rId6"/>
    <p:sldId id="270" r:id="rId7"/>
    <p:sldId id="295" r:id="rId8"/>
    <p:sldId id="296" r:id="rId9"/>
    <p:sldId id="257" r:id="rId10"/>
    <p:sldId id="258" r:id="rId11"/>
    <p:sldId id="259" r:id="rId12"/>
    <p:sldId id="273" r:id="rId13"/>
    <p:sldId id="260" r:id="rId14"/>
    <p:sldId id="261" r:id="rId15"/>
    <p:sldId id="274" r:id="rId16"/>
    <p:sldId id="275" r:id="rId17"/>
    <p:sldId id="276" r:id="rId18"/>
    <p:sldId id="277" r:id="rId19"/>
    <p:sldId id="262" r:id="rId20"/>
    <p:sldId id="278" r:id="rId21"/>
    <p:sldId id="279" r:id="rId22"/>
    <p:sldId id="280" r:id="rId23"/>
    <p:sldId id="281" r:id="rId24"/>
    <p:sldId id="263" r:id="rId25"/>
    <p:sldId id="282" r:id="rId26"/>
    <p:sldId id="264" r:id="rId27"/>
    <p:sldId id="283" r:id="rId28"/>
    <p:sldId id="265" r:id="rId29"/>
    <p:sldId id="297" r:id="rId30"/>
    <p:sldId id="298" r:id="rId31"/>
    <p:sldId id="284" r:id="rId32"/>
    <p:sldId id="285" r:id="rId33"/>
    <p:sldId id="286" r:id="rId34"/>
    <p:sldId id="266" r:id="rId35"/>
    <p:sldId id="299" r:id="rId36"/>
    <p:sldId id="267" r:id="rId37"/>
    <p:sldId id="268" r:id="rId38"/>
    <p:sldId id="300" r:id="rId39"/>
    <p:sldId id="289" r:id="rId40"/>
    <p:sldId id="290" r:id="rId41"/>
    <p:sldId id="292" r:id="rId42"/>
    <p:sldId id="293" r:id="rId43"/>
    <p:sldId id="291"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3" autoAdjust="0"/>
    <p:restoredTop sz="94626" autoAdjust="0"/>
  </p:normalViewPr>
  <p:slideViewPr>
    <p:cSldViewPr snapToGrid="0" snapToObjects="1">
      <p:cViewPr varScale="1">
        <p:scale>
          <a:sx n="78" d="100"/>
          <a:sy n="78" d="100"/>
        </p:scale>
        <p:origin x="160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4/18/2021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4/18/2021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41117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1293813" y="798513"/>
            <a:ext cx="4270375" cy="3201987"/>
          </a:xfrm>
          <a:prstGeom prst="rect">
            <a:avLst/>
          </a:prstGeom>
          <a:noFill/>
          <a:ln w="12700" cap="flat">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D0FCEEE-9776-A446-AE2D-260A7A43AAA9}" type="datetime1">
              <a:rPr lang="en-US" smtClean="0"/>
              <a:t>4/18/2021</a:t>
            </a:fld>
            <a:endParaRPr lang="en-US"/>
          </a:p>
        </p:txBody>
      </p:sp>
      <p:sp>
        <p:nvSpPr>
          <p:cNvPr id="5" name="Footer Placeholder 4"/>
          <p:cNvSpPr>
            <a:spLocks noGrp="1"/>
          </p:cNvSpPr>
          <p:nvPr>
            <p:ph type="ftr" sz="quarter" idx="11"/>
          </p:nvPr>
        </p:nvSpPr>
        <p:spPr/>
        <p:txBody>
          <a:bodyPr/>
          <a:lstStyle>
            <a:lvl1pPr>
              <a:defRPr/>
            </a:lvl1pPr>
          </a:lstStyle>
          <a:p>
            <a:r>
              <a:rPr lang="es-ES" dirty="0" err="1"/>
              <a:t>Ders</a:t>
            </a:r>
            <a:r>
              <a:rPr lang="es-ES" dirty="0"/>
              <a:t> 7 - </a:t>
            </a:r>
            <a:r>
              <a:rPr lang="es-ES" dirty="0" err="1"/>
              <a:t>Tasarım</a:t>
            </a:r>
            <a:r>
              <a:rPr lang="es-ES" dirty="0"/>
              <a:t> ve </a:t>
            </a:r>
            <a:r>
              <a:rPr lang="es-ES" dirty="0" err="1"/>
              <a:t>Uygulama</a:t>
            </a:r>
            <a:endParaRPr lang="en-US" dirty="0"/>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6BFC7338-234C-3740-B565-233E6E0E6AC5}" type="datetime1">
              <a:rPr lang="en-US" smtClean="0"/>
              <a:t>4/18/2021</a:t>
            </a:fld>
            <a:endParaRPr lang="en-US"/>
          </a:p>
        </p:txBody>
      </p:sp>
      <p:sp>
        <p:nvSpPr>
          <p:cNvPr id="5" name="Footer Placeholder 4"/>
          <p:cNvSpPr>
            <a:spLocks noGrp="1"/>
          </p:cNvSpPr>
          <p:nvPr>
            <p:ph type="ftr" sz="quarter" idx="11"/>
          </p:nvPr>
        </p:nvSpPr>
        <p:spPr/>
        <p:txBody>
          <a:bodyPr/>
          <a:lstStyle>
            <a:lvl1pPr>
              <a:defRPr/>
            </a:lvl1pPr>
          </a:lstStyle>
          <a:p>
            <a:r>
              <a:rPr lang="es-ES" dirty="0" err="1"/>
              <a:t>Ders</a:t>
            </a:r>
            <a:r>
              <a:rPr lang="es-ES" dirty="0"/>
              <a:t> 7 - </a:t>
            </a:r>
            <a:r>
              <a:rPr lang="es-ES" dirty="0" err="1"/>
              <a:t>Tasarım</a:t>
            </a:r>
            <a:r>
              <a:rPr lang="es-ES" dirty="0"/>
              <a:t> ve </a:t>
            </a:r>
            <a:r>
              <a:rPr lang="es-ES" dirty="0" err="1"/>
              <a:t>Uygulama</a:t>
            </a:r>
            <a:endParaRPr lang="en-US" dirty="0"/>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0308268B-D336-0449-8845-CF1168309FD8}" type="datetime1">
              <a:rPr lang="en-US" smtClean="0"/>
              <a:t>4/18/2021</a:t>
            </a:fld>
            <a:endParaRPr lang="en-US"/>
          </a:p>
        </p:txBody>
      </p:sp>
      <p:sp>
        <p:nvSpPr>
          <p:cNvPr id="5" name="Footer Placeholder 4"/>
          <p:cNvSpPr>
            <a:spLocks noGrp="1"/>
          </p:cNvSpPr>
          <p:nvPr>
            <p:ph type="ftr" sz="quarter" idx="11"/>
          </p:nvPr>
        </p:nvSpPr>
        <p:spPr/>
        <p:txBody>
          <a:bodyPr/>
          <a:lstStyle>
            <a:lvl1pPr>
              <a:defRPr/>
            </a:lvl1pPr>
          </a:lstStyle>
          <a:p>
            <a:r>
              <a:rPr lang="es-ES" dirty="0" err="1"/>
              <a:t>Ders</a:t>
            </a:r>
            <a:r>
              <a:rPr lang="es-ES" dirty="0"/>
              <a:t> 7 - </a:t>
            </a:r>
            <a:r>
              <a:rPr lang="es-ES" dirty="0" err="1"/>
              <a:t>Tasarım</a:t>
            </a:r>
            <a:r>
              <a:rPr lang="es-ES" dirty="0"/>
              <a:t> ve </a:t>
            </a:r>
            <a:r>
              <a:rPr lang="es-ES" dirty="0" err="1"/>
              <a:t>Uygulama</a:t>
            </a:r>
            <a:endParaRPr lang="en-US" dirty="0"/>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2691656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A21B4A3F-1E60-B74C-A581-19C18DB65E1E}" type="datetime1">
              <a:rPr lang="en-US" smtClean="0"/>
              <a:t>4/18/2021</a:t>
            </a:fld>
            <a:endParaRPr lang="en-US"/>
          </a:p>
        </p:txBody>
      </p:sp>
      <p:sp>
        <p:nvSpPr>
          <p:cNvPr id="5" name="Footer Placeholder 4"/>
          <p:cNvSpPr>
            <a:spLocks noGrp="1"/>
          </p:cNvSpPr>
          <p:nvPr>
            <p:ph type="ftr" sz="quarter" idx="11"/>
          </p:nvPr>
        </p:nvSpPr>
        <p:spPr/>
        <p:txBody>
          <a:bodyPr/>
          <a:lstStyle>
            <a:lvl1pPr>
              <a:defRPr/>
            </a:lvl1pPr>
          </a:lstStyle>
          <a:p>
            <a:r>
              <a:rPr lang="es-ES" dirty="0" err="1"/>
              <a:t>Ders</a:t>
            </a:r>
            <a:r>
              <a:rPr lang="es-ES" dirty="0"/>
              <a:t> 7 - </a:t>
            </a:r>
            <a:r>
              <a:rPr lang="es-ES" dirty="0" err="1"/>
              <a:t>Tasarım</a:t>
            </a:r>
            <a:r>
              <a:rPr lang="es-ES" dirty="0"/>
              <a:t> ve </a:t>
            </a:r>
            <a:r>
              <a:rPr lang="es-ES" dirty="0" err="1"/>
              <a:t>Uygulama</a:t>
            </a:r>
            <a:endParaRPr lang="en-US" dirty="0"/>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AD53E913-82BF-CC49-8A39-80AA62FC9D3D}" type="datetime1">
              <a:rPr lang="en-US" smtClean="0"/>
              <a:t>4/18/2021</a:t>
            </a:fld>
            <a:endParaRPr lang="en-US"/>
          </a:p>
        </p:txBody>
      </p:sp>
      <p:sp>
        <p:nvSpPr>
          <p:cNvPr id="5" name="Footer Placeholder 4"/>
          <p:cNvSpPr>
            <a:spLocks noGrp="1"/>
          </p:cNvSpPr>
          <p:nvPr>
            <p:ph type="ftr" sz="quarter" idx="11"/>
          </p:nvPr>
        </p:nvSpPr>
        <p:spPr/>
        <p:txBody>
          <a:bodyPr/>
          <a:lstStyle>
            <a:lvl1pPr>
              <a:defRPr/>
            </a:lvl1pPr>
          </a:lstStyle>
          <a:p>
            <a:r>
              <a:rPr lang="es-ES" dirty="0" err="1"/>
              <a:t>Ders</a:t>
            </a:r>
            <a:r>
              <a:rPr lang="es-ES" dirty="0"/>
              <a:t> 7 - </a:t>
            </a:r>
            <a:r>
              <a:rPr lang="es-ES" dirty="0" err="1"/>
              <a:t>Tasarım</a:t>
            </a:r>
            <a:r>
              <a:rPr lang="es-ES" dirty="0"/>
              <a:t> ve </a:t>
            </a:r>
            <a:r>
              <a:rPr lang="es-ES" dirty="0" err="1"/>
              <a:t>Uygulama</a:t>
            </a:r>
            <a:endParaRPr lang="en-US" dirty="0"/>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63B0522E-9C5F-5B41-9511-C53C2E2BA003}" type="datetime1">
              <a:rPr lang="en-US" smtClean="0"/>
              <a:t>4/18/2021</a:t>
            </a:fld>
            <a:endParaRPr lang="en-US"/>
          </a:p>
        </p:txBody>
      </p:sp>
      <p:sp>
        <p:nvSpPr>
          <p:cNvPr id="6" name="Footer Placeholder 4"/>
          <p:cNvSpPr>
            <a:spLocks noGrp="1"/>
          </p:cNvSpPr>
          <p:nvPr>
            <p:ph type="ftr" sz="quarter" idx="11"/>
          </p:nvPr>
        </p:nvSpPr>
        <p:spPr/>
        <p:txBody>
          <a:bodyPr/>
          <a:lstStyle>
            <a:lvl1pPr>
              <a:defRPr/>
            </a:lvl1pPr>
          </a:lstStyle>
          <a:p>
            <a:r>
              <a:rPr lang="es-ES" dirty="0" err="1"/>
              <a:t>Ders</a:t>
            </a:r>
            <a:r>
              <a:rPr lang="es-ES" dirty="0"/>
              <a:t> 7 - </a:t>
            </a:r>
            <a:r>
              <a:rPr lang="es-ES" dirty="0" err="1"/>
              <a:t>Tasarım</a:t>
            </a:r>
            <a:r>
              <a:rPr lang="es-ES" dirty="0"/>
              <a:t> ve </a:t>
            </a:r>
            <a:r>
              <a:rPr lang="es-ES" dirty="0" err="1"/>
              <a:t>Uygulama</a:t>
            </a:r>
            <a:endParaRPr lang="en-US" dirty="0"/>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3EFE459F-5A2F-6545-BFEF-214162C7D2E9}" type="datetime1">
              <a:rPr lang="en-US" smtClean="0"/>
              <a:t>4/18/2021</a:t>
            </a:fld>
            <a:endParaRPr lang="en-US"/>
          </a:p>
        </p:txBody>
      </p:sp>
      <p:sp>
        <p:nvSpPr>
          <p:cNvPr id="8" name="Footer Placeholder 4"/>
          <p:cNvSpPr>
            <a:spLocks noGrp="1"/>
          </p:cNvSpPr>
          <p:nvPr>
            <p:ph type="ftr" sz="quarter" idx="11"/>
          </p:nvPr>
        </p:nvSpPr>
        <p:spPr/>
        <p:txBody>
          <a:bodyPr/>
          <a:lstStyle>
            <a:lvl1pPr>
              <a:defRPr/>
            </a:lvl1pPr>
          </a:lstStyle>
          <a:p>
            <a:r>
              <a:rPr lang="es-ES" dirty="0" err="1"/>
              <a:t>Ders</a:t>
            </a:r>
            <a:r>
              <a:rPr lang="es-ES" dirty="0"/>
              <a:t> 7 - </a:t>
            </a:r>
            <a:r>
              <a:rPr lang="es-ES" dirty="0" err="1"/>
              <a:t>Tasarım</a:t>
            </a:r>
            <a:r>
              <a:rPr lang="es-ES" dirty="0"/>
              <a:t> ve </a:t>
            </a:r>
            <a:r>
              <a:rPr lang="es-ES" dirty="0" err="1"/>
              <a:t>Uygulama</a:t>
            </a:r>
            <a:endParaRPr lang="en-US" dirty="0"/>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6CB4E05-96F2-2246-9C59-54046EEE184E}" type="datetime1">
              <a:rPr lang="en-US" smtClean="0"/>
              <a:t>4/18/2021</a:t>
            </a:fld>
            <a:endParaRPr lang="en-US"/>
          </a:p>
        </p:txBody>
      </p:sp>
      <p:sp>
        <p:nvSpPr>
          <p:cNvPr id="4" name="Footer Placeholder 4"/>
          <p:cNvSpPr>
            <a:spLocks noGrp="1"/>
          </p:cNvSpPr>
          <p:nvPr>
            <p:ph type="ftr" sz="quarter" idx="11"/>
          </p:nvPr>
        </p:nvSpPr>
        <p:spPr/>
        <p:txBody>
          <a:bodyPr/>
          <a:lstStyle>
            <a:lvl1pPr>
              <a:defRPr/>
            </a:lvl1pPr>
          </a:lstStyle>
          <a:p>
            <a:r>
              <a:rPr lang="es-ES" dirty="0" err="1"/>
              <a:t>Ders</a:t>
            </a:r>
            <a:r>
              <a:rPr lang="es-ES" dirty="0"/>
              <a:t> 7 - </a:t>
            </a:r>
            <a:r>
              <a:rPr lang="es-ES" dirty="0" err="1"/>
              <a:t>Tasarım</a:t>
            </a:r>
            <a:r>
              <a:rPr lang="es-ES" dirty="0"/>
              <a:t> ve </a:t>
            </a:r>
            <a:r>
              <a:rPr lang="es-ES" dirty="0" err="1"/>
              <a:t>Uygulama</a:t>
            </a:r>
            <a:endParaRPr lang="en-US" dirty="0"/>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FF9EBB-4166-D44B-A65F-FDA162C9DD13}" type="datetime1">
              <a:rPr lang="en-US" smtClean="0"/>
              <a:t>4/18/2021</a:t>
            </a:fld>
            <a:endParaRPr lang="en-US"/>
          </a:p>
        </p:txBody>
      </p:sp>
      <p:sp>
        <p:nvSpPr>
          <p:cNvPr id="3" name="Footer Placeholder 4"/>
          <p:cNvSpPr>
            <a:spLocks noGrp="1"/>
          </p:cNvSpPr>
          <p:nvPr>
            <p:ph type="ftr" sz="quarter" idx="11"/>
          </p:nvPr>
        </p:nvSpPr>
        <p:spPr/>
        <p:txBody>
          <a:bodyPr/>
          <a:lstStyle>
            <a:lvl1pPr>
              <a:defRPr/>
            </a:lvl1pPr>
          </a:lstStyle>
          <a:p>
            <a:r>
              <a:rPr lang="es-ES" dirty="0" err="1"/>
              <a:t>Ders</a:t>
            </a:r>
            <a:r>
              <a:rPr lang="es-ES" dirty="0"/>
              <a:t> 7 - </a:t>
            </a:r>
            <a:r>
              <a:rPr lang="es-ES" dirty="0" err="1"/>
              <a:t>Tasarım</a:t>
            </a:r>
            <a:r>
              <a:rPr lang="es-ES" dirty="0"/>
              <a:t> ve </a:t>
            </a:r>
            <a:r>
              <a:rPr lang="es-ES" dirty="0" err="1"/>
              <a:t>Uygulama</a:t>
            </a:r>
            <a:endParaRPr lang="en-US" dirty="0"/>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77FF700D-33D5-0C44-9757-E0EE4B5F678C}" type="datetime1">
              <a:rPr lang="en-US" smtClean="0"/>
              <a:t>4/18/2021</a:t>
            </a:fld>
            <a:endParaRPr lang="en-US"/>
          </a:p>
        </p:txBody>
      </p:sp>
      <p:sp>
        <p:nvSpPr>
          <p:cNvPr id="6" name="Footer Placeholder 4"/>
          <p:cNvSpPr>
            <a:spLocks noGrp="1"/>
          </p:cNvSpPr>
          <p:nvPr>
            <p:ph type="ftr" sz="quarter" idx="11"/>
          </p:nvPr>
        </p:nvSpPr>
        <p:spPr/>
        <p:txBody>
          <a:bodyPr/>
          <a:lstStyle>
            <a:lvl1pPr>
              <a:defRPr/>
            </a:lvl1pPr>
          </a:lstStyle>
          <a:p>
            <a:r>
              <a:rPr lang="es-ES" dirty="0" err="1"/>
              <a:t>Ders</a:t>
            </a:r>
            <a:r>
              <a:rPr lang="es-ES" dirty="0"/>
              <a:t> 7 - </a:t>
            </a:r>
            <a:r>
              <a:rPr lang="es-ES" dirty="0" err="1"/>
              <a:t>Tasarım</a:t>
            </a:r>
            <a:r>
              <a:rPr lang="es-ES" dirty="0"/>
              <a:t> ve </a:t>
            </a:r>
            <a:r>
              <a:rPr lang="es-ES" dirty="0" err="1"/>
              <a:t>Uygulama</a:t>
            </a:r>
            <a:endParaRPr lang="en-US" dirty="0"/>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52ADA132-1B63-5846-92CB-F216222289F2}" type="datetime1">
              <a:rPr lang="en-US" smtClean="0"/>
              <a:t>4/18/2021</a:t>
            </a:fld>
            <a:endParaRPr lang="en-US"/>
          </a:p>
        </p:txBody>
      </p:sp>
      <p:sp>
        <p:nvSpPr>
          <p:cNvPr id="6" name="Footer Placeholder 4"/>
          <p:cNvSpPr>
            <a:spLocks noGrp="1"/>
          </p:cNvSpPr>
          <p:nvPr>
            <p:ph type="ftr" sz="quarter" idx="11"/>
          </p:nvPr>
        </p:nvSpPr>
        <p:spPr/>
        <p:txBody>
          <a:bodyPr/>
          <a:lstStyle>
            <a:lvl1pPr>
              <a:defRPr/>
            </a:lvl1pPr>
          </a:lstStyle>
          <a:p>
            <a:r>
              <a:rPr lang="es-ES" dirty="0" err="1"/>
              <a:t>Ders</a:t>
            </a:r>
            <a:r>
              <a:rPr lang="es-ES" dirty="0"/>
              <a:t> 7 - </a:t>
            </a:r>
            <a:r>
              <a:rPr lang="es-ES" dirty="0" err="1"/>
              <a:t>Tasarım</a:t>
            </a:r>
            <a:r>
              <a:rPr lang="es-ES" dirty="0"/>
              <a:t> ve </a:t>
            </a:r>
            <a:r>
              <a:rPr lang="es-ES" dirty="0" err="1"/>
              <a:t>Uygulama</a:t>
            </a:r>
            <a:endParaRPr lang="en-US" dirty="0"/>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B0AF135-8D6E-5E4E-8608-D220A6DCBE87}" type="datetime1">
              <a:rPr lang="en-US" smtClean="0"/>
              <a:t>4/18/2021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s-ES" dirty="0" err="1"/>
              <a:t>Ders</a:t>
            </a:r>
            <a:r>
              <a:rPr lang="es-ES" dirty="0"/>
              <a:t> 7 - </a:t>
            </a:r>
            <a:r>
              <a:rPr lang="es-ES" dirty="0" err="1"/>
              <a:t>Tasarım</a:t>
            </a:r>
            <a:r>
              <a:rPr lang="es-ES" dirty="0"/>
              <a:t> ve </a:t>
            </a:r>
            <a:r>
              <a:rPr lang="es-ES" dirty="0" err="1"/>
              <a:t>Uygulama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pic>
        <p:nvPicPr>
          <p:cNvPr id="7" name="Picture 6" descr="Cover.jpg"/>
          <p:cNvPicPr>
            <a:picLocks noChangeAspect="1"/>
          </p:cNvPicPr>
          <p:nvPr/>
        </p:nvPicPr>
        <p:blipFill>
          <a:blip r:embed="rId14"/>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ifs.host.cs.st-andrews.ac.uk/Books/SE9/Presentations/index.html"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d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df"/><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dirty="0"/>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dirty="0"/>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dirty="0"/>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dirty="0"/>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dirty="0"/>
          </a:p>
        </p:txBody>
      </p:sp>
      <p:sp>
        <p:nvSpPr>
          <p:cNvPr id="10" name="object 10"/>
          <p:cNvSpPr txBox="1"/>
          <p:nvPr/>
        </p:nvSpPr>
        <p:spPr>
          <a:xfrm>
            <a:off x="-10364" y="2607549"/>
            <a:ext cx="9144000" cy="1872307"/>
          </a:xfrm>
          <a:prstGeom prst="rect">
            <a:avLst/>
          </a:prstGeom>
        </p:spPr>
        <p:txBody>
          <a:bodyPr vert="horz" wrap="square" lIns="0" tIns="12700" rIns="0" bIns="0" rtlCol="0">
            <a:spAutoFit/>
          </a:bodyPr>
          <a:lstStyle/>
          <a:p>
            <a:pPr algn="ctr">
              <a:lnSpc>
                <a:spcPct val="100000"/>
              </a:lnSpc>
              <a:spcBef>
                <a:spcPts val="100"/>
              </a:spcBef>
            </a:pPr>
            <a:r>
              <a:rPr lang="tr-TR" sz="6000" spc="-5" dirty="0" smtClean="0">
                <a:solidFill>
                  <a:srgbClr val="FF0000"/>
                </a:solidFill>
                <a:latin typeface="Times New Roman" panose="02020603050405020304" pitchFamily="18" charset="0"/>
                <a:cs typeface="Times New Roman" panose="02020603050405020304" pitchFamily="18" charset="0"/>
              </a:rPr>
              <a:t>Ders 7</a:t>
            </a:r>
            <a:endParaRPr lang="tr-TR" sz="5400" spc="-5" dirty="0" smtClean="0">
              <a:latin typeface="Times New Roman" panose="02020603050405020304" pitchFamily="18" charset="0"/>
              <a:cs typeface="Times New Roman" panose="02020603050405020304" pitchFamily="18" charset="0"/>
            </a:endParaRPr>
          </a:p>
          <a:p>
            <a:pPr algn="ctr">
              <a:lnSpc>
                <a:spcPct val="100000"/>
              </a:lnSpc>
              <a:spcBef>
                <a:spcPts val="100"/>
              </a:spcBef>
            </a:pPr>
            <a:r>
              <a:rPr lang="tr-TR" sz="6000" dirty="0" smtClean="0">
                <a:latin typeface="Times New Roman" panose="02020603050405020304" pitchFamily="18" charset="0"/>
                <a:cs typeface="Times New Roman" panose="02020603050405020304" pitchFamily="18" charset="0"/>
              </a:rPr>
              <a:t>Tasarım ve Uygulama</a:t>
            </a:r>
            <a:endParaRPr lang="tr-TR" sz="6600" dirty="0">
              <a:latin typeface="Times New Roman" panose="02020603050405020304" pitchFamily="18" charset="0"/>
              <a:cs typeface="Times New Roman" panose="02020603050405020304" pitchFamily="18" charset="0"/>
            </a:endParaRPr>
          </a:p>
        </p:txBody>
      </p:sp>
      <p:sp>
        <p:nvSpPr>
          <p:cNvPr id="13" name="object 9"/>
          <p:cNvSpPr txBox="1">
            <a:spLocks/>
          </p:cNvSpPr>
          <p:nvPr/>
        </p:nvSpPr>
        <p:spPr bwMode="auto">
          <a:xfrm>
            <a:off x="-5182" y="24365"/>
            <a:ext cx="9144000" cy="34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tr-TR" sz="4400" spc="-265" dirty="0" smtClean="0">
                <a:solidFill>
                  <a:srgbClr val="000000"/>
                </a:solidFill>
                <a:latin typeface="Arial"/>
                <a:cs typeface="Arial"/>
              </a:rPr>
              <a:t>IT522</a:t>
            </a:r>
            <a:r>
              <a:rPr lang="en-US" sz="4400" spc="-265" dirty="0" smtClean="0">
                <a:solidFill>
                  <a:srgbClr val="000000"/>
                </a:solidFill>
                <a:latin typeface="Arial"/>
                <a:cs typeface="Arial"/>
              </a:rPr>
              <a:t> – </a:t>
            </a:r>
            <a:r>
              <a:rPr lang="tr-TR" sz="4400" spc="-265" dirty="0" smtClean="0">
                <a:solidFill>
                  <a:srgbClr val="000000"/>
                </a:solidFill>
                <a:latin typeface="Arial"/>
                <a:cs typeface="Arial"/>
              </a:rPr>
              <a:t>Yazılım Mühendisliği </a:t>
            </a:r>
          </a:p>
          <a:p>
            <a:pPr marL="12700">
              <a:spcBef>
                <a:spcPts val="105"/>
              </a:spcBef>
            </a:pPr>
            <a:r>
              <a:rPr lang="tr-TR" sz="4400" spc="-265" dirty="0" smtClean="0">
                <a:solidFill>
                  <a:srgbClr val="000000"/>
                </a:solidFill>
                <a:latin typeface="Arial"/>
                <a:cs typeface="Arial"/>
              </a:rPr>
              <a:t>2021</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tr-TR" sz="3600" spc="-265" dirty="0"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800" i="1" u="sng" spc="-265" dirty="0">
                <a:solidFill>
                  <a:srgbClr val="0070C0"/>
                </a:solidFill>
                <a:latin typeface="Calibri" panose="020F0502020204030204" pitchFamily="34" charset="0"/>
                <a:cs typeface="Calibri" panose="020F0502020204030204" pitchFamily="34" charset="0"/>
              </a:rPr>
              <a:t>https://github.com/FurkanGozukara/Yazilim-Muhendisligi-IT522-2021</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pic>
        <p:nvPicPr>
          <p:cNvPr id="11" name="Picture 10"/>
          <p:cNvPicPr>
            <a:picLocks noChangeAspect="1"/>
          </p:cNvPicPr>
          <p:nvPr/>
        </p:nvPicPr>
        <p:blipFill>
          <a:blip r:embed="rId4"/>
          <a:stretch>
            <a:fillRect/>
          </a:stretch>
        </p:blipFill>
        <p:spPr>
          <a:xfrm>
            <a:off x="1587391" y="4444929"/>
            <a:ext cx="5948490" cy="1885314"/>
          </a:xfrm>
          <a:prstGeom prst="rect">
            <a:avLst/>
          </a:prstGeom>
        </p:spPr>
      </p:pic>
      <p:sp>
        <p:nvSpPr>
          <p:cNvPr id="12" name="Metin kutusu 5"/>
          <p:cNvSpPr txBox="1"/>
          <p:nvPr/>
        </p:nvSpPr>
        <p:spPr>
          <a:xfrm>
            <a:off x="16866" y="6345935"/>
            <a:ext cx="9127134" cy="369332"/>
          </a:xfrm>
          <a:prstGeom prst="rect">
            <a:avLst/>
          </a:prstGeom>
          <a:noFill/>
        </p:spPr>
        <p:txBody>
          <a:bodyPr wrap="square" rtlCol="0">
            <a:spAutoFit/>
          </a:bodyPr>
          <a:lstStyle/>
          <a:p>
            <a:r>
              <a:rPr lang="tr-TR" sz="1800" dirty="0" smtClean="0"/>
              <a:t>Kaynak</a:t>
            </a:r>
            <a:r>
              <a:rPr lang="en-US" sz="1800" dirty="0" smtClean="0"/>
              <a:t> </a:t>
            </a:r>
            <a:r>
              <a:rPr lang="en-US" sz="1800" dirty="0"/>
              <a:t>: </a:t>
            </a:r>
            <a:r>
              <a:rPr lang="en-US" sz="1800" dirty="0">
                <a:hlinkClick r:id="rId5"/>
              </a:rPr>
              <a:t>https://</a:t>
            </a:r>
            <a:r>
              <a:rPr lang="en-US" sz="1800" dirty="0" smtClean="0">
                <a:hlinkClick r:id="rId5"/>
              </a:rPr>
              <a:t>ifs.host.cs.st-andrews.ac.uk/Books/SE9/Presentations/index.html </a:t>
            </a:r>
            <a:endParaRPr lang="tr-TR" sz="1800" dirty="0"/>
          </a:p>
        </p:txBody>
      </p:sp>
    </p:spTree>
    <p:extLst>
      <p:ext uri="{BB962C8B-B14F-4D97-AF65-F5344CB8AC3E}">
        <p14:creationId xmlns:p14="http://schemas.microsoft.com/office/powerpoint/2010/main" val="2548560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sz="3200" b="1" i="0" noProof="0" dirty="0" smtClean="0">
                <a:solidFill>
                  <a:srgbClr val="000000"/>
                </a:solidFill>
                <a:effectLst/>
                <a:latin typeface="Times New Roman" panose="02020603050405020304" pitchFamily="18" charset="0"/>
              </a:rPr>
              <a:t>Hava Durumu İstasyonu Kullanım Durumları</a:t>
            </a:r>
            <a:endParaRPr lang="tr-TR" sz="3200" b="1" i="0" noProof="0" dirty="0">
              <a:solidFill>
                <a:srgbClr val="000000"/>
              </a:solidFill>
              <a:effectLst/>
              <a:latin typeface="Times New Roman" panose="02020603050405020304" pitchFamily="18" charset="0"/>
            </a:endParaRPr>
          </a:p>
        </p:txBody>
      </p:sp>
      <p:pic>
        <p:nvPicPr>
          <p:cNvPr id="4" name="Content Placeholder 3" descr="7.2 WS-UseCas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83216" r="-83216"/>
              <a:stretch>
                <a:fillRect/>
              </a:stretch>
            </p:blipFill>
          </mc:Choice>
          <mc:Fallback>
            <p:blipFill>
              <a:blip r:embed="rId3"/>
              <a:srcRect l="-83216" r="-83216"/>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3" name="Picture 2"/>
          <p:cNvPicPr>
            <a:picLocks noChangeAspect="1"/>
          </p:cNvPicPr>
          <p:nvPr/>
        </p:nvPicPr>
        <p:blipFill>
          <a:blip r:embed="rId4"/>
          <a:stretch>
            <a:fillRect/>
          </a:stretch>
        </p:blipFill>
        <p:spPr>
          <a:xfrm>
            <a:off x="2943216" y="1517957"/>
            <a:ext cx="3388757" cy="48793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Kullanım Durumları Açıklamaları - Hava Durumunu Bildir</a:t>
            </a:r>
            <a:endParaRPr lang="tr-TR" sz="3200" b="1" i="0" noProof="0" dirty="0">
              <a:solidFill>
                <a:srgbClr val="000000"/>
              </a:solidFill>
              <a:effectLst/>
              <a:latin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25088298"/>
              </p:ext>
            </p:extLst>
          </p:nvPr>
        </p:nvGraphicFramePr>
        <p:xfrm>
          <a:off x="0" y="1372184"/>
          <a:ext cx="9144000" cy="5328456"/>
        </p:xfrm>
        <a:graphic>
          <a:graphicData uri="http://schemas.openxmlformats.org/drawingml/2006/table">
            <a:tbl>
              <a:tblPr firstRow="1" bandRow="1">
                <a:tableStyleId>{5C22544A-7EE6-4342-B048-85BDC9FD1C3A}</a:tableStyleId>
              </a:tblPr>
              <a:tblGrid>
                <a:gridCol w="1728926">
                  <a:extLst>
                    <a:ext uri="{9D8B030D-6E8A-4147-A177-3AD203B41FA5}">
                      <a16:colId xmlns:a16="http://schemas.microsoft.com/office/drawing/2014/main" val="20000"/>
                    </a:ext>
                  </a:extLst>
                </a:gridCol>
                <a:gridCol w="7415074">
                  <a:extLst>
                    <a:ext uri="{9D8B030D-6E8A-4147-A177-3AD203B41FA5}">
                      <a16:colId xmlns:a16="http://schemas.microsoft.com/office/drawing/2014/main" val="20001"/>
                    </a:ext>
                  </a:extLst>
                </a:gridCol>
              </a:tblGrid>
              <a:tr h="425334">
                <a:tc>
                  <a:txBody>
                    <a:bodyPr/>
                    <a:lstStyle/>
                    <a:p>
                      <a:r>
                        <a:rPr lang="tr-TR" sz="2000" b="1" noProof="0" dirty="0" smtClean="0">
                          <a:effectLst/>
                        </a:rPr>
                        <a:t>Sistem</a:t>
                      </a:r>
                      <a:endParaRPr lang="tr-TR" sz="2000" noProof="0" dirty="0"/>
                    </a:p>
                  </a:txBody>
                  <a:tcPr anchor="ctr"/>
                </a:tc>
                <a:tc>
                  <a:txBody>
                    <a:bodyPr/>
                    <a:lstStyle/>
                    <a:p>
                      <a:r>
                        <a:rPr lang="tr-TR" sz="2000" b="1" noProof="0" dirty="0" smtClean="0">
                          <a:effectLst/>
                        </a:rPr>
                        <a:t>Meteoroloji istasyonu</a:t>
                      </a:r>
                      <a:endParaRPr lang="tr-TR" sz="2000" noProof="0" dirty="0"/>
                    </a:p>
                  </a:txBody>
                  <a:tcPr anchor="ctr"/>
                </a:tc>
                <a:extLst>
                  <a:ext uri="{0D108BD9-81ED-4DB2-BD59-A6C34878D82A}">
                    <a16:rowId xmlns:a16="http://schemas.microsoft.com/office/drawing/2014/main" val="10000"/>
                  </a:ext>
                </a:extLst>
              </a:tr>
              <a:tr h="425334">
                <a:tc>
                  <a:txBody>
                    <a:bodyPr/>
                    <a:lstStyle/>
                    <a:p>
                      <a:r>
                        <a:rPr lang="tr-TR" sz="2000" noProof="0" dirty="0" smtClean="0">
                          <a:effectLst/>
                        </a:rPr>
                        <a:t>Kullanım alanı</a:t>
                      </a:r>
                      <a:endParaRPr lang="tr-TR" sz="2000" noProof="0" dirty="0"/>
                    </a:p>
                  </a:txBody>
                  <a:tcPr anchor="ctr"/>
                </a:tc>
                <a:tc>
                  <a:txBody>
                    <a:bodyPr/>
                    <a:lstStyle/>
                    <a:p>
                      <a:r>
                        <a:rPr lang="tr-TR" sz="2000" noProof="0" dirty="0" smtClean="0">
                          <a:effectLst/>
                        </a:rPr>
                        <a:t>Hava durumunu bildir</a:t>
                      </a:r>
                      <a:endParaRPr lang="tr-TR" sz="2000" noProof="0" dirty="0"/>
                    </a:p>
                  </a:txBody>
                  <a:tcPr anchor="ctr"/>
                </a:tc>
                <a:extLst>
                  <a:ext uri="{0D108BD9-81ED-4DB2-BD59-A6C34878D82A}">
                    <a16:rowId xmlns:a16="http://schemas.microsoft.com/office/drawing/2014/main" val="10001"/>
                  </a:ext>
                </a:extLst>
              </a:tr>
              <a:tr h="425334">
                <a:tc>
                  <a:txBody>
                    <a:bodyPr/>
                    <a:lstStyle/>
                    <a:p>
                      <a:r>
                        <a:rPr lang="tr-TR" sz="2000" noProof="0" dirty="0" smtClean="0">
                          <a:effectLst/>
                        </a:rPr>
                        <a:t>Aktörler</a:t>
                      </a:r>
                      <a:endParaRPr lang="tr-TR" sz="2000" noProof="0" dirty="0"/>
                    </a:p>
                  </a:txBody>
                  <a:tcPr anchor="ctr"/>
                </a:tc>
                <a:tc>
                  <a:txBody>
                    <a:bodyPr/>
                    <a:lstStyle/>
                    <a:p>
                      <a:r>
                        <a:rPr lang="tr-TR" sz="2000" noProof="0" dirty="0" smtClean="0">
                          <a:effectLst/>
                        </a:rPr>
                        <a:t>Hava durumu bilgi sistemi, Hava durumu istasyonu</a:t>
                      </a:r>
                      <a:endParaRPr lang="tr-TR" sz="2000" noProof="0" dirty="0"/>
                    </a:p>
                  </a:txBody>
                  <a:tcPr anchor="ctr"/>
                </a:tc>
                <a:extLst>
                  <a:ext uri="{0D108BD9-81ED-4DB2-BD59-A6C34878D82A}">
                    <a16:rowId xmlns:a16="http://schemas.microsoft.com/office/drawing/2014/main" val="10002"/>
                  </a:ext>
                </a:extLst>
              </a:tr>
              <a:tr h="1782907">
                <a:tc>
                  <a:txBody>
                    <a:bodyPr/>
                    <a:lstStyle/>
                    <a:p>
                      <a:r>
                        <a:rPr lang="tr-TR" sz="2000" noProof="0" dirty="0" smtClean="0">
                          <a:effectLst/>
                        </a:rPr>
                        <a:t>Açıklama</a:t>
                      </a:r>
                      <a:endParaRPr lang="tr-TR" sz="2000" noProof="0" dirty="0"/>
                    </a:p>
                  </a:txBody>
                  <a:tcPr anchor="ctr"/>
                </a:tc>
                <a:tc>
                  <a:txBody>
                    <a:bodyPr/>
                    <a:lstStyle/>
                    <a:p>
                      <a:r>
                        <a:rPr lang="tr-TR" sz="2000" noProof="0" dirty="0" smtClean="0">
                          <a:effectLst/>
                        </a:rPr>
                        <a:t>Hava durumu istasyonu, toplama periyodunda cihazlardan toplanan hava durumu verilerinin bir özetini hava durumu bilgi sistemine gönderir. Gönderilen veriler maksimum, minimum ve ortalama yer ve hava sıcaklıklarıdır; maksimum, minimum ve ortalama hava basınçları; maksimum, minimum ve ortalama rüzgar hızları; toplam yağış; ve beş dakikalık aralıklarla örneklenen rüzgar yönü.</a:t>
                      </a:r>
                      <a:endParaRPr lang="tr-TR" sz="2000" noProof="0" dirty="0"/>
                    </a:p>
                  </a:txBody>
                  <a:tcPr anchor="ctr"/>
                </a:tc>
                <a:extLst>
                  <a:ext uri="{0D108BD9-81ED-4DB2-BD59-A6C34878D82A}">
                    <a16:rowId xmlns:a16="http://schemas.microsoft.com/office/drawing/2014/main" val="10003"/>
                  </a:ext>
                </a:extLst>
              </a:tr>
              <a:tr h="664220">
                <a:tc>
                  <a:txBody>
                    <a:bodyPr/>
                    <a:lstStyle/>
                    <a:p>
                      <a:r>
                        <a:rPr lang="tr-TR" sz="2000" noProof="0" dirty="0" smtClean="0">
                          <a:effectLst/>
                        </a:rPr>
                        <a:t>Uyaran</a:t>
                      </a:r>
                      <a:endParaRPr lang="tr-TR" sz="2000" noProof="0" dirty="0"/>
                    </a:p>
                  </a:txBody>
                  <a:tcPr anchor="ctr"/>
                </a:tc>
                <a:tc>
                  <a:txBody>
                    <a:bodyPr/>
                    <a:lstStyle/>
                    <a:p>
                      <a:r>
                        <a:rPr lang="tr-TR" sz="2000" noProof="0" dirty="0" smtClean="0">
                          <a:effectLst/>
                        </a:rPr>
                        <a:t>Hava durumu bilgi sistemi, hava durumu istasyonu ile bir uydu iletişim bağlantısı kurar ve verilerin iletimini talep eder.</a:t>
                      </a:r>
                      <a:endParaRPr lang="tr-TR" sz="2000" noProof="0" dirty="0"/>
                    </a:p>
                  </a:txBody>
                  <a:tcPr anchor="ctr"/>
                </a:tc>
                <a:extLst>
                  <a:ext uri="{0D108BD9-81ED-4DB2-BD59-A6C34878D82A}">
                    <a16:rowId xmlns:a16="http://schemas.microsoft.com/office/drawing/2014/main" val="10004"/>
                  </a:ext>
                </a:extLst>
              </a:tr>
              <a:tr h="425334">
                <a:tc>
                  <a:txBody>
                    <a:bodyPr/>
                    <a:lstStyle/>
                    <a:p>
                      <a:r>
                        <a:rPr lang="tr-TR" sz="2000" noProof="0" dirty="0" smtClean="0">
                          <a:effectLst/>
                        </a:rPr>
                        <a:t>Tepki</a:t>
                      </a:r>
                      <a:endParaRPr lang="tr-TR" sz="2000" noProof="0" dirty="0"/>
                    </a:p>
                  </a:txBody>
                  <a:tcPr anchor="ctr"/>
                </a:tc>
                <a:tc>
                  <a:txBody>
                    <a:bodyPr/>
                    <a:lstStyle/>
                    <a:p>
                      <a:r>
                        <a:rPr lang="tr-TR" sz="2000" noProof="0" dirty="0" smtClean="0">
                          <a:effectLst/>
                        </a:rPr>
                        <a:t>Özetlenen veriler hava durumu bilgi sistemine gönderilir.</a:t>
                      </a:r>
                      <a:endParaRPr lang="tr-TR" sz="2000" noProof="0" dirty="0"/>
                    </a:p>
                  </a:txBody>
                  <a:tcPr anchor="ctr"/>
                </a:tc>
                <a:extLst>
                  <a:ext uri="{0D108BD9-81ED-4DB2-BD59-A6C34878D82A}">
                    <a16:rowId xmlns:a16="http://schemas.microsoft.com/office/drawing/2014/main" val="10005"/>
                  </a:ext>
                </a:extLst>
              </a:tr>
              <a:tr h="664220">
                <a:tc>
                  <a:txBody>
                    <a:bodyPr/>
                    <a:lstStyle/>
                    <a:p>
                      <a:r>
                        <a:rPr lang="tr-TR" sz="2000" noProof="0" dirty="0" smtClean="0">
                          <a:effectLst/>
                        </a:rPr>
                        <a:t>Yorumlar</a:t>
                      </a:r>
                      <a:endParaRPr lang="tr-TR" sz="2000" noProof="0" dirty="0"/>
                    </a:p>
                  </a:txBody>
                  <a:tcPr anchor="ctr"/>
                </a:tc>
                <a:tc>
                  <a:txBody>
                    <a:bodyPr/>
                    <a:lstStyle/>
                    <a:p>
                      <a:r>
                        <a:rPr lang="tr-TR" sz="2000" noProof="0" dirty="0" smtClean="0">
                          <a:effectLst/>
                        </a:rPr>
                        <a:t>Hava durumu istasyonlarından genellikle saatte bir rapor vermeleri istenir, ancak bu sıklık bir istasyondan diğerine farklılık gösterebilir ve gelecekte değiştirilebilir.</a:t>
                      </a:r>
                      <a:endParaRPr lang="tr-TR" sz="2000" noProof="0" dirty="0"/>
                    </a:p>
                  </a:txBody>
                  <a:tcPr anchor="ct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6" name="Footer Placeholder 5"/>
          <p:cNvSpPr>
            <a:spLocks noGrp="1"/>
          </p:cNvSpPr>
          <p:nvPr>
            <p:ph type="ftr" sz="quarter" idx="11"/>
          </p:nvPr>
        </p:nvSpPr>
        <p:spPr>
          <a:xfrm>
            <a:off x="4572000" y="6401804"/>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Mimari Tasarım</a:t>
            </a:r>
            <a:endParaRPr lang="tr-TR" sz="3200" b="1" i="0" noProof="0" dirty="0">
              <a:solidFill>
                <a:srgbClr val="000000"/>
              </a:solidFill>
              <a:effectLst/>
              <a:latin typeface="Times New Roman" panose="02020603050405020304" pitchFamily="18" charset="0"/>
            </a:endParaRPr>
          </a:p>
        </p:txBody>
      </p:sp>
      <p:sp>
        <p:nvSpPr>
          <p:cNvPr id="120835"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Sistem ve çevresi arasındaki etkileşimler anlaşıldıktan sonra, bu bilgiyi sistem mimarisini tasarlamak için kullanırsınız.</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Sistemi oluşturan ana bileşenleri ve bunların etkileşimlerini belirlersiniz ve ardından bileşenleri katmanlı veya istemci-sunucu modeli gibi mimari bir model kullanarak düzenleyebilirsiniz.</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Hava durumu istasyonu, ortak bir altyapı üzerinde mesajlar yayınlayarak iletişim kuran bağımsız alt sistemlerden oluşur.</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Meteoroloji İstasyonunun Üst Düzey Mimarisi</a:t>
            </a:r>
            <a:endParaRPr lang="tr-TR" sz="3200" b="1" i="0" noProof="0" dirty="0">
              <a:solidFill>
                <a:srgbClr val="000000"/>
              </a:solidFill>
              <a:effectLst/>
              <a:latin typeface="Times New Roman" panose="02020603050405020304" pitchFamily="18" charset="0"/>
            </a:endParaRPr>
          </a:p>
        </p:txBody>
      </p:sp>
      <p:pic>
        <p:nvPicPr>
          <p:cNvPr id="4" name="Content Placeholder 3" descr="7.4 WS-Architectur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6491" b="-16491"/>
              <a:stretch>
                <a:fillRect/>
              </a:stretch>
            </p:blipFill>
          </mc:Choice>
          <mc:Fallback>
            <p:blipFill>
              <a:blip r:embed="rId3"/>
              <a:srcRect t="-16491" b="-16491"/>
              <a:stretch>
                <a:fillRect/>
              </a:stretch>
            </p:blipFill>
          </mc:Fallback>
        </mc:AlternateContent>
        <p:spPr>
          <a:xfrm>
            <a:off x="1269492" y="1737504"/>
            <a:ext cx="6647491" cy="3655864"/>
          </a:xfrm>
        </p:spPr>
      </p:pic>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3" name="Picture 2"/>
          <p:cNvPicPr>
            <a:picLocks noChangeAspect="1"/>
          </p:cNvPicPr>
          <p:nvPr/>
        </p:nvPicPr>
        <p:blipFill>
          <a:blip r:embed="rId4"/>
          <a:stretch>
            <a:fillRect/>
          </a:stretch>
        </p:blipFill>
        <p:spPr>
          <a:xfrm>
            <a:off x="309049" y="1981739"/>
            <a:ext cx="8525901" cy="37314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Veri Toplama Sistemi Mimarisi</a:t>
            </a:r>
            <a:endParaRPr lang="tr-TR" sz="3200" b="1" i="0" noProof="0" dirty="0">
              <a:solidFill>
                <a:srgbClr val="000000"/>
              </a:solidFill>
              <a:effectLst/>
              <a:latin typeface="Times New Roman" panose="02020603050405020304" pitchFamily="18" charset="0"/>
            </a:endParaRPr>
          </a:p>
        </p:txBody>
      </p:sp>
      <p:pic>
        <p:nvPicPr>
          <p:cNvPr id="4" name="Content Placeholder 3" descr="7.5 DataCollection.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9317" r="-9317"/>
              <a:stretch>
                <a:fillRect/>
              </a:stretch>
            </p:blipFill>
          </mc:Choice>
          <mc:Fallback>
            <p:blipFill>
              <a:blip r:embed="rId3"/>
              <a:srcRect l="-9317" r="-9317"/>
              <a:stretch>
                <a:fillRect/>
              </a:stretch>
            </p:blipFill>
          </mc:Fallback>
        </mc:AlternateContent>
        <p:spPr>
          <a:xfrm>
            <a:off x="1738561" y="2023551"/>
            <a:ext cx="5835199" cy="3209135"/>
          </a:xfrm>
        </p:spPr>
      </p:pic>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3" name="Picture 2"/>
          <p:cNvPicPr>
            <a:picLocks noChangeAspect="1"/>
          </p:cNvPicPr>
          <p:nvPr/>
        </p:nvPicPr>
        <p:blipFill>
          <a:blip r:embed="rId4"/>
          <a:stretch>
            <a:fillRect/>
          </a:stretch>
        </p:blipFill>
        <p:spPr>
          <a:xfrm>
            <a:off x="1476375" y="1829594"/>
            <a:ext cx="6191250" cy="4114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pPr algn="l"/>
            <a:r>
              <a:rPr lang="tr-TR" sz="3200" b="1" i="0" noProof="0" dirty="0" smtClean="0">
                <a:solidFill>
                  <a:srgbClr val="000000"/>
                </a:solidFill>
                <a:effectLst/>
                <a:latin typeface="Times New Roman" panose="02020603050405020304" pitchFamily="18" charset="0"/>
              </a:rPr>
              <a:t>Nesne Sınıfı Tanımlama</a:t>
            </a:r>
            <a:endParaRPr lang="tr-TR" sz="3200" b="1" i="0" noProof="0" dirty="0">
              <a:solidFill>
                <a:srgbClr val="000000"/>
              </a:solidFill>
              <a:effectLst/>
              <a:latin typeface="Times New Roman" panose="02020603050405020304" pitchFamily="18" charset="0"/>
            </a:endParaRPr>
          </a:p>
        </p:txBody>
      </p:sp>
      <p:sp>
        <p:nvSpPr>
          <p:cNvPr id="41987" name="Rectangle 3"/>
          <p:cNvSpPr>
            <a:spLocks noGrp="1" noChangeArrowheads="1"/>
          </p:cNvSpPr>
          <p:nvPr>
            <p:ph type="body" idx="1"/>
          </p:nvPr>
        </p:nvSpPr>
        <p:spPr>
          <a:noFill/>
          <a:ln/>
        </p:spPr>
        <p:txBody>
          <a:bodyPr lIns="90840" tIns="44623" rIns="90840" bIns="44623"/>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Nesne sınıflarını belirlemek, genellikle nesne yönelimli tasarımın zor bir parçasıdır.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Nesne tanımlaması için 'sihirli formül' yoktur. Sistem tasarımcılarının becerisine, deneyimine ve alan bilgisine dayanır.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Nesne tanımlama, yinelemeli bir süreçtir. İlk seferinde doğru </a:t>
            </a:r>
            <a:r>
              <a:rPr lang="en-US" sz="2800" b="0" i="0" noProof="0" dirty="0" err="1" smtClean="0">
                <a:solidFill>
                  <a:srgbClr val="000000"/>
                </a:solidFill>
                <a:effectLst/>
                <a:latin typeface="Times New Roman" panose="02020603050405020304" pitchFamily="18" charset="0"/>
              </a:rPr>
              <a:t>yapmak</a:t>
            </a:r>
            <a:r>
              <a:rPr lang="tr-TR" sz="2800" b="0" i="0" noProof="0" dirty="0" smtClean="0">
                <a:solidFill>
                  <a:srgbClr val="000000"/>
                </a:solidFill>
                <a:effectLst/>
                <a:latin typeface="Times New Roman" panose="02020603050405020304" pitchFamily="18" charset="0"/>
              </a:rPr>
              <a:t> pek olası değil.</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pPr algn="l"/>
            <a:r>
              <a:rPr lang="tr-TR" sz="3200" b="1" i="0" noProof="0" dirty="0" smtClean="0">
                <a:solidFill>
                  <a:srgbClr val="000000"/>
                </a:solidFill>
                <a:effectLst/>
                <a:latin typeface="Times New Roman" panose="02020603050405020304" pitchFamily="18" charset="0"/>
              </a:rPr>
              <a:t>Tanımlamaya Yönelik Yaklaşımlar</a:t>
            </a:r>
            <a:endParaRPr lang="tr-TR" sz="3200" b="1" i="0" noProof="0" dirty="0">
              <a:solidFill>
                <a:srgbClr val="000000"/>
              </a:solidFill>
              <a:effectLst/>
              <a:latin typeface="Times New Roman" panose="02020603050405020304" pitchFamily="18" charset="0"/>
            </a:endParaRPr>
          </a:p>
        </p:txBody>
      </p:sp>
      <p:sp>
        <p:nvSpPr>
          <p:cNvPr id="44035" name="Rectangle 3"/>
          <p:cNvSpPr>
            <a:spLocks noGrp="1" noChangeArrowheads="1"/>
          </p:cNvSpPr>
          <p:nvPr>
            <p:ph type="body" idx="1"/>
          </p:nvPr>
        </p:nvSpPr>
        <p:spPr>
          <a:noFill/>
          <a:ln/>
        </p:spPr>
        <p:txBody>
          <a:bodyPr lIns="90840" tIns="44623" rIns="90840" bIns="44623"/>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Sistemin doğal dil tanımına dayalı bir gramer yaklaşımı kullanın (</a:t>
            </a:r>
            <a:r>
              <a:rPr lang="tr-TR" sz="2800" b="0" i="0" noProof="0" dirty="0" err="1" smtClean="0">
                <a:solidFill>
                  <a:srgbClr val="000000"/>
                </a:solidFill>
                <a:effectLst/>
                <a:latin typeface="Times New Roman" panose="02020603050405020304" pitchFamily="18" charset="0"/>
              </a:rPr>
              <a:t>Hood</a:t>
            </a:r>
            <a:r>
              <a:rPr lang="tr-TR" sz="2800" b="0" i="0" noProof="0" dirty="0" smtClean="0">
                <a:solidFill>
                  <a:srgbClr val="000000"/>
                </a:solidFill>
                <a:effectLst/>
                <a:latin typeface="Times New Roman" panose="02020603050405020304" pitchFamily="18" charset="0"/>
              </a:rPr>
              <a:t> OOD yönteminde kullanılır).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Tanımlamayı uygulama alanındaki somut şeylere dayandırın.</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Davranışsal bir yaklaşım kullanın ve hangi davranışa neyin katıldığına bağlı olarak nesneleri tanımlayın.</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Senaryoya dayalı bir analiz kullanın. Her senaryodaki nesneler, öznitelikler ve yöntemler tanımlanır.</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0840" tIns="44623" rIns="90840" bIns="44623"/>
          <a:lstStyle/>
          <a:p>
            <a:pPr algn="l"/>
            <a:r>
              <a:rPr lang="tr-TR" sz="3200" b="1" i="0" noProof="0" dirty="0" smtClean="0">
                <a:solidFill>
                  <a:srgbClr val="000000"/>
                </a:solidFill>
                <a:effectLst/>
                <a:latin typeface="Times New Roman" panose="02020603050405020304" pitchFamily="18" charset="0"/>
              </a:rPr>
              <a:t>Hava Durumu İstasyonu Açıklaması</a:t>
            </a:r>
            <a:endParaRPr lang="tr-TR" sz="3200" b="1" i="0" noProof="0" dirty="0">
              <a:solidFill>
                <a:srgbClr val="000000"/>
              </a:solidFill>
              <a:effectLst/>
              <a:latin typeface="Times New Roman" panose="02020603050405020304" pitchFamily="18" charset="0"/>
            </a:endParaRPr>
          </a:p>
        </p:txBody>
      </p:sp>
      <p:sp>
        <p:nvSpPr>
          <p:cNvPr id="130051" name="Rectangle 3"/>
          <p:cNvSpPr>
            <a:spLocks noChangeArrowheads="1"/>
          </p:cNvSpPr>
          <p:nvPr/>
        </p:nvSpPr>
        <p:spPr bwMode="auto">
          <a:xfrm>
            <a:off x="349250" y="1962150"/>
            <a:ext cx="8353425" cy="4829877"/>
          </a:xfrm>
          <a:prstGeom prst="rect">
            <a:avLst/>
          </a:prstGeom>
          <a:noFill/>
          <a:ln w="12700">
            <a:noFill/>
            <a:miter lim="800000"/>
            <a:headEnd/>
            <a:tailEnd/>
          </a:ln>
          <a:effectLst/>
        </p:spPr>
        <p:txBody>
          <a:bodyPr lIns="90840" tIns="44623" rIns="90840" bIns="44623">
            <a:prstTxWarp prst="textNoShape">
              <a:avLst/>
            </a:prstTxWarp>
            <a:spAutoFit/>
          </a:bodyPr>
          <a:lstStyle/>
          <a:p>
            <a:pPr algn="just"/>
            <a:r>
              <a:rPr lang="tr-TR" sz="2800" b="0" i="0" dirty="0" smtClean="0">
                <a:solidFill>
                  <a:srgbClr val="000000"/>
                </a:solidFill>
                <a:effectLst/>
                <a:latin typeface="Times New Roman" panose="02020603050405020304" pitchFamily="18" charset="0"/>
              </a:rPr>
              <a:t>Bir </a:t>
            </a:r>
            <a:r>
              <a:rPr lang="tr-TR" sz="2800" b="0" i="0" dirty="0" smtClean="0">
                <a:solidFill>
                  <a:srgbClr val="00B0F0"/>
                </a:solidFill>
                <a:effectLst/>
                <a:latin typeface="Times New Roman" panose="02020603050405020304" pitchFamily="18" charset="0"/>
              </a:rPr>
              <a:t>hava durumu istasyonu</a:t>
            </a:r>
            <a:r>
              <a:rPr lang="tr-TR" sz="2800" b="0" i="0" dirty="0" smtClean="0">
                <a:solidFill>
                  <a:srgbClr val="000000"/>
                </a:solidFill>
                <a:effectLst/>
                <a:latin typeface="Times New Roman" panose="02020603050405020304" pitchFamily="18" charset="0"/>
              </a:rPr>
              <a:t>, verileri toplayan, bazı veri işlemlerini gerçekleştiren ve bu verileri daha fazla işlem için ileten yazılım kontrollü araçlar paketidir. Aletler, hava ve yer termometreleri, bir anemometre, bir rüzgar gülü, bir barometre ve bir yağmur ölçeri içerir. Veriler periyodik olarak toplanır.</a:t>
            </a:r>
          </a:p>
          <a:p>
            <a:pPr algn="just"/>
            <a:endParaRPr lang="tr-TR" sz="2800" b="0" i="0" dirty="0" smtClean="0">
              <a:solidFill>
                <a:srgbClr val="000000"/>
              </a:solidFill>
              <a:effectLst/>
              <a:latin typeface="Times New Roman" panose="02020603050405020304" pitchFamily="18" charset="0"/>
            </a:endParaRPr>
          </a:p>
          <a:p>
            <a:pPr algn="just"/>
            <a:r>
              <a:rPr lang="tr-TR" sz="2800" b="0" i="0" dirty="0" smtClean="0">
                <a:solidFill>
                  <a:srgbClr val="000000"/>
                </a:solidFill>
                <a:effectLst/>
                <a:latin typeface="Times New Roman" panose="02020603050405020304" pitchFamily="18" charset="0"/>
              </a:rPr>
              <a:t>Hava durumu verilerini iletmek için bir komut verildiğinde, hava durumu istasyonu toplanan verileri işler ve özetler. Özetlenen veriler, bir talep alındığında eşleştirme bilgisayarına iletilir.</a:t>
            </a:r>
            <a:endParaRPr lang="tr-TR" sz="2800" b="0" i="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5" name="Footer Placeholder 4"/>
          <p:cNvSpPr>
            <a:spLocks noGrp="1"/>
          </p:cNvSpPr>
          <p:nvPr>
            <p:ph type="ftr" sz="quarter" idx="11"/>
          </p:nvPr>
        </p:nvSpPr>
        <p:spPr>
          <a:xfrm>
            <a:off x="5105400" y="6368171"/>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Hava Durumu </a:t>
            </a:r>
            <a:r>
              <a:rPr lang="tr-TR" sz="3200" noProof="0" dirty="0" smtClean="0">
                <a:solidFill>
                  <a:srgbClr val="000000"/>
                </a:solidFill>
                <a:latin typeface="Times New Roman" panose="02020603050405020304" pitchFamily="18" charset="0"/>
              </a:rPr>
              <a:t>İ</a:t>
            </a:r>
            <a:r>
              <a:rPr lang="tr-TR" sz="3200" b="1" i="0" noProof="0" dirty="0" smtClean="0">
                <a:solidFill>
                  <a:srgbClr val="000000"/>
                </a:solidFill>
                <a:effectLst/>
                <a:latin typeface="Times New Roman" panose="02020603050405020304" pitchFamily="18" charset="0"/>
              </a:rPr>
              <a:t>stasyonu Nesne Sınıfları</a:t>
            </a:r>
            <a:endParaRPr lang="tr-TR" sz="3200" b="1" i="0" noProof="0" dirty="0">
              <a:solidFill>
                <a:srgbClr val="000000"/>
              </a:solidFill>
              <a:effectLst/>
              <a:latin typeface="Times New Roman" panose="02020603050405020304" pitchFamily="18" charset="0"/>
            </a:endParaRPr>
          </a:p>
        </p:txBody>
      </p:sp>
      <p:sp>
        <p:nvSpPr>
          <p:cNvPr id="121859"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Meteoroloji istasyonu sistemindeki nesne sınıfı tanımlaması, sistemdeki somut donanım ve verilere dayanabilir:</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Yer termometresi, Anemometre, Barometre</a:t>
            </a:r>
          </a:p>
          <a:p>
            <a:pPr marL="1143000" lvl="2" indent="-228600" algn="just">
              <a:buFont typeface="Arial" panose="020B0604020202020204" pitchFamily="34" charset="0"/>
              <a:buChar char="•"/>
            </a:pPr>
            <a:r>
              <a:rPr lang="tr-TR" sz="2000" b="0" i="0" noProof="0" dirty="0" smtClean="0">
                <a:solidFill>
                  <a:srgbClr val="000000"/>
                </a:solidFill>
                <a:effectLst/>
                <a:latin typeface="Times New Roman" panose="02020603050405020304" pitchFamily="18" charset="0"/>
              </a:rPr>
              <a:t>Sistemdeki araçlarla ilgili 'donanım' nesneleri olan uygulama etki alanı nesneleri.</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Meteoroloji istasyonu</a:t>
            </a:r>
          </a:p>
          <a:p>
            <a:pPr marL="1143000" lvl="2" indent="-228600" algn="just">
              <a:buFont typeface="Arial" panose="020B0604020202020204" pitchFamily="34" charset="0"/>
              <a:buChar char="•"/>
            </a:pPr>
            <a:r>
              <a:rPr lang="tr-TR" sz="2000" b="0" i="0" noProof="0" dirty="0" smtClean="0">
                <a:solidFill>
                  <a:srgbClr val="000000"/>
                </a:solidFill>
                <a:effectLst/>
                <a:latin typeface="Times New Roman" panose="02020603050405020304" pitchFamily="18" charset="0"/>
              </a:rPr>
              <a:t>Meteoroloji istasyonunun çevresiyle olan temel ara</a:t>
            </a:r>
            <a:r>
              <a:rPr lang="en-US" sz="2000" b="0" i="0" noProof="0" dirty="0" smtClean="0">
                <a:solidFill>
                  <a:srgbClr val="000000"/>
                </a:solidFill>
                <a:effectLst/>
                <a:latin typeface="Times New Roman" panose="02020603050405020304" pitchFamily="18" charset="0"/>
              </a:rPr>
              <a:t> </a:t>
            </a:r>
            <a:r>
              <a:rPr lang="tr-TR" sz="2000" b="0" i="0" noProof="0" dirty="0" smtClean="0">
                <a:solidFill>
                  <a:srgbClr val="000000"/>
                </a:solidFill>
                <a:effectLst/>
                <a:latin typeface="Times New Roman" panose="02020603050405020304" pitchFamily="18" charset="0"/>
              </a:rPr>
              <a:t>yüzü. Bu nedenle, kullanım durumu modelinde tanımlanan etkileşimleri yansıtır.</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Hava durumu verileri</a:t>
            </a:r>
          </a:p>
          <a:p>
            <a:pPr marL="1143000" lvl="2" indent="-228600" algn="just">
              <a:buFont typeface="Arial" panose="020B0604020202020204" pitchFamily="34" charset="0"/>
              <a:buChar char="•"/>
            </a:pPr>
            <a:r>
              <a:rPr lang="tr-TR" sz="2000" b="0" i="0" noProof="0" dirty="0" smtClean="0">
                <a:solidFill>
                  <a:srgbClr val="000000"/>
                </a:solidFill>
                <a:effectLst/>
                <a:latin typeface="Times New Roman" panose="02020603050405020304" pitchFamily="18" charset="0"/>
              </a:rPr>
              <a:t>Enstrümanlardaki özetlenmiş verileri </a:t>
            </a:r>
            <a:r>
              <a:rPr lang="en-US" sz="2000" b="0" i="0" noProof="0" dirty="0" err="1" smtClean="0">
                <a:solidFill>
                  <a:srgbClr val="000000"/>
                </a:solidFill>
                <a:effectLst/>
                <a:latin typeface="Times New Roman" panose="02020603050405020304" pitchFamily="18" charset="0"/>
              </a:rPr>
              <a:t>içerir</a:t>
            </a:r>
            <a:r>
              <a:rPr lang="tr-TR" sz="2000" b="0" i="0" noProof="0" dirty="0" smtClean="0">
                <a:solidFill>
                  <a:srgbClr val="000000"/>
                </a:solidFill>
                <a:effectLst/>
                <a:latin typeface="Times New Roman" panose="02020603050405020304" pitchFamily="18" charset="0"/>
              </a:rPr>
              <a:t>.</a:t>
            </a:r>
            <a:endParaRPr lang="tr-TR" sz="20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dirty="0"/>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Hava Durumu </a:t>
            </a:r>
            <a:r>
              <a:rPr lang="tr-TR" sz="3200" noProof="0" dirty="0" smtClean="0">
                <a:solidFill>
                  <a:srgbClr val="000000"/>
                </a:solidFill>
                <a:latin typeface="Times New Roman" panose="02020603050405020304" pitchFamily="18" charset="0"/>
              </a:rPr>
              <a:t>İ</a:t>
            </a:r>
            <a:r>
              <a:rPr lang="tr-TR" sz="3200" b="1" i="0" noProof="0" dirty="0" smtClean="0">
                <a:solidFill>
                  <a:srgbClr val="000000"/>
                </a:solidFill>
                <a:effectLst/>
                <a:latin typeface="Times New Roman" panose="02020603050405020304" pitchFamily="18" charset="0"/>
              </a:rPr>
              <a:t>stasyonu Nesne Sınıfları</a:t>
            </a:r>
            <a:endParaRPr lang="tr-TR" sz="3200" b="1" i="0" noProof="0" dirty="0">
              <a:solidFill>
                <a:srgbClr val="000000"/>
              </a:solidFill>
              <a:effectLst/>
              <a:latin typeface="Times New Roman" panose="02020603050405020304" pitchFamily="18" charset="0"/>
            </a:endParaRPr>
          </a:p>
        </p:txBody>
      </p:sp>
      <p:pic>
        <p:nvPicPr>
          <p:cNvPr id="4" name="Content Placeholder 3" descr="7.6 WeatherStatObj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6065" r="-26065"/>
              <a:stretch>
                <a:fillRect/>
              </a:stretch>
            </p:blipFill>
          </mc:Choice>
          <mc:Fallback>
            <p:blipFill>
              <a:blip r:embed="rId3"/>
              <a:srcRect l="-26065" r="-26065"/>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3" name="Picture 2"/>
          <p:cNvPicPr>
            <a:picLocks noChangeAspect="1"/>
          </p:cNvPicPr>
          <p:nvPr/>
        </p:nvPicPr>
        <p:blipFill>
          <a:blip r:embed="rId4"/>
          <a:stretch>
            <a:fillRect/>
          </a:stretch>
        </p:blipFill>
        <p:spPr>
          <a:xfrm>
            <a:off x="1586450" y="1318029"/>
            <a:ext cx="5971100" cy="50383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Ders 7’de İşlenen Konular</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l">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UML kullanarak nesneye yönelik tasarım</a:t>
            </a:r>
          </a:p>
          <a:p>
            <a:pPr algn="l">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Tasarım desenleri</a:t>
            </a:r>
          </a:p>
          <a:p>
            <a:pPr algn="l">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Uygulama sorunları</a:t>
            </a:r>
          </a:p>
          <a:p>
            <a:pPr algn="l">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Açık kaynak geliştirme</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Tasarım Modelleri</a:t>
            </a:r>
            <a:endParaRPr lang="tr-TR" sz="3200" b="1" i="0" noProof="0" dirty="0">
              <a:solidFill>
                <a:srgbClr val="000000"/>
              </a:solidFill>
              <a:effectLst/>
              <a:latin typeface="Times New Roman" panose="02020603050405020304" pitchFamily="18" charset="0"/>
            </a:endParaRPr>
          </a:p>
        </p:txBody>
      </p:sp>
      <p:sp>
        <p:nvSpPr>
          <p:cNvPr id="61445" name="Rectangle 5"/>
          <p:cNvSpPr>
            <a:spLocks noGrp="1" noChangeArrowheads="1"/>
          </p:cNvSpPr>
          <p:nvPr>
            <p:ph type="body" idx="1"/>
          </p:nvPr>
        </p:nvSpPr>
        <p:spPr/>
        <p:txBody>
          <a:bodyPr/>
          <a:lstStyle/>
          <a:p>
            <a:pPr algn="just">
              <a:buFont typeface="Arial" panose="020B0604020202020204" pitchFamily="34" charset="0"/>
              <a:buChar char="•"/>
            </a:pPr>
            <a:r>
              <a:rPr lang="tr-TR" sz="3200" b="0" i="0" noProof="0" dirty="0" smtClean="0">
                <a:solidFill>
                  <a:srgbClr val="000000"/>
                </a:solidFill>
                <a:effectLst/>
                <a:latin typeface="Times New Roman" panose="02020603050405020304" pitchFamily="18" charset="0"/>
              </a:rPr>
              <a:t>Tasarım modelleri, nesneleri ve nesne sınıflarını ve bu varlıklar arasındaki ilişkileri gösterir.</a:t>
            </a:r>
          </a:p>
          <a:p>
            <a:pPr algn="just">
              <a:buFont typeface="Arial" panose="020B0604020202020204" pitchFamily="34" charset="0"/>
              <a:buChar char="•"/>
            </a:pPr>
            <a:r>
              <a:rPr lang="tr-TR" sz="3200" b="0" i="0" noProof="0" dirty="0" smtClean="0">
                <a:solidFill>
                  <a:srgbClr val="000000"/>
                </a:solidFill>
                <a:effectLst/>
                <a:latin typeface="Times New Roman" panose="02020603050405020304" pitchFamily="18" charset="0"/>
              </a:rPr>
              <a:t>Statik modeller, sistemin statik yapısını nesne sınıfları ve ilişkiler açısından tanımlar.</a:t>
            </a:r>
          </a:p>
          <a:p>
            <a:pPr algn="just">
              <a:buFont typeface="Arial" panose="020B0604020202020204" pitchFamily="34" charset="0"/>
              <a:buChar char="•"/>
            </a:pPr>
            <a:r>
              <a:rPr lang="tr-TR" sz="3200" b="0" i="0" noProof="0" dirty="0" smtClean="0">
                <a:solidFill>
                  <a:srgbClr val="000000"/>
                </a:solidFill>
                <a:effectLst/>
                <a:latin typeface="Times New Roman" panose="02020603050405020304" pitchFamily="18" charset="0"/>
              </a:rPr>
              <a:t>Dinamik modeller, nesneler arasındaki dinamik etkileşimleri tanımlar.</a:t>
            </a:r>
            <a:endParaRPr lang="tr-TR" sz="32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pPr algn="l"/>
            <a:r>
              <a:rPr lang="tr-TR" sz="3200" b="1" i="0" noProof="0" dirty="0" smtClean="0">
                <a:solidFill>
                  <a:srgbClr val="000000"/>
                </a:solidFill>
                <a:effectLst/>
                <a:latin typeface="Times New Roman" panose="02020603050405020304" pitchFamily="18" charset="0"/>
              </a:rPr>
              <a:t>Tasarım Modellerine Örnekler</a:t>
            </a:r>
            <a:endParaRPr lang="tr-TR" sz="3200" b="1" i="0" noProof="0" dirty="0">
              <a:solidFill>
                <a:srgbClr val="000000"/>
              </a:solidFill>
              <a:effectLst/>
              <a:latin typeface="Times New Roman" panose="02020603050405020304" pitchFamily="18" charset="0"/>
            </a:endParaRPr>
          </a:p>
        </p:txBody>
      </p:sp>
      <p:sp>
        <p:nvSpPr>
          <p:cNvPr id="62467" name="Rectangle 3"/>
          <p:cNvSpPr>
            <a:spLocks noGrp="1" noChangeArrowheads="1"/>
          </p:cNvSpPr>
          <p:nvPr>
            <p:ph type="body" idx="1"/>
          </p:nvPr>
        </p:nvSpPr>
        <p:spPr>
          <a:noFill/>
          <a:ln/>
        </p:spPr>
        <p:txBody>
          <a:bodyPr lIns="90840" tIns="44623" rIns="90840" bIns="44623"/>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Nesnelerin mantıksal gruplamalarını tutarlı alt sistemler halinde gösteren alt sistem modelleri.</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Nesne etkileşimlerinin sırasını gösteren dizi modelleri.</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Olaylara yanıt olarak nesnelerin durumlarını nasıl değiştirdiğini gösteren durum makinesi modelleri.</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Diğer modeller, kullanım durumu modellerini, toplama modellerini, genelleme modellerini</a:t>
            </a:r>
            <a:r>
              <a:rPr lang="en-US" sz="2800" b="0" i="0" noProof="0" dirty="0" smtClean="0">
                <a:solidFill>
                  <a:srgbClr val="000000"/>
                </a:solidFill>
                <a:effectLst/>
                <a:latin typeface="Times New Roman" panose="02020603050405020304" pitchFamily="18" charset="0"/>
              </a:rPr>
              <a:t>,</a:t>
            </a:r>
            <a:r>
              <a:rPr lang="tr-TR" sz="2800" b="0" i="0" noProof="0" dirty="0" smtClean="0">
                <a:solidFill>
                  <a:srgbClr val="000000"/>
                </a:solidFill>
                <a:effectLst/>
                <a:latin typeface="Times New Roman" panose="02020603050405020304" pitchFamily="18" charset="0"/>
              </a:rPr>
              <a:t> vb. </a:t>
            </a:r>
            <a:r>
              <a:rPr lang="en-US" sz="2800" b="0" i="0" noProof="0" dirty="0" err="1" smtClean="0">
                <a:solidFill>
                  <a:srgbClr val="000000"/>
                </a:solidFill>
                <a:effectLst/>
                <a:latin typeface="Times New Roman" panose="02020603050405020304" pitchFamily="18" charset="0"/>
              </a:rPr>
              <a:t>i</a:t>
            </a:r>
            <a:r>
              <a:rPr lang="tr-TR" sz="2800" b="0" i="0" noProof="0" dirty="0" err="1" smtClean="0">
                <a:solidFill>
                  <a:srgbClr val="000000"/>
                </a:solidFill>
                <a:effectLst/>
                <a:latin typeface="Times New Roman" panose="02020603050405020304" pitchFamily="18" charset="0"/>
              </a:rPr>
              <a:t>çerir</a:t>
            </a:r>
            <a:r>
              <a:rPr lang="tr-TR" sz="2800" b="0" i="0" noProof="0" dirty="0" smtClean="0">
                <a:solidFill>
                  <a:srgbClr val="000000"/>
                </a:solidFill>
                <a:effectLst/>
                <a:latin typeface="Times New Roman" panose="02020603050405020304" pitchFamily="18" charset="0"/>
              </a:rPr>
              <a:t>.</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Alt Sistem Modelleri</a:t>
            </a:r>
            <a:endParaRPr lang="tr-TR" sz="3200" b="1" i="0" noProof="0" dirty="0">
              <a:solidFill>
                <a:srgbClr val="000000"/>
              </a:solidFill>
              <a:effectLst/>
              <a:latin typeface="Times New Roman" panose="02020603050405020304" pitchFamily="18" charset="0"/>
            </a:endParaRPr>
          </a:p>
        </p:txBody>
      </p:sp>
      <p:sp>
        <p:nvSpPr>
          <p:cNvPr id="122883" name="Rectangle 3"/>
          <p:cNvSpPr>
            <a:spLocks noGrp="1" noChangeArrowheads="1"/>
          </p:cNvSpPr>
          <p:nvPr>
            <p:ph type="body" idx="1"/>
          </p:nvPr>
        </p:nvSpPr>
        <p:spPr/>
        <p:txBody>
          <a:bodyPr/>
          <a:lstStyle/>
          <a:p>
            <a:pPr algn="just">
              <a:buFont typeface="Arial" panose="020B0604020202020204" pitchFamily="34" charset="0"/>
              <a:buChar char="•"/>
            </a:pPr>
            <a:r>
              <a:rPr lang="tr-TR" sz="3200" b="0" i="0" noProof="0" dirty="0" smtClean="0">
                <a:solidFill>
                  <a:srgbClr val="000000"/>
                </a:solidFill>
                <a:effectLst/>
                <a:latin typeface="Times New Roman" panose="02020603050405020304" pitchFamily="18" charset="0"/>
              </a:rPr>
              <a:t>Tasarımın mantıksal olarak ilişkili nesne grupları halinde nasıl düzenlendiğini gösterir.</a:t>
            </a:r>
          </a:p>
          <a:p>
            <a:pPr algn="just">
              <a:buFont typeface="Arial" panose="020B0604020202020204" pitchFamily="34" charset="0"/>
              <a:buChar char="•"/>
            </a:pPr>
            <a:r>
              <a:rPr lang="tr-TR" sz="3200" b="0" i="0" noProof="0" dirty="0" err="1" smtClean="0">
                <a:solidFill>
                  <a:srgbClr val="000000"/>
                </a:solidFill>
                <a:effectLst/>
                <a:latin typeface="Times New Roman" panose="02020603050405020304" pitchFamily="18" charset="0"/>
              </a:rPr>
              <a:t>UML'de</a:t>
            </a:r>
            <a:r>
              <a:rPr lang="tr-TR" sz="3200" b="0" i="0" noProof="0" dirty="0" smtClean="0">
                <a:solidFill>
                  <a:srgbClr val="000000"/>
                </a:solidFill>
                <a:effectLst/>
                <a:latin typeface="Times New Roman" panose="02020603050405020304" pitchFamily="18" charset="0"/>
              </a:rPr>
              <a:t> bunlar, bir </a:t>
            </a:r>
            <a:r>
              <a:rPr lang="tr-TR" sz="3200" b="0" i="0" noProof="0" dirty="0" err="1" smtClean="0">
                <a:solidFill>
                  <a:srgbClr val="000000"/>
                </a:solidFill>
                <a:effectLst/>
                <a:latin typeface="Times New Roman" panose="02020603050405020304" pitchFamily="18" charset="0"/>
              </a:rPr>
              <a:t>kapsülleme</a:t>
            </a:r>
            <a:r>
              <a:rPr lang="tr-TR" sz="3200" b="0" i="0" noProof="0" dirty="0" smtClean="0">
                <a:solidFill>
                  <a:srgbClr val="000000"/>
                </a:solidFill>
                <a:effectLst/>
                <a:latin typeface="Times New Roman" panose="02020603050405020304" pitchFamily="18" charset="0"/>
              </a:rPr>
              <a:t> yapısı olan paketler kullanılarak gösterilir. Bu mantıklı bir modeldir. Sistemdeki nesnelerin gerçek organizasyonu farklı olabilir.</a:t>
            </a:r>
            <a:endParaRPr lang="tr-TR" sz="32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l"/>
            <a:r>
              <a:rPr lang="tr-TR" sz="3200" noProof="0" dirty="0" smtClean="0">
                <a:solidFill>
                  <a:srgbClr val="000000"/>
                </a:solidFill>
                <a:latin typeface="Times New Roman" panose="02020603050405020304" pitchFamily="18" charset="0"/>
              </a:rPr>
              <a:t>Sıra</a:t>
            </a:r>
            <a:r>
              <a:rPr lang="tr-TR" sz="3200" b="1" i="0" noProof="0" dirty="0" smtClean="0">
                <a:solidFill>
                  <a:srgbClr val="000000"/>
                </a:solidFill>
                <a:effectLst/>
                <a:latin typeface="Times New Roman" panose="02020603050405020304" pitchFamily="18" charset="0"/>
              </a:rPr>
              <a:t> Modelleri</a:t>
            </a:r>
            <a:endParaRPr lang="tr-TR" sz="3200" b="1" i="0" noProof="0" dirty="0">
              <a:solidFill>
                <a:srgbClr val="000000"/>
              </a:solidFill>
              <a:effectLst/>
              <a:latin typeface="Times New Roman" panose="02020603050405020304" pitchFamily="18" charset="0"/>
            </a:endParaRPr>
          </a:p>
        </p:txBody>
      </p:sp>
      <p:sp>
        <p:nvSpPr>
          <p:cNvPr id="123907"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Sıra modelleri, meydana gelen nesne etkileşimlerinin sırasını gösterir</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Nesneler, üstte yatay olarak düzenlenmiştir;</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Zaman dikey olarak temsil edilir, böylece modeller yukarıdan aşağıya okunur;</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Etkileşimler etiketli oklarla temsil edilir. Farklı ok stilleri, farklı etkileşim türlerini temsil eder;</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Bir nesne yaşam çizgisindeki ince bir dikdörtgen, nesnenin sistemdeki denetleyici nesne olduğu zamanı temsil eder.</a:t>
            </a:r>
            <a:endParaRPr lang="tr-TR" sz="24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Veri Toplamayı Açıklayan Sıra Diyagramı</a:t>
            </a:r>
            <a:endParaRPr lang="tr-TR" sz="3200" b="1" i="0" noProof="0" dirty="0">
              <a:solidFill>
                <a:srgbClr val="000000"/>
              </a:solidFill>
              <a:effectLst/>
              <a:latin typeface="Times New Roman" panose="02020603050405020304" pitchFamily="18" charset="0"/>
            </a:endParaRPr>
          </a:p>
        </p:txBody>
      </p:sp>
      <p:pic>
        <p:nvPicPr>
          <p:cNvPr id="4" name="Content Placeholder 3" descr="7.7 WS-SeqDiagram.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3" name="Picture 2"/>
          <p:cNvPicPr>
            <a:picLocks noChangeAspect="1"/>
          </p:cNvPicPr>
          <p:nvPr/>
        </p:nvPicPr>
        <p:blipFill>
          <a:blip r:embed="rId4"/>
          <a:stretch>
            <a:fillRect/>
          </a:stretch>
        </p:blipFill>
        <p:spPr>
          <a:xfrm>
            <a:off x="457200" y="1555493"/>
            <a:ext cx="8116529" cy="488353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Durum Diyagramları</a:t>
            </a:r>
            <a:endParaRPr lang="tr-TR" sz="3200" b="1" i="0" noProof="0" dirty="0">
              <a:solidFill>
                <a:srgbClr val="000000"/>
              </a:solidFill>
              <a:effectLst/>
              <a:latin typeface="Times New Roman" panose="02020603050405020304" pitchFamily="18" charset="0"/>
            </a:endParaRPr>
          </a:p>
        </p:txBody>
      </p:sp>
      <p:sp>
        <p:nvSpPr>
          <p:cNvPr id="124931"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Durum diyagramları, nesnelerin farklı hizmet isteklerine nasıl yanıt verdiğini ve bu isteklerle tetiklenen durum geçişlerini göstermek için kullanılır.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Durum diyagramları, bir sistemin veya bir nesnenin çalışma zamanı davranışının yararlı üst düzey modelleridir.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Sistemdeki tüm nesneler için genellikle bir durum diyagramına ihtiyacınız yoktur. Bir sistemdeki nesnelerin çoğu nispeten basittir ve bir durum modeli tasarıma gereksiz ayrıntılar ekler.</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Hava </a:t>
            </a:r>
            <a:r>
              <a:rPr lang="tr-TR" sz="3200" noProof="0" dirty="0" smtClean="0">
                <a:solidFill>
                  <a:srgbClr val="000000"/>
                </a:solidFill>
                <a:latin typeface="Times New Roman" panose="02020603050405020304" pitchFamily="18" charset="0"/>
              </a:rPr>
              <a:t>İ</a:t>
            </a:r>
            <a:r>
              <a:rPr lang="tr-TR" sz="3200" b="1" i="0" noProof="0" dirty="0" smtClean="0">
                <a:solidFill>
                  <a:srgbClr val="000000"/>
                </a:solidFill>
                <a:effectLst/>
                <a:latin typeface="Times New Roman" panose="02020603050405020304" pitchFamily="18" charset="0"/>
              </a:rPr>
              <a:t>stasyonu Durum Diyagramı</a:t>
            </a:r>
            <a:endParaRPr lang="tr-TR" sz="3200" b="1" i="0" noProof="0" dirty="0">
              <a:solidFill>
                <a:srgbClr val="000000"/>
              </a:solidFill>
              <a:effectLst/>
              <a:latin typeface="Times New Roman" panose="02020603050405020304" pitchFamily="18" charset="0"/>
            </a:endParaRPr>
          </a:p>
        </p:txBody>
      </p:sp>
      <p:pic>
        <p:nvPicPr>
          <p:cNvPr id="4" name="Content Placeholder 3" descr="7.8 WS-StateModel.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549" r="-4549"/>
              <a:stretch>
                <a:fillRect/>
              </a:stretch>
            </p:blipFill>
          </mc:Choice>
          <mc:Fallback>
            <p:blipFill>
              <a:blip r:embed="rId3"/>
              <a:srcRect l="-4549" r="-4549"/>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3" name="Picture 2"/>
          <p:cNvPicPr>
            <a:picLocks noChangeAspect="1"/>
          </p:cNvPicPr>
          <p:nvPr/>
        </p:nvPicPr>
        <p:blipFill>
          <a:blip r:embed="rId4"/>
          <a:stretch>
            <a:fillRect/>
          </a:stretch>
        </p:blipFill>
        <p:spPr>
          <a:xfrm>
            <a:off x="810163" y="1453282"/>
            <a:ext cx="7523674" cy="490306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l"/>
            <a:r>
              <a:rPr lang="tr-TR" sz="3200" b="1" i="0" noProof="0" dirty="0" err="1" smtClean="0">
                <a:solidFill>
                  <a:srgbClr val="000000"/>
                </a:solidFill>
                <a:effectLst/>
                <a:latin typeface="Times New Roman" panose="02020603050405020304" pitchFamily="18" charset="0"/>
              </a:rPr>
              <a:t>Arayüz</a:t>
            </a:r>
            <a:r>
              <a:rPr lang="tr-TR" sz="3200" b="1" i="0" noProof="0" dirty="0" smtClean="0">
                <a:solidFill>
                  <a:srgbClr val="000000"/>
                </a:solidFill>
                <a:effectLst/>
                <a:latin typeface="Times New Roman" panose="02020603050405020304" pitchFamily="18" charset="0"/>
              </a:rPr>
              <a:t> Özellikleri</a:t>
            </a:r>
            <a:endParaRPr lang="tr-TR" sz="3200" b="1" i="0" noProof="0" dirty="0">
              <a:solidFill>
                <a:srgbClr val="000000"/>
              </a:solidFill>
              <a:effectLst/>
              <a:latin typeface="Times New Roman" panose="02020603050405020304" pitchFamily="18" charset="0"/>
            </a:endParaRPr>
          </a:p>
        </p:txBody>
      </p:sp>
      <p:sp>
        <p:nvSpPr>
          <p:cNvPr id="116739"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Nesne </a:t>
            </a:r>
            <a:r>
              <a:rPr lang="tr-TR" sz="2800" b="0" i="0" noProof="0" dirty="0" err="1" smtClean="0">
                <a:solidFill>
                  <a:srgbClr val="000000"/>
                </a:solidFill>
                <a:effectLst/>
                <a:latin typeface="Times New Roman" panose="02020603050405020304" pitchFamily="18" charset="0"/>
              </a:rPr>
              <a:t>arayüzleri</a:t>
            </a:r>
            <a:r>
              <a:rPr lang="tr-TR" sz="2800" b="0" i="0" noProof="0" dirty="0" smtClean="0">
                <a:solidFill>
                  <a:srgbClr val="000000"/>
                </a:solidFill>
                <a:effectLst/>
                <a:latin typeface="Times New Roman" panose="02020603050405020304" pitchFamily="18" charset="0"/>
              </a:rPr>
              <a:t>, nesnelerin ve diğer bileşenlerin paralel olarak tasarlanabilmesi için belirlenmelidir.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Tasarımcılar </a:t>
            </a:r>
            <a:r>
              <a:rPr lang="tr-TR" sz="2800" b="0" i="0" noProof="0" dirty="0" err="1" smtClean="0">
                <a:solidFill>
                  <a:srgbClr val="000000"/>
                </a:solidFill>
                <a:effectLst/>
                <a:latin typeface="Times New Roman" panose="02020603050405020304" pitchFamily="18" charset="0"/>
              </a:rPr>
              <a:t>arayüz</a:t>
            </a:r>
            <a:r>
              <a:rPr lang="tr-TR" sz="2800" b="0" i="0" noProof="0" dirty="0" smtClean="0">
                <a:solidFill>
                  <a:srgbClr val="000000"/>
                </a:solidFill>
                <a:effectLst/>
                <a:latin typeface="Times New Roman" panose="02020603050405020304" pitchFamily="18" charset="0"/>
              </a:rPr>
              <a:t> temsilini tasarlamaktan kaçınmalı, ancak bunu nesnenin kendisinde saklamalıdır.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Nesneler, sağlanan yöntemlere ilişkin bakış açıları olan birkaç </a:t>
            </a:r>
            <a:r>
              <a:rPr lang="tr-TR" sz="2800" b="0" i="0" noProof="0" dirty="0" err="1" smtClean="0">
                <a:solidFill>
                  <a:srgbClr val="000000"/>
                </a:solidFill>
                <a:effectLst/>
                <a:latin typeface="Times New Roman" panose="02020603050405020304" pitchFamily="18" charset="0"/>
              </a:rPr>
              <a:t>arayüze</a:t>
            </a:r>
            <a:r>
              <a:rPr lang="tr-TR" sz="2800" b="0" i="0" noProof="0" dirty="0" smtClean="0">
                <a:solidFill>
                  <a:srgbClr val="000000"/>
                </a:solidFill>
                <a:effectLst/>
                <a:latin typeface="Times New Roman" panose="02020603050405020304" pitchFamily="18" charset="0"/>
              </a:rPr>
              <a:t> sahip olabilir.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UML, </a:t>
            </a:r>
            <a:r>
              <a:rPr lang="tr-TR" sz="2800" b="0" i="0" noProof="0" dirty="0" err="1" smtClean="0">
                <a:solidFill>
                  <a:srgbClr val="000000"/>
                </a:solidFill>
                <a:effectLst/>
                <a:latin typeface="Times New Roman" panose="02020603050405020304" pitchFamily="18" charset="0"/>
              </a:rPr>
              <a:t>arayüz</a:t>
            </a:r>
            <a:r>
              <a:rPr lang="tr-TR" sz="2800" b="0" i="0" noProof="0" dirty="0" smtClean="0">
                <a:solidFill>
                  <a:srgbClr val="000000"/>
                </a:solidFill>
                <a:effectLst/>
                <a:latin typeface="Times New Roman" panose="02020603050405020304" pitchFamily="18" charset="0"/>
              </a:rPr>
              <a:t> belirtimi için sınıf diyagramları kullanır, ancak Java da kullanılabilir.</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Hava Durumu </a:t>
            </a:r>
            <a:r>
              <a:rPr lang="tr-TR" sz="3200" noProof="0" dirty="0" smtClean="0">
                <a:solidFill>
                  <a:srgbClr val="000000"/>
                </a:solidFill>
                <a:latin typeface="Times New Roman" panose="02020603050405020304" pitchFamily="18" charset="0"/>
              </a:rPr>
              <a:t>İ</a:t>
            </a:r>
            <a:r>
              <a:rPr lang="tr-TR" sz="3200" b="1" i="0" noProof="0" dirty="0" smtClean="0">
                <a:solidFill>
                  <a:srgbClr val="000000"/>
                </a:solidFill>
                <a:effectLst/>
                <a:latin typeface="Times New Roman" panose="02020603050405020304" pitchFamily="18" charset="0"/>
              </a:rPr>
              <a:t>stasyonu </a:t>
            </a:r>
            <a:r>
              <a:rPr lang="tr-TR" sz="3200" b="1" i="0" noProof="0" dirty="0" err="1" smtClean="0">
                <a:solidFill>
                  <a:srgbClr val="000000"/>
                </a:solidFill>
                <a:effectLst/>
                <a:latin typeface="Times New Roman" panose="02020603050405020304" pitchFamily="18" charset="0"/>
              </a:rPr>
              <a:t>Arayüzleri</a:t>
            </a:r>
            <a:endParaRPr lang="tr-TR" sz="3200" b="1" i="0" noProof="0" dirty="0">
              <a:solidFill>
                <a:srgbClr val="000000"/>
              </a:solidFill>
              <a:effectLst/>
              <a:latin typeface="Times New Roman" panose="02020603050405020304" pitchFamily="18" charset="0"/>
            </a:endParaRPr>
          </a:p>
        </p:txBody>
      </p:sp>
      <p:pic>
        <p:nvPicPr>
          <p:cNvPr id="4" name="Content Placeholder 3" descr="7.9 Interfac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5645" b="-45645"/>
              <a:stretch>
                <a:fillRect/>
              </a:stretch>
            </p:blipFill>
          </mc:Choice>
          <mc:Fallback>
            <p:blipFill>
              <a:blip r:embed="rId3"/>
              <a:srcRect t="-45645" b="-45645"/>
              <a:stretch>
                <a:fillRect/>
              </a:stretch>
            </p:blipFill>
          </mc:Fallback>
        </mc:AlternateContent>
        <p:spPr>
          <a:xfrm>
            <a:off x="1143643" y="1600200"/>
            <a:ext cx="6739016" cy="3706199"/>
          </a:xfrm>
        </p:spPr>
      </p:pic>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3" name="Picture 2"/>
          <p:cNvPicPr>
            <a:picLocks noChangeAspect="1"/>
          </p:cNvPicPr>
          <p:nvPr/>
        </p:nvPicPr>
        <p:blipFill>
          <a:blip r:embed="rId4"/>
          <a:stretch>
            <a:fillRect/>
          </a:stretch>
        </p:blipFill>
        <p:spPr>
          <a:xfrm>
            <a:off x="952500" y="2395537"/>
            <a:ext cx="7239000" cy="20669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noProof="0" dirty="0" smtClean="0">
                <a:solidFill>
                  <a:srgbClr val="000000"/>
                </a:solidFill>
                <a:latin typeface="Times New Roman" panose="02020603050405020304" pitchFamily="18" charset="0"/>
              </a:rPr>
              <a:t>Bölüm 1’in </a:t>
            </a:r>
            <a:r>
              <a:rPr lang="tr-TR" b="1" i="0" noProof="0" dirty="0" smtClean="0">
                <a:solidFill>
                  <a:srgbClr val="000000"/>
                </a:solidFill>
                <a:effectLst/>
                <a:latin typeface="Times New Roman" panose="02020603050405020304" pitchFamily="18" charset="0"/>
              </a:rPr>
              <a:t>Anahtar </a:t>
            </a:r>
            <a:r>
              <a:rPr lang="tr-TR" noProof="0" dirty="0" smtClean="0">
                <a:solidFill>
                  <a:srgbClr val="000000"/>
                </a:solidFill>
                <a:latin typeface="Times New Roman" panose="02020603050405020304" pitchFamily="18" charset="0"/>
              </a:rPr>
              <a:t>N</a:t>
            </a:r>
            <a:r>
              <a:rPr lang="tr-TR" b="1" i="0" noProof="0" dirty="0" smtClean="0">
                <a:solidFill>
                  <a:srgbClr val="000000"/>
                </a:solidFill>
                <a:effectLst/>
                <a:latin typeface="Times New Roman" panose="02020603050405020304" pitchFamily="18" charset="0"/>
              </a:rPr>
              <a:t>oktaları</a:t>
            </a:r>
            <a:endParaRPr lang="tr-TR"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000" b="0" i="0" noProof="0" dirty="0" smtClean="0">
                <a:solidFill>
                  <a:srgbClr val="000000"/>
                </a:solidFill>
                <a:effectLst/>
                <a:latin typeface="Times New Roman" panose="02020603050405020304" pitchFamily="18" charset="0"/>
              </a:rPr>
              <a:t>Yazılım tasarımı ve uygulaması, birbiriyle ilişkili faaliyetlerdir. Tasarımdaki ayrıntı seviyesi, sistemin türüne ve plan odaklı veya çevik bir yaklaşım kullanıp kullanmadığınıza bağlıdır.</a:t>
            </a:r>
          </a:p>
          <a:p>
            <a:pPr algn="just">
              <a:buFont typeface="Arial" panose="020B0604020202020204" pitchFamily="34" charset="0"/>
              <a:buChar char="•"/>
            </a:pPr>
            <a:r>
              <a:rPr lang="tr-TR" sz="2000" b="0" i="0" noProof="0" dirty="0" smtClean="0">
                <a:solidFill>
                  <a:srgbClr val="000000"/>
                </a:solidFill>
                <a:effectLst/>
                <a:latin typeface="Times New Roman" panose="02020603050405020304" pitchFamily="18" charset="0"/>
              </a:rPr>
              <a:t>Nesne yönelimli tasarım süreci, sistem mimarisini tasarlama, sistemdeki nesneleri tanımlama, farklı nesne modellerini kullanarak tasarımı tanımlama ve bileşen </a:t>
            </a:r>
            <a:r>
              <a:rPr lang="tr-TR" sz="2000" b="0" i="0" noProof="0" dirty="0" err="1" smtClean="0">
                <a:solidFill>
                  <a:srgbClr val="000000"/>
                </a:solidFill>
                <a:effectLst/>
                <a:latin typeface="Times New Roman" panose="02020603050405020304" pitchFamily="18" charset="0"/>
              </a:rPr>
              <a:t>arayüzlerini</a:t>
            </a:r>
            <a:r>
              <a:rPr lang="tr-TR" sz="2000" b="0" i="0" noProof="0" dirty="0" smtClean="0">
                <a:solidFill>
                  <a:srgbClr val="000000"/>
                </a:solidFill>
                <a:effectLst/>
                <a:latin typeface="Times New Roman" panose="02020603050405020304" pitchFamily="18" charset="0"/>
              </a:rPr>
              <a:t> belgeleme faaliyetlerini içerir.</a:t>
            </a:r>
          </a:p>
          <a:p>
            <a:pPr algn="just">
              <a:buFont typeface="Arial" panose="020B0604020202020204" pitchFamily="34" charset="0"/>
              <a:buChar char="•"/>
            </a:pPr>
            <a:r>
              <a:rPr lang="tr-TR" sz="2000" b="0" i="0" noProof="0" dirty="0" smtClean="0">
                <a:solidFill>
                  <a:srgbClr val="000000"/>
                </a:solidFill>
                <a:effectLst/>
                <a:latin typeface="Times New Roman" panose="02020603050405020304" pitchFamily="18" charset="0"/>
              </a:rPr>
              <a:t>Nesneye yönelik bir tasarım sürecinde bir dizi farklı model üretilebilir. Bunlar, statik modelleri (sınıf modelleri, genelleme modelleri, ilişkilendirme modelleri) ve dinamik modelleri (sıra modelleri, durum makinesi modelleri) içerir.</a:t>
            </a:r>
          </a:p>
          <a:p>
            <a:pPr algn="just">
              <a:buFont typeface="Arial" panose="020B0604020202020204" pitchFamily="34" charset="0"/>
              <a:buChar char="•"/>
            </a:pPr>
            <a:r>
              <a:rPr lang="tr-TR" sz="2000" b="0" i="0" noProof="0" dirty="0" smtClean="0">
                <a:solidFill>
                  <a:srgbClr val="000000"/>
                </a:solidFill>
                <a:effectLst/>
                <a:latin typeface="Times New Roman" panose="02020603050405020304" pitchFamily="18" charset="0"/>
              </a:rPr>
              <a:t>Bileşen </a:t>
            </a:r>
            <a:r>
              <a:rPr lang="tr-TR" sz="2000" b="0" i="0" noProof="0" dirty="0" err="1" smtClean="0">
                <a:solidFill>
                  <a:srgbClr val="000000"/>
                </a:solidFill>
                <a:effectLst/>
                <a:latin typeface="Times New Roman" panose="02020603050405020304" pitchFamily="18" charset="0"/>
              </a:rPr>
              <a:t>arayüzleri</a:t>
            </a:r>
            <a:r>
              <a:rPr lang="tr-TR" sz="2000" b="0" i="0" noProof="0" dirty="0" smtClean="0">
                <a:solidFill>
                  <a:srgbClr val="000000"/>
                </a:solidFill>
                <a:effectLst/>
                <a:latin typeface="Times New Roman" panose="02020603050405020304" pitchFamily="18" charset="0"/>
              </a:rPr>
              <a:t>, diğer nesnelerin kullanabilmesi için tam olarak tanımlanmalıdır. </a:t>
            </a:r>
            <a:r>
              <a:rPr lang="tr-TR" sz="2000" b="0" i="0" noProof="0" dirty="0" err="1" smtClean="0">
                <a:solidFill>
                  <a:srgbClr val="000000"/>
                </a:solidFill>
                <a:effectLst/>
                <a:latin typeface="Times New Roman" panose="02020603050405020304" pitchFamily="18" charset="0"/>
              </a:rPr>
              <a:t>Arayüzleri</a:t>
            </a:r>
            <a:r>
              <a:rPr lang="tr-TR" sz="2000" b="0" i="0" noProof="0" dirty="0" smtClean="0">
                <a:solidFill>
                  <a:srgbClr val="000000"/>
                </a:solidFill>
                <a:effectLst/>
                <a:latin typeface="Times New Roman" panose="02020603050405020304" pitchFamily="18" charset="0"/>
              </a:rPr>
              <a:t> tanımlamak için bir UML </a:t>
            </a:r>
            <a:r>
              <a:rPr lang="tr-TR" sz="2000" b="0" i="0" noProof="0" dirty="0" err="1" smtClean="0">
                <a:solidFill>
                  <a:srgbClr val="000000"/>
                </a:solidFill>
                <a:effectLst/>
                <a:latin typeface="Times New Roman" panose="02020603050405020304" pitchFamily="18" charset="0"/>
              </a:rPr>
              <a:t>arayüz</a:t>
            </a:r>
            <a:r>
              <a:rPr lang="tr-TR" sz="2000" b="0" i="0" noProof="0" dirty="0" smtClean="0">
                <a:solidFill>
                  <a:srgbClr val="000000"/>
                </a:solidFill>
                <a:effectLst/>
                <a:latin typeface="Times New Roman" panose="02020603050405020304" pitchFamily="18" charset="0"/>
              </a:rPr>
              <a:t> klişesi kullanılabilir.</a:t>
            </a:r>
            <a:endParaRPr lang="tr-TR" sz="20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Tasarım ve Uygulama</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Yazılım tasarımı ve uygulaması, yazılım mühendisliği sürecinde yürütülebilir bir yazılım sisteminin geliştirildiği aşamadır.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Yazılım tasarım ve uygulama faaliyetleri her zaman birbiriyle ilişkilidir.</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Yazılım tasarımı, bir müşterinin gereksinimlerine göre yazılım bileşenlerini ve bunların ilişkilerini tanımladığınız </a:t>
            </a:r>
            <a:r>
              <a:rPr lang="en-US" sz="2400" b="0" i="0" noProof="0" smtClean="0">
                <a:solidFill>
                  <a:srgbClr val="000000"/>
                </a:solidFill>
                <a:effectLst/>
                <a:latin typeface="Times New Roman" panose="02020603050405020304" pitchFamily="18" charset="0"/>
              </a:rPr>
              <a:t>üretici</a:t>
            </a:r>
            <a:r>
              <a:rPr lang="tr-TR" sz="2400" b="0" i="0" noProof="0" smtClean="0">
                <a:solidFill>
                  <a:srgbClr val="000000"/>
                </a:solidFill>
                <a:effectLst/>
                <a:latin typeface="Times New Roman" panose="02020603050405020304" pitchFamily="18" charset="0"/>
              </a:rPr>
              <a:t> </a:t>
            </a:r>
            <a:r>
              <a:rPr lang="tr-TR" sz="2400" b="0" i="0" noProof="0" dirty="0" smtClean="0">
                <a:solidFill>
                  <a:srgbClr val="000000"/>
                </a:solidFill>
                <a:effectLst/>
                <a:latin typeface="Times New Roman" panose="02020603050405020304" pitchFamily="18" charset="0"/>
              </a:rPr>
              <a:t>bir faaliyettir.</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Uygulama, tasarımın bir program olarak gerçekleştirilmesi sürecidir.</a:t>
            </a:r>
            <a:endParaRPr lang="tr-TR" sz="24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tr-TR" sz="4400" b="1" i="0" noProof="0" dirty="0" smtClean="0">
                <a:solidFill>
                  <a:srgbClr val="000000"/>
                </a:solidFill>
                <a:effectLst/>
                <a:latin typeface="Times New Roman" panose="02020603050405020304" pitchFamily="18" charset="0"/>
              </a:rPr>
              <a:t>Ders 7 - Tasarım ve Uygulama</a:t>
            </a:r>
            <a:endParaRPr lang="tr-TR" sz="4400" b="1" i="0" noProof="0" dirty="0">
              <a:solidFill>
                <a:srgbClr val="000000"/>
              </a:solidFill>
              <a:effectLst/>
              <a:latin typeface="Times New Roman" panose="02020603050405020304" pitchFamily="18" charset="0"/>
            </a:endParaRPr>
          </a:p>
        </p:txBody>
      </p:sp>
      <p:sp>
        <p:nvSpPr>
          <p:cNvPr id="3" name="Subtitle 2"/>
          <p:cNvSpPr>
            <a:spLocks noGrp="1"/>
          </p:cNvSpPr>
          <p:nvPr>
            <p:ph type="subTitle" idx="1"/>
          </p:nvPr>
        </p:nvSpPr>
        <p:spPr/>
        <p:txBody>
          <a:bodyPr/>
          <a:lstStyle/>
          <a:p>
            <a:r>
              <a:rPr lang="tr-TR" b="1" i="0" noProof="0" dirty="0" smtClean="0">
                <a:solidFill>
                  <a:srgbClr val="000000"/>
                </a:solidFill>
                <a:effectLst/>
                <a:latin typeface="Times New Roman" panose="02020603050405020304" pitchFamily="18" charset="0"/>
              </a:rPr>
              <a:t>Bölüm 2</a:t>
            </a:r>
            <a:endParaRPr lang="tr-TR" b="1"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Tasarım Desenleri</a:t>
            </a:r>
            <a:endParaRPr lang="tr-TR" sz="3200" b="1" i="0" noProof="0" dirty="0">
              <a:solidFill>
                <a:srgbClr val="000000"/>
              </a:solidFill>
              <a:effectLst/>
              <a:latin typeface="Times New Roman" panose="02020603050405020304" pitchFamily="18" charset="0"/>
            </a:endParaRPr>
          </a:p>
        </p:txBody>
      </p:sp>
      <p:sp>
        <p:nvSpPr>
          <p:cNvPr id="145411" name="Rectangle 3"/>
          <p:cNvSpPr>
            <a:spLocks noGrp="1" noChangeArrowheads="1"/>
          </p:cNvSpPr>
          <p:nvPr>
            <p:ph type="body" idx="1"/>
          </p:nvPr>
        </p:nvSpPr>
        <p:spPr/>
        <p:txBody>
          <a:bodyPr lIns="91797" tIns="45898" rIns="91797" bIns="45898"/>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Bir tasarım modeli, bir problem ve çözümü hakkındaki soyut bilgileri yeniden kullanmanın bir yoludur.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Bir kalıp, sorunun tanımı ve çözümünün özüdür.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Farklı ortamlarda yeniden kullanılabilmesi için yeterince soyut olmalıdır.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Desen açıklamaları genellikle kalıtım ve çok biçimlilik gibi nesne yönelimli özelliklerden yararlanır.</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Desen Öğeleri</a:t>
            </a:r>
            <a:endParaRPr lang="tr-TR" sz="3200" b="1" i="0" noProof="0" dirty="0">
              <a:solidFill>
                <a:srgbClr val="000000"/>
              </a:solidFill>
              <a:effectLst/>
              <a:latin typeface="Times New Roman" panose="02020603050405020304" pitchFamily="18" charset="0"/>
            </a:endParaRPr>
          </a:p>
        </p:txBody>
      </p:sp>
      <p:sp>
        <p:nvSpPr>
          <p:cNvPr id="146435" name="Rectangle 3"/>
          <p:cNvSpPr>
            <a:spLocks noGrp="1" noChangeArrowheads="1"/>
          </p:cNvSpPr>
          <p:nvPr>
            <p:ph type="body" idx="1"/>
          </p:nvPr>
        </p:nvSpPr>
        <p:spPr/>
        <p:txBody>
          <a:bodyPr lIns="91797" tIns="45898" rIns="91797" bIns="45898"/>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İsi</a:t>
            </a:r>
            <a:r>
              <a:rPr lang="en-US" sz="2800" b="0" i="0" noProof="0" dirty="0" smtClean="0">
                <a:solidFill>
                  <a:srgbClr val="000000"/>
                </a:solidFill>
                <a:effectLst/>
                <a:latin typeface="Times New Roman" panose="02020603050405020304" pitchFamily="18" charset="0"/>
              </a:rPr>
              <a:t>m</a:t>
            </a:r>
            <a:endParaRPr lang="tr-TR" sz="2800" b="0" i="0" noProof="0" dirty="0" smtClean="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Anlamlı bir model tanımlayıcı.</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Sorun Açıklaması.</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Çözüm açıklaması.</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Somut bir tasarım değil, farklı şekillerde somutlaştırılabilen bir tasarım çözümü için bir şablon.</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Sonuçlar</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Deseni uygulamanın sonuçları ve </a:t>
            </a:r>
            <a:r>
              <a:rPr lang="tr-TR" sz="2400" b="0" i="0" noProof="0" dirty="0" err="1" smtClean="0">
                <a:solidFill>
                  <a:srgbClr val="000000"/>
                </a:solidFill>
                <a:effectLst/>
                <a:latin typeface="Times New Roman" panose="02020603050405020304" pitchFamily="18" charset="0"/>
              </a:rPr>
              <a:t>ödünleşimleri</a:t>
            </a:r>
            <a:r>
              <a:rPr lang="tr-TR" sz="2400" b="0" i="0" noProof="0" dirty="0" smtClean="0">
                <a:solidFill>
                  <a:srgbClr val="000000"/>
                </a:solidFill>
                <a:effectLst/>
                <a:latin typeface="Times New Roman" panose="02020603050405020304" pitchFamily="18" charset="0"/>
              </a:rPr>
              <a:t>.</a:t>
            </a:r>
            <a:endParaRPr lang="tr-TR" sz="24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Gözlemci Deseni</a:t>
            </a:r>
            <a:endParaRPr lang="tr-TR" sz="3200" b="1" i="0" noProof="0" dirty="0">
              <a:solidFill>
                <a:srgbClr val="000000"/>
              </a:solidFill>
              <a:effectLst/>
              <a:latin typeface="Times New Roman" panose="02020603050405020304" pitchFamily="18" charset="0"/>
            </a:endParaRPr>
          </a:p>
        </p:txBody>
      </p:sp>
      <p:sp>
        <p:nvSpPr>
          <p:cNvPr id="148483" name="Rectangle 3"/>
          <p:cNvSpPr>
            <a:spLocks noGrp="1" noChangeArrowheads="1"/>
          </p:cNvSpPr>
          <p:nvPr>
            <p:ph type="body" idx="1"/>
          </p:nvPr>
        </p:nvSpPr>
        <p:spPr/>
        <p:txBody>
          <a:bodyPr lIns="91797" tIns="45898" rIns="91797" bIns="45898"/>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İsim</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Gözlemci.</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Açıklama</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Nesne durumunun görüntüsünü nesnenin kendisinden ayırır.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Sorun Açıklaması</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Birden fazla durum göstergesi gerektiğinde kullanılır.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Çözüm açıklaması</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UML açıklamalı </a:t>
            </a:r>
            <a:r>
              <a:rPr lang="tr-TR" b="0" i="0" noProof="0" dirty="0" err="1" smtClean="0">
                <a:solidFill>
                  <a:srgbClr val="000000"/>
                </a:solidFill>
                <a:effectLst/>
                <a:latin typeface="Times New Roman" panose="02020603050405020304" pitchFamily="18" charset="0"/>
              </a:rPr>
              <a:t>slayta</a:t>
            </a:r>
            <a:r>
              <a:rPr lang="tr-TR" b="0" i="0" noProof="0" dirty="0" smtClean="0">
                <a:solidFill>
                  <a:srgbClr val="000000"/>
                </a:solidFill>
                <a:effectLst/>
                <a:latin typeface="Times New Roman" panose="02020603050405020304" pitchFamily="18" charset="0"/>
              </a:rPr>
              <a:t> bakın.</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Sonuçlar</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Ekran performansını artırmaya yönelik optimizasyonlar pratik değildir.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pPr algn="l"/>
            <a:r>
              <a:rPr lang="tr-TR" sz="3200" b="1" i="0" noProof="0" dirty="0" smtClean="0">
                <a:solidFill>
                  <a:srgbClr val="000000"/>
                </a:solidFill>
                <a:effectLst/>
                <a:latin typeface="Times New Roman" panose="02020603050405020304" pitchFamily="18" charset="0"/>
              </a:rPr>
              <a:t>Gözlemci Deseni (1)</a:t>
            </a:r>
            <a:endParaRPr lang="tr-TR" sz="3200" b="1" i="0" noProof="0" dirty="0">
              <a:solidFill>
                <a:srgbClr val="000000"/>
              </a:solidFill>
              <a:effectLst/>
              <a:latin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3981753"/>
              </p:ext>
            </p:extLst>
          </p:nvPr>
        </p:nvGraphicFramePr>
        <p:xfrm>
          <a:off x="93406" y="764193"/>
          <a:ext cx="9050594" cy="5533343"/>
        </p:xfrm>
        <a:graphic>
          <a:graphicData uri="http://schemas.openxmlformats.org/drawingml/2006/table">
            <a:tbl>
              <a:tblPr firstRow="1" bandRow="1">
                <a:tableStyleId>{5C22544A-7EE6-4342-B048-85BDC9FD1C3A}</a:tableStyleId>
              </a:tblPr>
              <a:tblGrid>
                <a:gridCol w="1605948">
                  <a:extLst>
                    <a:ext uri="{9D8B030D-6E8A-4147-A177-3AD203B41FA5}">
                      <a16:colId xmlns:a16="http://schemas.microsoft.com/office/drawing/2014/main" val="20000"/>
                    </a:ext>
                  </a:extLst>
                </a:gridCol>
                <a:gridCol w="7444646">
                  <a:extLst>
                    <a:ext uri="{9D8B030D-6E8A-4147-A177-3AD203B41FA5}">
                      <a16:colId xmlns:a16="http://schemas.microsoft.com/office/drawing/2014/main" val="20001"/>
                    </a:ext>
                  </a:extLst>
                </a:gridCol>
              </a:tblGrid>
              <a:tr h="656543">
                <a:tc>
                  <a:txBody>
                    <a:bodyPr/>
                    <a:lstStyle/>
                    <a:p>
                      <a:r>
                        <a:rPr lang="tr-TR" sz="2200" b="1" noProof="0" dirty="0" smtClean="0">
                          <a:effectLst/>
                        </a:rPr>
                        <a:t>Desen adı</a:t>
                      </a:r>
                      <a:endParaRPr lang="tr-TR" sz="2200" noProof="0" dirty="0"/>
                    </a:p>
                  </a:txBody>
                  <a:tcPr anchor="ctr"/>
                </a:tc>
                <a:tc>
                  <a:txBody>
                    <a:bodyPr/>
                    <a:lstStyle/>
                    <a:p>
                      <a:r>
                        <a:rPr lang="tr-TR" sz="2200" b="1" noProof="0" dirty="0" smtClean="0">
                          <a:effectLst/>
                        </a:rPr>
                        <a:t>Gözlemci</a:t>
                      </a:r>
                      <a:endParaRPr lang="tr-TR" sz="2200" noProof="0" dirty="0"/>
                    </a:p>
                  </a:txBody>
                  <a:tcPr anchor="ctr"/>
                </a:tc>
                <a:extLst>
                  <a:ext uri="{0D108BD9-81ED-4DB2-BD59-A6C34878D82A}">
                    <a16:rowId xmlns:a16="http://schemas.microsoft.com/office/drawing/2014/main" val="10000"/>
                  </a:ext>
                </a:extLst>
              </a:tr>
              <a:tr h="1209423">
                <a:tc>
                  <a:txBody>
                    <a:bodyPr/>
                    <a:lstStyle/>
                    <a:p>
                      <a:r>
                        <a:rPr lang="tr-TR" sz="2200" noProof="0" dirty="0" smtClean="0">
                          <a:effectLst/>
                        </a:rPr>
                        <a:t>Açıklama</a:t>
                      </a:r>
                      <a:endParaRPr lang="tr-TR" sz="2200" noProof="0" dirty="0"/>
                    </a:p>
                  </a:txBody>
                  <a:tcPr anchor="ctr"/>
                </a:tc>
                <a:tc>
                  <a:txBody>
                    <a:bodyPr/>
                    <a:lstStyle/>
                    <a:p>
                      <a:r>
                        <a:rPr lang="tr-TR" sz="2200" noProof="0" dirty="0" smtClean="0">
                          <a:effectLst/>
                        </a:rPr>
                        <a:t>Bir nesnenin durumunun görüntüsünü nesnenin kendisinden ayırır ve alternatif görüntülerin sağlanmasına izin verir. Nesne durumu değiştiğinde, tüm ekranlar otomatik olarak bilgilendirilir ve değişikliği yansıtacak şekilde güncellenir.</a:t>
                      </a:r>
                      <a:endParaRPr lang="tr-TR" sz="2200" noProof="0" dirty="0"/>
                    </a:p>
                  </a:txBody>
                  <a:tcPr anchor="ctr"/>
                </a:tc>
                <a:extLst>
                  <a:ext uri="{0D108BD9-81ED-4DB2-BD59-A6C34878D82A}">
                    <a16:rowId xmlns:a16="http://schemas.microsoft.com/office/drawing/2014/main" val="10001"/>
                  </a:ext>
                </a:extLst>
              </a:tr>
              <a:tr h="2868060">
                <a:tc>
                  <a:txBody>
                    <a:bodyPr/>
                    <a:lstStyle/>
                    <a:p>
                      <a:r>
                        <a:rPr lang="tr-TR" sz="2200" noProof="0" dirty="0" smtClean="0">
                          <a:effectLst/>
                        </a:rPr>
                        <a:t>Sorun Açıklaması</a:t>
                      </a:r>
                      <a:endParaRPr lang="tr-TR" sz="2200" noProof="0" dirty="0"/>
                    </a:p>
                  </a:txBody>
                  <a:tcPr anchor="ctr"/>
                </a:tc>
                <a:tc>
                  <a:txBody>
                    <a:bodyPr/>
                    <a:lstStyle/>
                    <a:p>
                      <a:r>
                        <a:rPr lang="tr-TR" sz="2200" noProof="0" dirty="0" smtClean="0">
                          <a:effectLst/>
                        </a:rPr>
                        <a:t>Çoğu durumda, grafik ekran ve tablo görünümü gibi birden çok durum bilgisi sunmanız gerekir. Bilgi belirtildiğinde bunların hepsi bilinmeyebilir. Tüm alternatif sunumlar etkileşimi desteklemeli ve durum değiştiğinde tüm ekranlar güncellenmelidir.</a:t>
                      </a:r>
                    </a:p>
                    <a:p>
                      <a:endParaRPr lang="tr-TR" sz="2200" noProof="0" dirty="0" smtClean="0"/>
                    </a:p>
                    <a:p>
                      <a:r>
                        <a:rPr lang="tr-TR" sz="2200" noProof="0" dirty="0" smtClean="0">
                          <a:effectLst/>
                        </a:rPr>
                        <a:t>Bu model, durum bilgisi için birden fazla gösterim formatının gerekli olduğu ve durum bilgisini muhafaza eden nesnenin kullanılan özel gösterim formatları hakkında bilgi sahibi olmasının gerekli olmadığı tüm durumlarda kullanılabilir.</a:t>
                      </a:r>
                      <a:endParaRPr lang="tr-TR" sz="2200" noProof="0" dirty="0"/>
                    </a:p>
                  </a:txBody>
                  <a:tcPr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tr-TR" sz="2400" b="1" i="0" noProof="0" dirty="0" smtClean="0">
                <a:solidFill>
                  <a:srgbClr val="000000"/>
                </a:solidFill>
                <a:effectLst/>
                <a:latin typeface="Times New Roman" panose="02020603050405020304" pitchFamily="18" charset="0"/>
              </a:rPr>
              <a:t>Gözlemci Deseni (2)</a:t>
            </a:r>
            <a:endParaRPr lang="tr-TR" noProof="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4922103"/>
              </p:ext>
            </p:extLst>
          </p:nvPr>
        </p:nvGraphicFramePr>
        <p:xfrm>
          <a:off x="0" y="718758"/>
          <a:ext cx="9144000" cy="6139242"/>
        </p:xfrm>
        <a:graphic>
          <a:graphicData uri="http://schemas.openxmlformats.org/drawingml/2006/table">
            <a:tbl>
              <a:tblPr firstRow="1" bandRow="1">
                <a:tableStyleId>{5C22544A-7EE6-4342-B048-85BDC9FD1C3A}</a:tableStyleId>
              </a:tblPr>
              <a:tblGrid>
                <a:gridCol w="1294104">
                  <a:extLst>
                    <a:ext uri="{9D8B030D-6E8A-4147-A177-3AD203B41FA5}">
                      <a16:colId xmlns:a16="http://schemas.microsoft.com/office/drawing/2014/main" val="20000"/>
                    </a:ext>
                  </a:extLst>
                </a:gridCol>
                <a:gridCol w="7849896">
                  <a:extLst>
                    <a:ext uri="{9D8B030D-6E8A-4147-A177-3AD203B41FA5}">
                      <a16:colId xmlns:a16="http://schemas.microsoft.com/office/drawing/2014/main" val="20001"/>
                    </a:ext>
                  </a:extLst>
                </a:gridCol>
              </a:tblGrid>
              <a:tr h="586573">
                <a:tc>
                  <a:txBody>
                    <a:bodyPr/>
                    <a:lstStyle/>
                    <a:p>
                      <a:r>
                        <a:rPr lang="tr-TR" sz="2000" b="1" noProof="0" dirty="0" smtClean="0">
                          <a:effectLst/>
                        </a:rPr>
                        <a:t>Desen adı</a:t>
                      </a:r>
                      <a:endParaRPr lang="tr-TR" sz="2000" noProof="0" dirty="0"/>
                    </a:p>
                  </a:txBody>
                  <a:tcPr anchor="ctr"/>
                </a:tc>
                <a:tc>
                  <a:txBody>
                    <a:bodyPr/>
                    <a:lstStyle/>
                    <a:p>
                      <a:r>
                        <a:rPr lang="tr-TR" sz="2000" b="1" noProof="0" dirty="0" smtClean="0">
                          <a:effectLst/>
                        </a:rPr>
                        <a:t>Gözlemci</a:t>
                      </a:r>
                      <a:endParaRPr lang="tr-TR" sz="2000" noProof="0" dirty="0"/>
                    </a:p>
                  </a:txBody>
                  <a:tcPr anchor="ctr"/>
                </a:tc>
                <a:extLst>
                  <a:ext uri="{0D108BD9-81ED-4DB2-BD59-A6C34878D82A}">
                    <a16:rowId xmlns:a16="http://schemas.microsoft.com/office/drawing/2014/main" val="10000"/>
                  </a:ext>
                </a:extLst>
              </a:tr>
              <a:tr h="3565066">
                <a:tc>
                  <a:txBody>
                    <a:bodyPr/>
                    <a:lstStyle/>
                    <a:p>
                      <a:r>
                        <a:rPr lang="tr-TR" sz="2000" noProof="0" dirty="0" smtClean="0">
                          <a:effectLst/>
                        </a:rPr>
                        <a:t>Çözüm açıklaması</a:t>
                      </a:r>
                      <a:endParaRPr lang="tr-TR" sz="2000" noProof="0" dirty="0"/>
                    </a:p>
                  </a:txBody>
                  <a:tcPr anchor="ctr"/>
                </a:tc>
                <a:tc>
                  <a:txBody>
                    <a:bodyPr/>
                    <a:lstStyle/>
                    <a:p>
                      <a:r>
                        <a:rPr lang="tr-TR" sz="2000" noProof="0" dirty="0" smtClean="0">
                          <a:effectLst/>
                        </a:rPr>
                        <a:t>Bu, konu ve Gözlemci olmak üzere iki soyut nesneyi ve ilgili soyut nesnelerin niteliklerini miras alan iki somut nesneyi, </a:t>
                      </a:r>
                      <a:r>
                        <a:rPr lang="tr-TR" sz="2000" noProof="0" dirty="0" err="1" smtClean="0">
                          <a:effectLst/>
                        </a:rPr>
                        <a:t>ConcreteSubject</a:t>
                      </a:r>
                      <a:r>
                        <a:rPr lang="tr-TR" sz="2000" noProof="0" dirty="0" smtClean="0">
                          <a:effectLst/>
                        </a:rPr>
                        <a:t> ve </a:t>
                      </a:r>
                      <a:r>
                        <a:rPr lang="tr-TR" sz="2000" noProof="0" dirty="0" err="1" smtClean="0">
                          <a:effectLst/>
                        </a:rPr>
                        <a:t>ConcreteObject'i</a:t>
                      </a:r>
                      <a:r>
                        <a:rPr lang="tr-TR" sz="2000" noProof="0" dirty="0" smtClean="0">
                          <a:effectLst/>
                        </a:rPr>
                        <a:t> içerir. Soyut nesneler, her durumda uygulanabilen genel işlemleri içerir. Görüntülenecek durum, Gözlemcileri eklemesine ve kaldırmasına (her bir gözlemci bir ekrana karşılık gelir) ve durum değiştiğinde bir bildirim göndermesine izin veren </a:t>
                      </a:r>
                      <a:r>
                        <a:rPr lang="en-US" sz="2000" noProof="0" dirty="0" err="1" smtClean="0">
                          <a:effectLst/>
                        </a:rPr>
                        <a:t>özneden</a:t>
                      </a:r>
                      <a:r>
                        <a:rPr lang="tr-TR" sz="2000" noProof="0" dirty="0" smtClean="0">
                          <a:effectLst/>
                        </a:rPr>
                        <a:t> işlemleri devralan </a:t>
                      </a:r>
                      <a:r>
                        <a:rPr lang="tr-TR" sz="2000" noProof="0" dirty="0" err="1" smtClean="0">
                          <a:effectLst/>
                        </a:rPr>
                        <a:t>ConcreteSubject'te</a:t>
                      </a:r>
                      <a:r>
                        <a:rPr lang="tr-TR" sz="2000" noProof="0" dirty="0" smtClean="0">
                          <a:effectLst/>
                        </a:rPr>
                        <a:t> tutulur.</a:t>
                      </a:r>
                      <a:endParaRPr lang="tr-TR" sz="2000" noProof="0" dirty="0" smtClean="0"/>
                    </a:p>
                    <a:p>
                      <a:r>
                        <a:rPr lang="tr-TR" sz="2000" noProof="0" dirty="0" err="1" smtClean="0">
                          <a:effectLst/>
                        </a:rPr>
                        <a:t>ConcreteObserver</a:t>
                      </a:r>
                      <a:r>
                        <a:rPr lang="tr-TR" sz="2000" noProof="0" dirty="0" smtClean="0">
                          <a:effectLst/>
                        </a:rPr>
                        <a:t>, </a:t>
                      </a:r>
                      <a:r>
                        <a:rPr lang="tr-TR" sz="2000" noProof="0" dirty="0" err="1" smtClean="0">
                          <a:effectLst/>
                        </a:rPr>
                        <a:t>ConcreteSubject</a:t>
                      </a:r>
                      <a:r>
                        <a:rPr lang="tr-TR" sz="2000" noProof="0" dirty="0" smtClean="0">
                          <a:effectLst/>
                        </a:rPr>
                        <a:t> durumunun bir kopyasını saklar ve bu kopyaların adım adım tutulmasına izin veren </a:t>
                      </a:r>
                      <a:r>
                        <a:rPr lang="tr-TR" sz="2000" noProof="0" dirty="0" err="1" smtClean="0">
                          <a:effectLst/>
                        </a:rPr>
                        <a:t>Observer'ın</a:t>
                      </a:r>
                      <a:r>
                        <a:rPr lang="tr-TR" sz="2000" noProof="0" dirty="0" smtClean="0">
                          <a:effectLst/>
                        </a:rPr>
                        <a:t> Update () </a:t>
                      </a:r>
                      <a:r>
                        <a:rPr lang="tr-TR" sz="2000" noProof="0" dirty="0" err="1" smtClean="0">
                          <a:effectLst/>
                        </a:rPr>
                        <a:t>arayüzünü</a:t>
                      </a:r>
                      <a:r>
                        <a:rPr lang="tr-TR" sz="2000" noProof="0" dirty="0" smtClean="0">
                          <a:effectLst/>
                        </a:rPr>
                        <a:t> uygular. </a:t>
                      </a:r>
                      <a:r>
                        <a:rPr lang="tr-TR" sz="2000" noProof="0" dirty="0" err="1" smtClean="0">
                          <a:effectLst/>
                        </a:rPr>
                        <a:t>ConcreteObserver</a:t>
                      </a:r>
                      <a:r>
                        <a:rPr lang="tr-TR" sz="2000" noProof="0" dirty="0" smtClean="0">
                          <a:effectLst/>
                        </a:rPr>
                        <a:t>, durumu otomatik olarak görüntüler ve durum her güncellendiğinde değişiklikleri yansıtır.</a:t>
                      </a:r>
                      <a:endParaRPr lang="tr-TR" sz="2000" noProof="0" dirty="0"/>
                    </a:p>
                  </a:txBody>
                  <a:tcPr anchor="ctr"/>
                </a:tc>
                <a:extLst>
                  <a:ext uri="{0D108BD9-81ED-4DB2-BD59-A6C34878D82A}">
                    <a16:rowId xmlns:a16="http://schemas.microsoft.com/office/drawing/2014/main" val="10001"/>
                  </a:ext>
                </a:extLst>
              </a:tr>
              <a:tr h="1987603">
                <a:tc>
                  <a:txBody>
                    <a:bodyPr/>
                    <a:lstStyle/>
                    <a:p>
                      <a:r>
                        <a:rPr lang="tr-TR" sz="2000" noProof="0" dirty="0" smtClean="0">
                          <a:effectLst/>
                        </a:rPr>
                        <a:t>Sonuçlar</a:t>
                      </a:r>
                      <a:endParaRPr lang="tr-TR" sz="2000" noProof="0" dirty="0"/>
                    </a:p>
                  </a:txBody>
                  <a:tcPr anchor="ctr"/>
                </a:tc>
                <a:tc>
                  <a:txBody>
                    <a:bodyPr/>
                    <a:lstStyle/>
                    <a:p>
                      <a:r>
                        <a:rPr lang="tr-TR" sz="2000" noProof="0" dirty="0" smtClean="0">
                          <a:effectLst/>
                        </a:rPr>
                        <a:t>Denek yalnızca soyut </a:t>
                      </a:r>
                      <a:r>
                        <a:rPr lang="tr-TR" sz="2000" noProof="0" dirty="0" err="1" smtClean="0">
                          <a:effectLst/>
                        </a:rPr>
                        <a:t>Gözlemci'yi</a:t>
                      </a:r>
                      <a:r>
                        <a:rPr lang="tr-TR" sz="2000" noProof="0" dirty="0" smtClean="0">
                          <a:effectLst/>
                        </a:rPr>
                        <a:t> bilir ve somut sınıfın ayrıntılarını bilmez. Bu nedenle, bu nesneler arasında minimum bağlantı vardır. Bu bilgi eksikliği nedeniyle, ekran performansını artıran optimizasyonlar pratik değildir. Konudaki değişiklikler, gözlemciler için bir dizi bağlantılı güncellemenin üretilmesine neden olabilir, bunlardan bazıları gerekli olmayabilir.</a:t>
                      </a:r>
                      <a:endParaRPr lang="tr-TR" sz="2000" noProof="0" dirty="0"/>
                    </a:p>
                  </a:txBody>
                  <a:tcPr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6" name="Footer Placeholder 5"/>
          <p:cNvSpPr>
            <a:spLocks noGrp="1"/>
          </p:cNvSpPr>
          <p:nvPr>
            <p:ph type="ftr" sz="quarter" idx="11"/>
          </p:nvPr>
        </p:nvSpPr>
        <p:spPr>
          <a:xfrm>
            <a:off x="5895536" y="6508530"/>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Gözlemci Desenini Kullanan Birden Çok Ekran</a:t>
            </a:r>
            <a:endParaRPr lang="tr-TR" sz="3200" b="1" i="0" noProof="0" dirty="0">
              <a:solidFill>
                <a:srgbClr val="000000"/>
              </a:solidFill>
              <a:effectLst/>
              <a:latin typeface="Times New Roman" panose="02020603050405020304" pitchFamily="18" charset="0"/>
            </a:endParaRPr>
          </a:p>
        </p:txBody>
      </p:sp>
      <p:pic>
        <p:nvPicPr>
          <p:cNvPr id="4" name="Content Placeholder 3" descr="7.11 MultipleDisplay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7712" r="-7712"/>
              <a:stretch>
                <a:fillRect/>
              </a:stretch>
            </p:blipFill>
          </mc:Choice>
          <mc:Fallback>
            <p:blipFill>
              <a:blip r:embed="rId3"/>
              <a:srcRect l="-7712" r="-7712"/>
              <a:stretch>
                <a:fillRect/>
              </a:stretch>
            </p:blipFill>
          </mc:Fallback>
        </mc:AlternateContent>
        <p:spPr>
          <a:xfrm>
            <a:off x="1566951" y="2149413"/>
            <a:ext cx="6018251" cy="3309806"/>
          </a:xfrm>
        </p:spPr>
      </p:pic>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3" name="Picture 2"/>
          <p:cNvPicPr>
            <a:picLocks noChangeAspect="1"/>
          </p:cNvPicPr>
          <p:nvPr/>
        </p:nvPicPr>
        <p:blipFill>
          <a:blip r:embed="rId4"/>
          <a:stretch>
            <a:fillRect/>
          </a:stretch>
        </p:blipFill>
        <p:spPr>
          <a:xfrm>
            <a:off x="1214898" y="1884337"/>
            <a:ext cx="7057220" cy="3839958"/>
          </a:xfrm>
          <a:prstGeom prst="rect">
            <a:avLst/>
          </a:prstGeom>
        </p:spPr>
      </p:pic>
      <p:pic>
        <p:nvPicPr>
          <p:cNvPr id="7" name="Picture 6"/>
          <p:cNvPicPr>
            <a:picLocks noChangeAspect="1"/>
          </p:cNvPicPr>
          <p:nvPr/>
        </p:nvPicPr>
        <p:blipFill>
          <a:blip r:embed="rId5"/>
          <a:stretch>
            <a:fillRect/>
          </a:stretch>
        </p:blipFill>
        <p:spPr>
          <a:xfrm>
            <a:off x="422863" y="1788622"/>
            <a:ext cx="8298273" cy="441998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Gözlemci Deseninin Bir UML </a:t>
            </a:r>
            <a:r>
              <a:rPr lang="tr-TR" sz="3200" noProof="0" dirty="0" smtClean="0">
                <a:solidFill>
                  <a:srgbClr val="000000"/>
                </a:solidFill>
                <a:latin typeface="Times New Roman" panose="02020603050405020304" pitchFamily="18" charset="0"/>
              </a:rPr>
              <a:t>M</a:t>
            </a:r>
            <a:r>
              <a:rPr lang="tr-TR" sz="3200" b="1" i="0" noProof="0" dirty="0" smtClean="0">
                <a:solidFill>
                  <a:srgbClr val="000000"/>
                </a:solidFill>
                <a:effectLst/>
                <a:latin typeface="Times New Roman" panose="02020603050405020304" pitchFamily="18" charset="0"/>
              </a:rPr>
              <a:t>odeli</a:t>
            </a:r>
            <a:endParaRPr lang="tr-TR" sz="3200" b="1" i="0" noProof="0" dirty="0">
              <a:solidFill>
                <a:srgbClr val="000000"/>
              </a:solidFill>
              <a:effectLst/>
              <a:latin typeface="Times New Roman" panose="02020603050405020304" pitchFamily="18" charset="0"/>
            </a:endParaRPr>
          </a:p>
        </p:txBody>
      </p:sp>
      <p:pic>
        <p:nvPicPr>
          <p:cNvPr id="4" name="Content Placeholder 3" descr="7.12 ObserverPatternUML.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9288" b="-19288"/>
              <a:stretch>
                <a:fillRect/>
              </a:stretch>
            </p:blipFill>
          </mc:Choice>
          <mc:Fallback>
            <p:blipFill>
              <a:blip r:embed="rId3"/>
              <a:srcRect t="-19288" b="-1928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3" name="Picture 2"/>
          <p:cNvPicPr>
            <a:picLocks noChangeAspect="1"/>
          </p:cNvPicPr>
          <p:nvPr/>
        </p:nvPicPr>
        <p:blipFill>
          <a:blip r:embed="rId4"/>
          <a:stretch>
            <a:fillRect/>
          </a:stretch>
        </p:blipFill>
        <p:spPr>
          <a:xfrm>
            <a:off x="80466" y="1884826"/>
            <a:ext cx="9011086" cy="3743814"/>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Tasarım Sorunları</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0" y="1417638"/>
            <a:ext cx="8679766" cy="4274343"/>
          </a:xfrm>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Tasarımınızda desenleri kullanmak için, karşılaştığınız herhangi bir tasarım probleminin uygulanabilecek ilişkili bir desene sahip olabileceğini bilmeniz gerekir.</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Birkaç nesneye başka bir nesnenin durumunun değiştiğini söyleyin (Gözlemci deseni).</a:t>
            </a:r>
          </a:p>
          <a:p>
            <a:pPr marL="742950" lvl="1" indent="-285750" algn="just">
              <a:buFont typeface="Arial" panose="020B0604020202020204" pitchFamily="34" charset="0"/>
              <a:buChar char="•"/>
            </a:pPr>
            <a:r>
              <a:rPr lang="tr-TR" sz="2400" b="0" i="0" noProof="0" dirty="0" err="1" smtClean="0">
                <a:solidFill>
                  <a:srgbClr val="000000"/>
                </a:solidFill>
                <a:effectLst/>
                <a:latin typeface="Times New Roman" panose="02020603050405020304" pitchFamily="18" charset="0"/>
              </a:rPr>
              <a:t>Arayüzleri</a:t>
            </a:r>
            <a:r>
              <a:rPr lang="tr-TR" sz="2400" b="0" i="0" noProof="0" dirty="0" smtClean="0">
                <a:solidFill>
                  <a:srgbClr val="000000"/>
                </a:solidFill>
                <a:effectLst/>
                <a:latin typeface="Times New Roman" panose="02020603050405020304" pitchFamily="18" charset="0"/>
              </a:rPr>
              <a:t>, genellikle aşamalı olarak geliştirilen bir dizi ilgili nesneyle düzenleyin (Cephe deseni).</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Bir koleksiyonun nasıl uygulandığına bakılmaksızın, bir koleksiyondaki öğelere erişmenin standart bir yolunu sağlayın (Yineleyici modeli).</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Mevcut bir sınıfın işlevselliğini çalışma zamanında genişletme olasılığına izin verin (Dekoratör modeli).</a:t>
            </a:r>
            <a:endParaRPr lang="tr-TR" sz="24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5" name="Footer Placeholder 4"/>
          <p:cNvSpPr>
            <a:spLocks noGrp="1"/>
          </p:cNvSpPr>
          <p:nvPr>
            <p:ph type="ftr" sz="quarter" idx="11"/>
          </p:nvPr>
        </p:nvSpPr>
        <p:spPr>
          <a:xfrm>
            <a:off x="3124200" y="6546899"/>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Entegrasyon Sorunları</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0" y="1442256"/>
            <a:ext cx="9144000" cy="4525963"/>
          </a:xfrm>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Burada odaklanma, programlamaya değil, açıkça önemli olmasına rağmen, genellikle programlama metinlerinde ele alınmayan diğer uygulama sorunlarına odaklanmaktadır:</a:t>
            </a:r>
          </a:p>
          <a:p>
            <a:pPr marL="742950" lvl="1" indent="-285750" algn="just">
              <a:buFont typeface="Arial" panose="020B0604020202020204" pitchFamily="34" charset="0"/>
              <a:buChar char="•"/>
            </a:pPr>
            <a:r>
              <a:rPr lang="tr-TR" sz="2400" b="0" i="0" noProof="0" dirty="0" smtClean="0">
                <a:solidFill>
                  <a:srgbClr val="FF0000"/>
                </a:solidFill>
                <a:effectLst/>
                <a:latin typeface="Times New Roman" panose="02020603050405020304" pitchFamily="18" charset="0"/>
              </a:rPr>
              <a:t>Yeniden Kullanım </a:t>
            </a:r>
            <a:r>
              <a:rPr lang="tr-TR" sz="2400" b="0" i="0" noProof="0" dirty="0" smtClean="0">
                <a:solidFill>
                  <a:srgbClr val="000000"/>
                </a:solidFill>
                <a:effectLst/>
                <a:latin typeface="Times New Roman" panose="02020603050405020304" pitchFamily="18" charset="0"/>
              </a:rPr>
              <a:t>Çoğu modern yazılım, mevcut bileşenlerin veya sistemlerin yeniden kullanılmasıyla oluşturulur. Yazılım geliştirirken, mevcut koddan olabildiğince fazla yararlanmalısınız.</a:t>
            </a:r>
          </a:p>
          <a:p>
            <a:pPr marL="742950" lvl="1" indent="-285750" algn="just">
              <a:buFont typeface="Arial" panose="020B0604020202020204" pitchFamily="34" charset="0"/>
              <a:buChar char="•"/>
            </a:pPr>
            <a:r>
              <a:rPr lang="tr-TR" sz="2400" b="0" i="0" noProof="0" dirty="0" smtClean="0">
                <a:solidFill>
                  <a:srgbClr val="FF0000"/>
                </a:solidFill>
                <a:effectLst/>
                <a:latin typeface="Times New Roman" panose="02020603050405020304" pitchFamily="18" charset="0"/>
              </a:rPr>
              <a:t>Konfigürasyon yönetimi </a:t>
            </a:r>
            <a:r>
              <a:rPr lang="tr-TR" sz="2400" b="0" i="0" noProof="0" dirty="0" smtClean="0">
                <a:solidFill>
                  <a:srgbClr val="000000"/>
                </a:solidFill>
                <a:effectLst/>
                <a:latin typeface="Times New Roman" panose="02020603050405020304" pitchFamily="18" charset="0"/>
              </a:rPr>
              <a:t>Geliştirme süreci sırasında, bir konfigürasyon yönetim sistemindeki her bir yazılım bileşeninin birçok farklı sürümünü izlemeniz gerekir.</a:t>
            </a:r>
          </a:p>
          <a:p>
            <a:pPr marL="742950" lvl="1" indent="-285750" algn="just">
              <a:buFont typeface="Arial" panose="020B0604020202020204" pitchFamily="34" charset="0"/>
              <a:buChar char="•"/>
            </a:pPr>
            <a:r>
              <a:rPr lang="en-US" sz="2400" dirty="0" smtClean="0">
                <a:solidFill>
                  <a:srgbClr val="FF0000"/>
                </a:solidFill>
                <a:latin typeface="Times New Roman" panose="02020603050405020304" pitchFamily="18" charset="0"/>
              </a:rPr>
              <a:t>Ana</a:t>
            </a:r>
            <a:r>
              <a:rPr lang="tr-TR" sz="2400" noProof="0" dirty="0" smtClean="0">
                <a:solidFill>
                  <a:srgbClr val="FF0000"/>
                </a:solidFill>
                <a:latin typeface="Times New Roman" panose="02020603050405020304" pitchFamily="18" charset="0"/>
              </a:rPr>
              <a:t>-hedef </a:t>
            </a:r>
            <a:r>
              <a:rPr lang="tr-TR" sz="2400" b="0" i="0" noProof="0" dirty="0" smtClean="0">
                <a:solidFill>
                  <a:srgbClr val="FF0000"/>
                </a:solidFill>
                <a:effectLst/>
                <a:latin typeface="Times New Roman" panose="02020603050405020304" pitchFamily="18" charset="0"/>
              </a:rPr>
              <a:t>geliştirme </a:t>
            </a:r>
            <a:r>
              <a:rPr lang="tr-TR" sz="2400" b="0" i="0" noProof="0" dirty="0" smtClean="0">
                <a:solidFill>
                  <a:srgbClr val="000000"/>
                </a:solidFill>
                <a:effectLst/>
                <a:latin typeface="Times New Roman" panose="02020603050405020304" pitchFamily="18" charset="0"/>
              </a:rPr>
              <a:t>Üretim yazılımı genellikle yazılım geliştirme ortamıyla aynı bilgisayarda çalıştırılmaz. Bunun yerine, onu bir bilgisayarda (ana sistem) geliştirir ve ayrı bir bilgisayarda (hedef sistem) yürütürsünüz.</a:t>
            </a:r>
            <a:endParaRPr lang="tr-TR" sz="24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
        <p:nvSpPr>
          <p:cNvPr id="5" name="Footer Placeholder 4"/>
          <p:cNvSpPr>
            <a:spLocks noGrp="1"/>
          </p:cNvSpPr>
          <p:nvPr>
            <p:ph type="ftr" sz="quarter" idx="11"/>
          </p:nvPr>
        </p:nvSpPr>
        <p:spPr>
          <a:xfrm>
            <a:off x="4572000" y="6400799"/>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Yap veya Satın </a:t>
            </a:r>
            <a:r>
              <a:rPr lang="tr-TR" sz="3200" noProof="0" dirty="0" smtClean="0">
                <a:solidFill>
                  <a:srgbClr val="000000"/>
                </a:solidFill>
                <a:latin typeface="Times New Roman" panose="02020603050405020304" pitchFamily="18" charset="0"/>
              </a:rPr>
              <a:t>A</a:t>
            </a:r>
            <a:r>
              <a:rPr lang="tr-TR" sz="3200" b="1" i="0" noProof="0" dirty="0" smtClean="0">
                <a:solidFill>
                  <a:srgbClr val="000000"/>
                </a:solidFill>
                <a:effectLst/>
                <a:latin typeface="Times New Roman" panose="02020603050405020304" pitchFamily="18" charset="0"/>
              </a:rPr>
              <a:t>l</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0" y="1600200"/>
            <a:ext cx="9144000" cy="4525963"/>
          </a:xfrm>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Çok çeşitli alanlarda, kullanıcıların gereksinimlerine göre uyarlanabilen ve özelleştirilebilen hazır sistemler (</a:t>
            </a:r>
            <a:r>
              <a:rPr lang="en-US" sz="2800" b="0" i="0" noProof="0" dirty="0" smtClean="0">
                <a:solidFill>
                  <a:srgbClr val="000000"/>
                </a:solidFill>
                <a:effectLst/>
                <a:latin typeface="Times New Roman" panose="02020603050405020304" pitchFamily="18" charset="0"/>
              </a:rPr>
              <a:t>commercial of the shelf - </a:t>
            </a:r>
            <a:r>
              <a:rPr lang="tr-TR" sz="2800" b="0" i="0" noProof="0" dirty="0" smtClean="0">
                <a:solidFill>
                  <a:srgbClr val="000000"/>
                </a:solidFill>
                <a:effectLst/>
                <a:latin typeface="Times New Roman" panose="02020603050405020304" pitchFamily="18" charset="0"/>
              </a:rPr>
              <a:t>COTS) satın almak artık mümkün.</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Örneğin, bir tıbbi kayıt sistemi uygulamak istiyorsanız, hastanelerde halihazırda kullanılan bir paketi satın alabilirsiniz. Geleneksel bir programlama dilinde bir sistem geliştirmek yerine bu yaklaşımı kullanmak daha ucuz ve daha hızlı olabilir.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Bu şekilde bir uygulama geliştirdiğinizde, tasarım süreci, sistem gereksinimlerini sağlamak için o sistemin konfigürasyon özelliklerinin nasıl kullanılacağıyla ilgilenir.</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5" name="Footer Placeholder 4"/>
          <p:cNvSpPr>
            <a:spLocks noGrp="1"/>
          </p:cNvSpPr>
          <p:nvPr>
            <p:ph type="ftr" sz="quarter" idx="11"/>
          </p:nvPr>
        </p:nvSpPr>
        <p:spPr>
          <a:xfrm>
            <a:off x="3124200" y="6538912"/>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Yeniden Kullanım</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119576" y="1456324"/>
            <a:ext cx="8841544" cy="4525963"/>
          </a:xfrm>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1960'lardan 1990'lara kadar, çoğu yeni yazılım, tüm kodların üst düzey bir programlama dilinde yazılmasıyla sıfırdan geliştirildi.</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Tek önemli yeniden kullanım veya yazılım, programlama dili kitaplıklarında işlevlerin ve nesnelerin yeniden kullanılmasıydı.</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Maliyetler ve program baskısı, bu yaklaşımın özellikle ticari ve İnternet tabanlı sistemler için giderek daha dayanılmaz hale geldiği anlamına geliyor.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Mevcut yazılımın yeniden kullanımına dayalı bir geliştirme yaklaşımı ortaya çıktı ve şu anda genellikle ticari ve bilimsel yazılımlar için kullanılıyor.</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5" name="Footer Placeholder 4"/>
          <p:cNvSpPr>
            <a:spLocks noGrp="1"/>
          </p:cNvSpPr>
          <p:nvPr>
            <p:ph type="ftr" sz="quarter" idx="11"/>
          </p:nvPr>
        </p:nvSpPr>
        <p:spPr>
          <a:xfrm>
            <a:off x="3124200" y="6400799"/>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b="1" i="0" noProof="0" dirty="0" smtClean="0">
                <a:solidFill>
                  <a:srgbClr val="000000"/>
                </a:solidFill>
                <a:effectLst/>
                <a:latin typeface="Times New Roman" panose="02020603050405020304" pitchFamily="18" charset="0"/>
              </a:rPr>
              <a:t>Yeniden Kullanım Seviyeleri</a:t>
            </a:r>
            <a:endParaRPr lang="tr-TR" sz="3200" noProof="0" dirty="0"/>
          </a:p>
        </p:txBody>
      </p:sp>
      <p:sp>
        <p:nvSpPr>
          <p:cNvPr id="3" name="Content Placeholder 2"/>
          <p:cNvSpPr>
            <a:spLocks noGrp="1"/>
          </p:cNvSpPr>
          <p:nvPr>
            <p:ph idx="1"/>
          </p:nvPr>
        </p:nvSpPr>
        <p:spPr>
          <a:xfrm>
            <a:off x="0" y="1338263"/>
            <a:ext cx="9045526" cy="4525963"/>
          </a:xfrm>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Soyutlama seviyesi</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Bu düzeyde, yazılımı doğrudan yeniden kullanmazsınız, ancak yazılımınızın tasarımında başarılı soyutlama bilgilerini kullanırsınız.</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Nesne seviyesi</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Bu düzeyde, kodu kendiniz yazmak yerine doğrudan bir kitaplıktaki nesneleri yeniden kullanırsınız.</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Bileşen seviyesi</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Bileşenler, uygulama sistemlerinde yeniden kullandığınız nesne ve nesne sınıfları koleksiyonlarıdır.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Sistem seviyesi</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Bu düzeyde, tüm uygulama sistemlerini yeniden kullanırsınız.</a:t>
            </a:r>
            <a:endParaRPr lang="tr-TR" sz="24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5" name="Footer Placeholder 4"/>
          <p:cNvSpPr>
            <a:spLocks noGrp="1"/>
          </p:cNvSpPr>
          <p:nvPr>
            <p:ph type="ftr" sz="quarter" idx="11"/>
          </p:nvPr>
        </p:nvSpPr>
        <p:spPr>
          <a:xfrm>
            <a:off x="6149926" y="5784850"/>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Yeniden Kullanım Maliyetleri</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Yeniden kullanmak ve ihtiyaçlarınızı karşılayıp karşılamadığını değerlendirmek için yazılım aramak için harcanan zamanın maliyeti.</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Uygulanabildiği yerde, yeniden kullanılabilir yazılımı satın almanın maliyetleri. Kullanıma hazır büyük sistemler için bu maliyetler çok yüksek olabilir.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Yeniden kullanılabilir yazılım bileşenlerini veya sistemlerini, geliştirmekte olduğunuz sistemin gereksinimlerini yansıtacak şekilde uyarlama ve yapılandırma maliyetleri.</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Yeniden kullanılabilir yazılım öğelerini birbirleriyle (farklı kaynaklardan yazılım kullanıyorsanız) ve geliştirdiğiniz yeni kodla entegre etmenin maliyetleri.</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5" name="Footer Placeholder 4"/>
          <p:cNvSpPr>
            <a:spLocks noGrp="1"/>
          </p:cNvSpPr>
          <p:nvPr>
            <p:ph type="ftr" sz="quarter" idx="11"/>
          </p:nvPr>
        </p:nvSpPr>
        <p:spPr>
          <a:xfrm>
            <a:off x="3124200" y="6492875"/>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Konfigürasyon Yönetimi</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Konfigürasyon yönetimi, değişen bir yazılım sistemini yönetmenin genel sürecine verilen addır.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Konfigürasyon yönetiminin amacı, tüm geliştiricilerin proje koduna ve belgelere kontrollü bir şekilde erişebilmesi, hangi değişikliklerin yapıldığını bulabilmesi ve bir sistem oluşturmak için bileşenleri derleyip bağlayabilmesi için sistem entegrasyon sürecini desteklemektir.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Ayrıca Ders 25'e bakınız.</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Yapılandırma Yönetimi Faaliyetleri</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0" y="1442256"/>
            <a:ext cx="9144000" cy="4525963"/>
          </a:xfrm>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Yazılım bileşenlerinin farklı sürümlerini takip etmek için desteğin sağlandığı sürüm yönetimi. Sürüm yönetimi sistemleri, birkaç programcı tarafından geliştirmeyi koordine edecek tesisleri içerir.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Geliştiricilerin, bir sistemin her sürümünü oluşturmak için hangi bileşen sürümlerinin kullanıldığını tanımlamasına yardımcı olmak için desteğin sağlandığı sistem entegrasyonu. Bu açıklama daha sonra gerekli bileşenleri derleyip bağlayarak otomatik olarak bir sistem oluşturmak için kullanılır.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Kullanıcıların hataları ve diğer sorunları bildirmesine ve tüm geliştiricilerin bu sorunlar üzerinde kimin çalıştığını ve ne zaman düzeltildiğini görmesine olanak sağlamak için desteğin sağlandığı sorun izleme.</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noProof="0" dirty="0" smtClean="0">
                <a:solidFill>
                  <a:srgbClr val="000000"/>
                </a:solidFill>
                <a:latin typeface="Times New Roman" panose="02020603050405020304" pitchFamily="18" charset="0"/>
              </a:rPr>
              <a:t>Ana</a:t>
            </a:r>
            <a:r>
              <a:rPr lang="tr-TR" sz="3200" b="1" i="0" noProof="0" dirty="0" smtClean="0">
                <a:solidFill>
                  <a:srgbClr val="000000"/>
                </a:solidFill>
                <a:effectLst/>
                <a:latin typeface="Times New Roman" panose="02020603050405020304" pitchFamily="18" charset="0"/>
              </a:rPr>
              <a:t>-hedef Geliştirme</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140677" y="1600200"/>
            <a:ext cx="8792308" cy="4525963"/>
          </a:xfrm>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Çoğu yazılım bir bilgisayarda (ana bilgisayar) geliştirilir, ancak ayrı bir makinede (hedef) çalışır.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Daha genel olarak, bir geliştirme platformu ve bir yürütme platformundan bahsedebiliriz.</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Bir platform, donanımdan daha fazlasıdır.</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Kurulu işletim sistemini ve bir </a:t>
            </a:r>
            <a:r>
              <a:rPr lang="tr-TR" sz="2400" b="0" i="0" noProof="0" dirty="0" err="1" smtClean="0">
                <a:solidFill>
                  <a:srgbClr val="000000"/>
                </a:solidFill>
                <a:effectLst/>
                <a:latin typeface="Times New Roman" panose="02020603050405020304" pitchFamily="18" charset="0"/>
              </a:rPr>
              <a:t>veritabanı</a:t>
            </a:r>
            <a:r>
              <a:rPr lang="tr-TR" sz="2400" b="0" i="0" noProof="0" dirty="0" smtClean="0">
                <a:solidFill>
                  <a:srgbClr val="000000"/>
                </a:solidFill>
                <a:effectLst/>
                <a:latin typeface="Times New Roman" panose="02020603050405020304" pitchFamily="18" charset="0"/>
              </a:rPr>
              <a:t> yönetim sistemi veya geliştirme platformları için etkileşimli bir geliştirme ortamı gibi diğer destekleyici yazılımları içerir.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Geliştirme platformunun genellikle yürütme platformundan farklı bir yüklü yazılımı vardır; bu platformların farklı mimarileri olabilir.</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5" name="Footer Placeholder 4"/>
          <p:cNvSpPr>
            <a:spLocks noGrp="1"/>
          </p:cNvSpPr>
          <p:nvPr>
            <p:ph type="ftr" sz="quarter" idx="11"/>
          </p:nvPr>
        </p:nvSpPr>
        <p:spPr>
          <a:xfrm>
            <a:off x="5791200" y="6392154"/>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Geliştirme Platformu Araçları</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0" y="1600200"/>
            <a:ext cx="9045526" cy="4525963"/>
          </a:xfrm>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Kod oluşturmanıza, düzenlemenize ve derlemenize olanak tanıyan entegre bir derleyici ve sözdizimine yönelik düzenleme sistemi.</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Bir dil hata ayıklama sistemi.</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UML modellerini düzenlemek için araçlar gibi grafik düzenleme araçları.</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Bir programın yeni sürümünde otomatik olarak bir dizi test çalıştırabilen </a:t>
            </a:r>
            <a:r>
              <a:rPr lang="tr-TR" sz="2800" b="0" i="0" noProof="0" dirty="0" err="1" smtClean="0">
                <a:solidFill>
                  <a:srgbClr val="000000"/>
                </a:solidFill>
                <a:effectLst/>
                <a:latin typeface="Times New Roman" panose="02020603050405020304" pitchFamily="18" charset="0"/>
              </a:rPr>
              <a:t>Junit</a:t>
            </a:r>
            <a:r>
              <a:rPr lang="tr-TR" sz="2800" b="0" i="0" noProof="0" dirty="0" smtClean="0">
                <a:solidFill>
                  <a:srgbClr val="000000"/>
                </a:solidFill>
                <a:effectLst/>
                <a:latin typeface="Times New Roman" panose="02020603050405020304" pitchFamily="18" charset="0"/>
              </a:rPr>
              <a:t> gibi test araçları.</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Farklı geliştirme projeleri için kodu düzenlemenize yardımcı olan proje destek araçları.</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5" name="Footer Placeholder 4"/>
          <p:cNvSpPr>
            <a:spLocks noGrp="1"/>
          </p:cNvSpPr>
          <p:nvPr>
            <p:ph type="ftr" sz="quarter" idx="11"/>
          </p:nvPr>
        </p:nvSpPr>
        <p:spPr>
          <a:xfrm>
            <a:off x="5318760" y="6400799"/>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Entegre Geliştirme Ortamları (</a:t>
            </a:r>
            <a:r>
              <a:rPr lang="tr-TR" sz="3200" b="1" i="0" noProof="0" dirty="0" err="1" smtClean="0">
                <a:solidFill>
                  <a:srgbClr val="000000"/>
                </a:solidFill>
                <a:effectLst/>
                <a:latin typeface="Times New Roman" panose="02020603050405020304" pitchFamily="18" charset="0"/>
              </a:rPr>
              <a:t>IDE'ler</a:t>
            </a:r>
            <a:r>
              <a:rPr lang="tr-TR" sz="3200" b="1" i="0" noProof="0" dirty="0" smtClean="0">
                <a:solidFill>
                  <a:srgbClr val="000000"/>
                </a:solidFill>
                <a:effectLst/>
                <a:latin typeface="Times New Roman" panose="02020603050405020304" pitchFamily="18" charset="0"/>
              </a:rPr>
              <a:t>)</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Yazılım geliştirme araçları genellikle bir entegre geliştirme ortamı (IDE) oluşturmak için gruplanır.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Bir IDE, bazı ortak çerçeve ve kullanıcı arabirimi dahilinde yazılım geliştirmenin farklı yönlerini destekleyen bir dizi yazılım aracıdır.</a:t>
            </a:r>
          </a:p>
          <a:p>
            <a:pPr algn="just">
              <a:buFont typeface="Arial" panose="020B0604020202020204" pitchFamily="34" charset="0"/>
              <a:buChar char="•"/>
            </a:pPr>
            <a:r>
              <a:rPr lang="tr-TR" sz="2800" b="0" i="0" noProof="0" dirty="0" err="1" smtClean="0">
                <a:solidFill>
                  <a:srgbClr val="000000"/>
                </a:solidFill>
                <a:effectLst/>
                <a:latin typeface="Times New Roman" panose="02020603050405020304" pitchFamily="18" charset="0"/>
              </a:rPr>
              <a:t>IDE'ler</a:t>
            </a:r>
            <a:r>
              <a:rPr lang="tr-TR" sz="2800" b="0" i="0" noProof="0" smtClean="0">
                <a:solidFill>
                  <a:srgbClr val="000000"/>
                </a:solidFill>
                <a:effectLst/>
                <a:latin typeface="Times New Roman" panose="02020603050405020304" pitchFamily="18" charset="0"/>
              </a:rPr>
              <a:t>, </a:t>
            </a:r>
            <a:r>
              <a:rPr lang="en-US" sz="2800" b="0" i="0" noProof="0" smtClean="0">
                <a:solidFill>
                  <a:srgbClr val="000000"/>
                </a:solidFill>
                <a:effectLst/>
                <a:latin typeface="Times New Roman" panose="02020603050405020304" pitchFamily="18" charset="0"/>
              </a:rPr>
              <a:t>C#</a:t>
            </a:r>
            <a:r>
              <a:rPr lang="tr-TR" sz="2800" b="0" i="0" noProof="0" smtClean="0">
                <a:solidFill>
                  <a:srgbClr val="000000"/>
                </a:solidFill>
                <a:effectLst/>
                <a:latin typeface="Times New Roman" panose="02020603050405020304" pitchFamily="18" charset="0"/>
              </a:rPr>
              <a:t> </a:t>
            </a:r>
            <a:r>
              <a:rPr lang="tr-TR" sz="2800" b="0" i="0" noProof="0" dirty="0" smtClean="0">
                <a:solidFill>
                  <a:srgbClr val="000000"/>
                </a:solidFill>
                <a:effectLst/>
                <a:latin typeface="Times New Roman" panose="02020603050405020304" pitchFamily="18" charset="0"/>
              </a:rPr>
              <a:t>gibi belirli bir programlama dilinde geliştirmeyi desteklemek için oluşturulur. Dil </a:t>
            </a:r>
            <a:r>
              <a:rPr lang="tr-TR" sz="2800" b="0" i="0" noProof="0" dirty="0" err="1" smtClean="0">
                <a:solidFill>
                  <a:srgbClr val="000000"/>
                </a:solidFill>
                <a:effectLst/>
                <a:latin typeface="Times New Roman" panose="02020603050405020304" pitchFamily="18" charset="0"/>
              </a:rPr>
              <a:t>IDE'si</a:t>
            </a:r>
            <a:r>
              <a:rPr lang="tr-TR" sz="2800" b="0" i="0" noProof="0" dirty="0" smtClean="0">
                <a:solidFill>
                  <a:srgbClr val="000000"/>
                </a:solidFill>
                <a:effectLst/>
                <a:latin typeface="Times New Roman" panose="02020603050405020304" pitchFamily="18" charset="0"/>
              </a:rPr>
              <a:t> özel olarak geliştirilebilir veya belirli dil destek araçlarıyla genel amaçlı bir </a:t>
            </a:r>
            <a:r>
              <a:rPr lang="tr-TR" sz="2800" b="0" i="0" noProof="0" dirty="0" err="1" smtClean="0">
                <a:solidFill>
                  <a:srgbClr val="000000"/>
                </a:solidFill>
                <a:effectLst/>
                <a:latin typeface="Times New Roman" panose="02020603050405020304" pitchFamily="18" charset="0"/>
              </a:rPr>
              <a:t>IDE'nin</a:t>
            </a:r>
            <a:r>
              <a:rPr lang="tr-TR" sz="2800" b="0" i="0" noProof="0" dirty="0" smtClean="0">
                <a:solidFill>
                  <a:srgbClr val="000000"/>
                </a:solidFill>
                <a:effectLst/>
                <a:latin typeface="Times New Roman" panose="02020603050405020304" pitchFamily="18" charset="0"/>
              </a:rPr>
              <a:t> somutlaşmış hali olabilir.</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Bileşen / Sistem Dağıtım Faktörleri</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0" y="1431148"/>
            <a:ext cx="9017391" cy="4525963"/>
          </a:xfrm>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Bir bileşen belirli bir donanım mimarisi için tasarlanmışsa veya başka bir yazılım sistemine dayanıyorsa, gerekli donanım ve yazılım desteğini sağlayan bir platformda kullanılması gerektiği açıktır.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Yüksek </a:t>
            </a:r>
            <a:r>
              <a:rPr lang="tr-TR" b="0" i="0" noProof="0" dirty="0" err="1" smtClean="0">
                <a:solidFill>
                  <a:srgbClr val="000000"/>
                </a:solidFill>
                <a:effectLst/>
                <a:latin typeface="Times New Roman" panose="02020603050405020304" pitchFamily="18" charset="0"/>
              </a:rPr>
              <a:t>kullanılabilirlikli</a:t>
            </a:r>
            <a:r>
              <a:rPr lang="tr-TR" b="0" i="0" noProof="0" dirty="0" smtClean="0">
                <a:solidFill>
                  <a:srgbClr val="000000"/>
                </a:solidFill>
                <a:effectLst/>
                <a:latin typeface="Times New Roman" panose="02020603050405020304" pitchFamily="18" charset="0"/>
              </a:rPr>
              <a:t> sistemler, bileşenlerin birden fazla platformda konuşlandırılmasını gerektirebilir. Bu, platform arızası durumunda bileşenin alternatif bir uygulamasının mevcut olduğu anlamına gelir.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Bileşenler arasında yüksek düzeyde iletişim trafiği varsa, bunları aynı platformda veya fiziksel olarak birbirine yakın platformlarda konuşlandırmak genellikle mantıklıdır. Bu, bir mesajın bir bileşen tarafından gönderildiği ve bir başkası tarafından alındığı zaman arasındaki gecikmeyi azaltır.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Açık Kaynak Geliştirme</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0" y="1385986"/>
            <a:ext cx="9144000" cy="4525963"/>
          </a:xfrm>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Açık kaynak geliştirme, bir yazılım sisteminin kaynak kodunun yayınlandığı ve gönüllülerin geliştirme sürecine katılmaya davet edildiği bir yazılım geliştirme yaklaşımıdır.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Kökleri, kaynak kodunun tescilli olmaması gerektiğini savunan Özgür Yazılım Vakfı'na (www.fsf.org) dayanmaktadır, bunun yerine kullanıcıların istedikleri gibi inceleyip değiştirebilmeleri için her zaman erişilebilir olması gerektiğini savunmaktadır.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Açık kaynaklı yazılım, çok daha büyük bir gönüllü geliştirici popülasyonunu işe almak için İnternet'i kullanarak bu fikri genişletti. Birçoğu aynı zamanda kodun kullanıcılarıdır.</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
        <p:nvSpPr>
          <p:cNvPr id="5" name="Footer Placeholder 4"/>
          <p:cNvSpPr>
            <a:spLocks noGrp="1"/>
          </p:cNvSpPr>
          <p:nvPr>
            <p:ph type="ftr" sz="quarter" idx="11"/>
          </p:nvPr>
        </p:nvSpPr>
        <p:spPr>
          <a:xfrm>
            <a:off x="3124200" y="6504696"/>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pPr algn="l"/>
            <a:r>
              <a:rPr lang="tr-TR" sz="3200" b="1" i="0" noProof="0" dirty="0" smtClean="0">
                <a:solidFill>
                  <a:srgbClr val="000000"/>
                </a:solidFill>
                <a:effectLst/>
                <a:latin typeface="Times New Roman" panose="02020603050405020304" pitchFamily="18" charset="0"/>
              </a:rPr>
              <a:t>Nesne Odaklı Bir Tasarım Süreci</a:t>
            </a:r>
            <a:endParaRPr lang="tr-TR" sz="3200" b="1" i="0" noProof="0" dirty="0">
              <a:solidFill>
                <a:srgbClr val="000000"/>
              </a:solidFill>
              <a:effectLst/>
              <a:latin typeface="Times New Roman" panose="02020603050405020304" pitchFamily="18" charset="0"/>
            </a:endParaRPr>
          </a:p>
        </p:txBody>
      </p:sp>
      <p:sp>
        <p:nvSpPr>
          <p:cNvPr id="126979"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Yapılandırılmış nesneye yönelik tasarım süreçleri, bir dizi farklı sistem modelinin geliştirilmesini içerir.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Bu modellerin geliştirilmesi ve bakımı için çok çaba </a:t>
            </a:r>
            <a:r>
              <a:rPr lang="en-US" sz="2800" b="0" i="0" noProof="0" dirty="0" err="1" smtClean="0">
                <a:solidFill>
                  <a:srgbClr val="000000"/>
                </a:solidFill>
                <a:effectLst/>
                <a:latin typeface="Times New Roman" panose="02020603050405020304" pitchFamily="18" charset="0"/>
              </a:rPr>
              <a:t>gerekir</a:t>
            </a:r>
            <a:r>
              <a:rPr lang="tr-TR" sz="2800" b="0" i="0" noProof="0" dirty="0" smtClean="0">
                <a:solidFill>
                  <a:srgbClr val="000000"/>
                </a:solidFill>
                <a:effectLst/>
                <a:latin typeface="Times New Roman" panose="02020603050405020304" pitchFamily="18" charset="0"/>
              </a:rPr>
              <a:t> ve küçük sistemler için bu, uygun maliyetli olmayabilir.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Ancak, farklı gruplar tarafından geliştirilen büyük sistemler için tasarım modelleri önemli bir iletişim mekanizmasıdır.</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Açık Kaynak Sistemler</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3200" b="0" i="0" noProof="0" dirty="0" smtClean="0">
                <a:solidFill>
                  <a:srgbClr val="000000"/>
                </a:solidFill>
                <a:effectLst/>
                <a:latin typeface="Times New Roman" panose="02020603050405020304" pitchFamily="18" charset="0"/>
              </a:rPr>
              <a:t>En çok bilinen açık kaynaklı ürün, elbette, yaygın olarak bir sunucu sistemi ve giderek artan bir şekilde masaüstü ortamı olarak kullanılan Linux işletim sistemidir.</a:t>
            </a:r>
          </a:p>
          <a:p>
            <a:pPr algn="just">
              <a:buFont typeface="Arial" panose="020B0604020202020204" pitchFamily="34" charset="0"/>
              <a:buChar char="•"/>
            </a:pPr>
            <a:r>
              <a:rPr lang="tr-TR" sz="3200" b="0" i="0" noProof="0" dirty="0" smtClean="0">
                <a:solidFill>
                  <a:srgbClr val="000000"/>
                </a:solidFill>
                <a:effectLst/>
                <a:latin typeface="Times New Roman" panose="02020603050405020304" pitchFamily="18" charset="0"/>
              </a:rPr>
              <a:t>Diğer önemli açık kaynaklı ürünler Java,</a:t>
            </a:r>
            <a:r>
              <a:rPr lang="en-US" sz="3200" b="0" i="0" noProof="0" dirty="0" smtClean="0">
                <a:solidFill>
                  <a:srgbClr val="000000"/>
                </a:solidFill>
                <a:effectLst/>
                <a:latin typeface="Times New Roman" panose="02020603050405020304" pitchFamily="18" charset="0"/>
              </a:rPr>
              <a:t> .NET, </a:t>
            </a:r>
            <a:r>
              <a:rPr lang="tr-TR" sz="3200" b="0" i="0" noProof="0" dirty="0" smtClean="0">
                <a:solidFill>
                  <a:srgbClr val="000000"/>
                </a:solidFill>
                <a:effectLst/>
                <a:latin typeface="Times New Roman" panose="02020603050405020304" pitchFamily="18" charset="0"/>
              </a:rPr>
              <a:t> </a:t>
            </a:r>
            <a:r>
              <a:rPr lang="tr-TR" sz="3200" b="0" i="0" noProof="0" dirty="0" err="1" smtClean="0">
                <a:solidFill>
                  <a:srgbClr val="000000"/>
                </a:solidFill>
                <a:effectLst/>
                <a:latin typeface="Times New Roman" panose="02020603050405020304" pitchFamily="18" charset="0"/>
              </a:rPr>
              <a:t>Apache</a:t>
            </a:r>
            <a:r>
              <a:rPr lang="tr-TR" sz="3200" b="0" i="0" noProof="0" dirty="0" smtClean="0">
                <a:solidFill>
                  <a:srgbClr val="000000"/>
                </a:solidFill>
                <a:effectLst/>
                <a:latin typeface="Times New Roman" panose="02020603050405020304" pitchFamily="18" charset="0"/>
              </a:rPr>
              <a:t> web sunucusu ve </a:t>
            </a:r>
            <a:r>
              <a:rPr lang="tr-TR" sz="3200" b="0" i="0" noProof="0" dirty="0" err="1" smtClean="0">
                <a:solidFill>
                  <a:srgbClr val="000000"/>
                </a:solidFill>
                <a:effectLst/>
                <a:latin typeface="Times New Roman" panose="02020603050405020304" pitchFamily="18" charset="0"/>
              </a:rPr>
              <a:t>mySQL</a:t>
            </a:r>
            <a:r>
              <a:rPr lang="tr-TR" sz="3200" b="0" i="0" noProof="0" dirty="0" smtClean="0">
                <a:solidFill>
                  <a:srgbClr val="000000"/>
                </a:solidFill>
                <a:effectLst/>
                <a:latin typeface="Times New Roman" panose="02020603050405020304" pitchFamily="18" charset="0"/>
              </a:rPr>
              <a:t> </a:t>
            </a:r>
            <a:r>
              <a:rPr lang="tr-TR" sz="3200" b="0" i="0" noProof="0" dirty="0" err="1" smtClean="0">
                <a:solidFill>
                  <a:srgbClr val="000000"/>
                </a:solidFill>
                <a:effectLst/>
                <a:latin typeface="Times New Roman" panose="02020603050405020304" pitchFamily="18" charset="0"/>
              </a:rPr>
              <a:t>veritabanı</a:t>
            </a:r>
            <a:r>
              <a:rPr lang="tr-TR" sz="3200" b="0" i="0" noProof="0" dirty="0" smtClean="0">
                <a:solidFill>
                  <a:srgbClr val="000000"/>
                </a:solidFill>
                <a:effectLst/>
                <a:latin typeface="Times New Roman" panose="02020603050405020304" pitchFamily="18" charset="0"/>
              </a:rPr>
              <a:t> yönetim sistemidir.</a:t>
            </a:r>
            <a:endParaRPr lang="tr-TR" sz="32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Açık Kaynak Sorunları</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Geliştirilmekte olan ürün açık kaynaklı bileşenlerden yararlanmalı mı?</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Yazılımın geliştirilmesi için açık kaynaklı bir yaklaşım kullanılmalı mı?</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Açık Kaynak </a:t>
            </a:r>
            <a:r>
              <a:rPr lang="tr-TR" sz="3200" noProof="0" dirty="0" smtClean="0">
                <a:solidFill>
                  <a:srgbClr val="000000"/>
                </a:solidFill>
                <a:latin typeface="Times New Roman" panose="02020603050405020304" pitchFamily="18" charset="0"/>
              </a:rPr>
              <a:t>İ</a:t>
            </a:r>
            <a:r>
              <a:rPr lang="tr-TR" sz="3200" b="1" i="0" noProof="0" dirty="0" smtClean="0">
                <a:solidFill>
                  <a:srgbClr val="000000"/>
                </a:solidFill>
                <a:effectLst/>
                <a:latin typeface="Times New Roman" panose="02020603050405020304" pitchFamily="18" charset="0"/>
              </a:rPr>
              <a:t>şletmesi</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3200" b="0" i="0" noProof="0" dirty="0" smtClean="0">
                <a:solidFill>
                  <a:srgbClr val="000000"/>
                </a:solidFill>
                <a:effectLst/>
                <a:latin typeface="Times New Roman" panose="02020603050405020304" pitchFamily="18" charset="0"/>
              </a:rPr>
              <a:t>Giderek daha fazla ürün şirketi, geliştirme için açık kaynaklı bir yaklaşım kullanıyor.</a:t>
            </a:r>
          </a:p>
          <a:p>
            <a:pPr algn="just">
              <a:buFont typeface="Arial" panose="020B0604020202020204" pitchFamily="34" charset="0"/>
              <a:buChar char="•"/>
            </a:pPr>
            <a:r>
              <a:rPr lang="tr-TR" sz="3200" b="0" i="0" noProof="0" dirty="0" smtClean="0">
                <a:solidFill>
                  <a:srgbClr val="000000"/>
                </a:solidFill>
                <a:effectLst/>
                <a:latin typeface="Times New Roman" panose="02020603050405020304" pitchFamily="18" charset="0"/>
              </a:rPr>
              <a:t>İş modelleri, bir yazılım ürünü satmaya değil, o ürün için destek satmaya dayalıdır.</a:t>
            </a:r>
          </a:p>
          <a:p>
            <a:pPr algn="just">
              <a:buFont typeface="Arial" panose="020B0604020202020204" pitchFamily="34" charset="0"/>
              <a:buChar char="•"/>
            </a:pPr>
            <a:r>
              <a:rPr lang="tr-TR" sz="3200" b="0" i="0" noProof="0" dirty="0" smtClean="0">
                <a:solidFill>
                  <a:srgbClr val="000000"/>
                </a:solidFill>
                <a:effectLst/>
                <a:latin typeface="Times New Roman" panose="02020603050405020304" pitchFamily="18" charset="0"/>
              </a:rPr>
              <a:t>Açık kaynak topluluğunun dahil edilmesinin, yazılımın daha ucuza, daha hızlı geliştirilmesine olanak sağlayacağına ve yazılım için bir kullanıcı topluluğu oluşturacağına inanıyorlar.</a:t>
            </a:r>
            <a:endParaRPr lang="tr-TR" sz="32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Açık Kaynak Lisanslama</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0" y="1417638"/>
            <a:ext cx="9144000" cy="4525963"/>
          </a:xfrm>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Açık kaynak geliştirmenin temel bir ilkesi, kaynak kodunun ücretsiz olarak erişilebilir olmasıdır, bu, herhangi birinin bu kodla dilediğini yapabileceği anlamına gelmez.</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Yasal olarak, kodun geliştiricisi (bir şirket veya bir birey) hala koda sahiptir. Açık kaynaklı bir yazılım lisansına yasal olarak bağlayıcı koşullar ekleyerek nasıl kullanıldığına ilişkin kısıtlamalar getirebilirler.</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Bazı açık kaynak geliştiricileri, yeni bir sistem geliştirmek için açık kaynaklı bir bileşen kullanılıyorsa, bu sistemin de açık kaynak olması gerektiğine inanıyor.</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Diğerleri kodlarının bu kısıtlama olmadan kullanılmasına izin vermeye isteklidir. Geliştirilen sistemler tescilli olabilir ve kapalı kaynak sistemleri olarak satılabilir.</a:t>
            </a:r>
            <a:endParaRPr lang="tr-TR" sz="24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53</a:t>
            </a:fld>
            <a:endParaRPr lang="en-US"/>
          </a:p>
        </p:txBody>
      </p:sp>
      <p:sp>
        <p:nvSpPr>
          <p:cNvPr id="5" name="Footer Placeholder 4"/>
          <p:cNvSpPr>
            <a:spLocks noGrp="1"/>
          </p:cNvSpPr>
          <p:nvPr>
            <p:ph type="ftr" sz="quarter" idx="11"/>
          </p:nvPr>
        </p:nvSpPr>
        <p:spPr>
          <a:xfrm>
            <a:off x="5105400" y="6490628"/>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Lisans Modelleri</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112542" y="1600200"/>
            <a:ext cx="8862646" cy="4525963"/>
          </a:xfrm>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GNU Genel Kamu Lisansı (GPL). Bu sözde "karşılıklı" bir lisanstır, yani GPL lisansı altında lisanslanan açık kaynaklı bir yazılım kullanıyorsanız, o zaman bu yazılımı açık kaynak yapmanız gerekir.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GNU Kısıtlı Genel Kamu Lisansı (LGPL), bu bileşenlerin kaynağını yayınlamak zorunda kalmadan açık kaynak koduna bağlanan bileşenleri yazabileceğiniz bir GPL lisansı çeşididir.</a:t>
            </a:r>
          </a:p>
          <a:p>
            <a:pPr algn="just">
              <a:buFont typeface="Arial" panose="020B0604020202020204" pitchFamily="34" charset="0"/>
              <a:buChar char="•"/>
            </a:pPr>
            <a:r>
              <a:rPr lang="tr-TR" b="0" i="0" noProof="0" dirty="0" err="1" smtClean="0">
                <a:solidFill>
                  <a:srgbClr val="000000"/>
                </a:solidFill>
                <a:effectLst/>
                <a:latin typeface="Times New Roman" panose="02020603050405020304" pitchFamily="18" charset="0"/>
              </a:rPr>
              <a:t>Berkley</a:t>
            </a:r>
            <a:r>
              <a:rPr lang="tr-TR" b="0" i="0" noProof="0" dirty="0" smtClean="0">
                <a:solidFill>
                  <a:srgbClr val="000000"/>
                </a:solidFill>
                <a:effectLst/>
                <a:latin typeface="Times New Roman" panose="02020603050405020304" pitchFamily="18" charset="0"/>
              </a:rPr>
              <a:t> Standart Dağıtım (BSD) Lisansı. Bu karşılıklı olmayan bir lisanstır, yani açık kaynak kodunda yapılan herhangi bir değişikliği veya değişikliği yeniden yayınlamak zorunda değilsiniz. Kodu satılan tescilli sistemlere dahil edebilirsiniz.</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Lisans Yönetimi</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İndirilen ve kullanılan açık kaynaklı bileşenlerle ilgili bilgileri korumak için bir sistem kurun.</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Farklı lisans türlerinin farkında olun ve kullanılmadan önce bir bileşenin nasıl lisanslandığını anlayın.</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Bileşenler için </a:t>
            </a:r>
            <a:r>
              <a:rPr lang="en-US" sz="2800" b="0" i="0" noProof="0" dirty="0" err="1" smtClean="0">
                <a:solidFill>
                  <a:srgbClr val="000000"/>
                </a:solidFill>
                <a:effectLst/>
                <a:latin typeface="Times New Roman" panose="02020603050405020304" pitchFamily="18" charset="0"/>
              </a:rPr>
              <a:t>gelişim</a:t>
            </a:r>
            <a:r>
              <a:rPr lang="tr-TR" sz="2800" b="0" i="0" noProof="0" dirty="0" smtClean="0">
                <a:solidFill>
                  <a:srgbClr val="000000"/>
                </a:solidFill>
                <a:effectLst/>
                <a:latin typeface="Times New Roman" panose="02020603050405020304" pitchFamily="18" charset="0"/>
              </a:rPr>
              <a:t> yollarının farkında olun.</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İnsanları açık kaynak konusunda eğitin.</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Yerinde denetim sistemleri bulundurun.</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Açık kaynak topluluğuna katılın.</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b="1" i="0" noProof="0" dirty="0" smtClean="0">
                <a:solidFill>
                  <a:srgbClr val="000000"/>
                </a:solidFill>
                <a:effectLst/>
                <a:latin typeface="Times New Roman" panose="02020603050405020304" pitchFamily="18" charset="0"/>
              </a:rPr>
              <a:t>Bölüm 2’nin Anahtar </a:t>
            </a:r>
            <a:r>
              <a:rPr lang="tr-TR" noProof="0" dirty="0" smtClean="0">
                <a:solidFill>
                  <a:srgbClr val="000000"/>
                </a:solidFill>
                <a:latin typeface="Times New Roman" panose="02020603050405020304" pitchFamily="18" charset="0"/>
              </a:rPr>
              <a:t>N</a:t>
            </a:r>
            <a:r>
              <a:rPr lang="tr-TR" b="1" i="0" noProof="0" dirty="0" smtClean="0">
                <a:solidFill>
                  <a:srgbClr val="000000"/>
                </a:solidFill>
                <a:effectLst/>
                <a:latin typeface="Times New Roman" panose="02020603050405020304" pitchFamily="18" charset="0"/>
              </a:rPr>
              <a:t>oktaları</a:t>
            </a:r>
            <a:endParaRPr lang="tr-TR"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0" y="1600200"/>
            <a:ext cx="9144000" cy="4525963"/>
          </a:xfrm>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Yazılım geliştirirken, mevcut yazılımı bileşenler, hizmetler veya eksiksiz sistemler olarak yeniden kullanma olasılığını her zaman göz önünde bulundurmalısınız.</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Yapılandırma yönetimi, gelişen bir yazılım sistemindeki değişiklikleri yönetme sürecidir. Yazılım geliştirmek için bir ekip işbirliği yaptığında bu çok önemlidir.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Çoğu yazılım geliştirme, ana bilgisayar</a:t>
            </a:r>
            <a:r>
              <a:rPr lang="en-US" b="0" i="0" noProof="0" dirty="0" smtClean="0">
                <a:solidFill>
                  <a:srgbClr val="000000"/>
                </a:solidFill>
                <a:effectLst/>
                <a:latin typeface="Times New Roman" panose="02020603050405020304" pitchFamily="18" charset="0"/>
              </a:rPr>
              <a:t> &lt;-&gt;</a:t>
            </a:r>
            <a:r>
              <a:rPr lang="tr-TR" b="0" i="0" noProof="0" dirty="0" smtClean="0">
                <a:solidFill>
                  <a:srgbClr val="000000"/>
                </a:solidFill>
                <a:effectLst/>
                <a:latin typeface="Times New Roman" panose="02020603050405020304" pitchFamily="18" charset="0"/>
              </a:rPr>
              <a:t> hedef geliştirmedir. Yürütülmek üzere bir hedef makineye aktarılan yazılımı geliştirmek için bir ana makinede bir IDE kullanırsınız.</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Açık kaynak geliştirme, bir sistemin kaynak kodunu halka açık hale getirmeyi içerir. Bu, birçok kişinin yazılımda değişiklikler ve iyileştirmeler önerebileceği anlamına gelir.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5" name="Footer Placeholder 4"/>
          <p:cNvSpPr>
            <a:spLocks noGrp="1"/>
          </p:cNvSpPr>
          <p:nvPr>
            <p:ph type="ftr" sz="quarter" idx="11"/>
          </p:nvPr>
        </p:nvSpPr>
        <p:spPr>
          <a:xfrm>
            <a:off x="3124200" y="6476560"/>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Süreç Aşamaları</a:t>
            </a:r>
            <a:endParaRPr lang="tr-TR" sz="3200" b="1" i="0" noProof="0" dirty="0">
              <a:solidFill>
                <a:srgbClr val="000000"/>
              </a:solidFill>
              <a:effectLst/>
              <a:latin typeface="Times New Roman" panose="02020603050405020304" pitchFamily="18" charset="0"/>
            </a:endParaRPr>
          </a:p>
        </p:txBody>
      </p:sp>
      <p:sp>
        <p:nvSpPr>
          <p:cNvPr id="107523"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Süreci kullanan kuruluşa bağlı olan çeşitli farklı nesneye yönelik tasarım süreçleri vardır.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Bu süreçlerdeki ortak faaliyetler şunları içerir:</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Sistemin bağlamını ve kullanım biçimlerini tanımlayın;</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Sistem mimarisini tasarlayın;</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Ana sistem nesnelerini tanımlayın;</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Tasarım modelleri geliştirin;</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Nesne ara</a:t>
            </a:r>
            <a:r>
              <a:rPr lang="en-US" sz="2400" b="0" i="0" noProof="0" dirty="0" smtClean="0">
                <a:solidFill>
                  <a:srgbClr val="000000"/>
                </a:solidFill>
                <a:effectLst/>
                <a:latin typeface="Times New Roman" panose="02020603050405020304" pitchFamily="18" charset="0"/>
              </a:rPr>
              <a:t> </a:t>
            </a:r>
            <a:r>
              <a:rPr lang="tr-TR" sz="2400" b="0" i="0" noProof="0" dirty="0" smtClean="0">
                <a:solidFill>
                  <a:srgbClr val="000000"/>
                </a:solidFill>
                <a:effectLst/>
                <a:latin typeface="Times New Roman" panose="02020603050405020304" pitchFamily="18" charset="0"/>
              </a:rPr>
              <a:t>yüzlerini belirtin.</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Burada, </a:t>
            </a:r>
            <a:r>
              <a:rPr lang="en-US" sz="2800" b="0" i="0" noProof="0" dirty="0" err="1" smtClean="0">
                <a:solidFill>
                  <a:srgbClr val="000000"/>
                </a:solidFill>
                <a:effectLst/>
                <a:latin typeface="Times New Roman" panose="02020603050405020304" pitchFamily="18" charset="0"/>
              </a:rPr>
              <a:t>doğa</a:t>
            </a:r>
            <a:r>
              <a:rPr lang="tr-TR" sz="2800" b="0" i="0" noProof="0" dirty="0" smtClean="0">
                <a:solidFill>
                  <a:srgbClr val="000000"/>
                </a:solidFill>
                <a:effectLst/>
                <a:latin typeface="Times New Roman" panose="02020603050405020304" pitchFamily="18" charset="0"/>
              </a:rPr>
              <a:t> hava durumu istasyonu için bir tasarım kullanılarak gösterilen süreç.</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Sistem Bağlamı ve Etkileşimleri</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Tasarlanmakta olan yazılım ile dış ortamı arasındaki ilişkilerin anlaşılması, gerekli sistem işlevselliğinin nasıl sağlanacağına ve sistemin çevresiyle iletişim kuracak şekilde nasıl yapılandırılacağına karar vermek için çok önemlidir.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Bağlamın anlaşılması, sistemin sınırlarını da belirlemenizi sağlar. Sistem sınırlarının belirlenmesi, tasarlanan sistemde hangi özelliklerin uygulanacağına ve diğer ilişkili sistemlerde hangi özelliklerin olduğuna karar vermenize yardımcı olur.</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Bağlam </a:t>
            </a:r>
            <a:r>
              <a:rPr lang="tr-TR" sz="3200" noProof="0" dirty="0" smtClean="0">
                <a:solidFill>
                  <a:srgbClr val="000000"/>
                </a:solidFill>
                <a:latin typeface="Times New Roman" panose="02020603050405020304" pitchFamily="18" charset="0"/>
              </a:rPr>
              <a:t>v</a:t>
            </a:r>
            <a:r>
              <a:rPr lang="tr-TR" sz="3200" b="1" i="0" noProof="0" dirty="0" smtClean="0">
                <a:solidFill>
                  <a:srgbClr val="000000"/>
                </a:solidFill>
                <a:effectLst/>
                <a:latin typeface="Times New Roman" panose="02020603050405020304" pitchFamily="18" charset="0"/>
              </a:rPr>
              <a:t>e Etkileşim Modelleri</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3200" b="0" i="0" noProof="0" dirty="0" smtClean="0">
                <a:solidFill>
                  <a:srgbClr val="000000"/>
                </a:solidFill>
                <a:effectLst/>
                <a:latin typeface="Times New Roman" panose="02020603050405020304" pitchFamily="18" charset="0"/>
              </a:rPr>
              <a:t>Sistem bağlam modeli, geliştirilmekte olan sistemin ortamındaki diğer sistemleri gösteren yapısal bir modeldir.</a:t>
            </a:r>
          </a:p>
          <a:p>
            <a:pPr algn="just">
              <a:buFont typeface="Arial" panose="020B0604020202020204" pitchFamily="34" charset="0"/>
              <a:buChar char="•"/>
            </a:pPr>
            <a:r>
              <a:rPr lang="tr-TR" sz="3200" b="0" i="0" noProof="0" dirty="0" smtClean="0">
                <a:solidFill>
                  <a:srgbClr val="000000"/>
                </a:solidFill>
                <a:effectLst/>
                <a:latin typeface="Times New Roman" panose="02020603050405020304" pitchFamily="18" charset="0"/>
              </a:rPr>
              <a:t>Etkileşim modeli, sistemin kullanıldıkça çevresi ile nasıl etkileşime girdiğini gösteren dinamik bir modeldir.</a:t>
            </a:r>
            <a:endParaRPr lang="tr-TR" sz="32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sz="3200" b="1" i="0" noProof="0" dirty="0" smtClean="0">
                <a:solidFill>
                  <a:srgbClr val="000000"/>
                </a:solidFill>
                <a:effectLst/>
                <a:latin typeface="Times New Roman" panose="02020603050405020304" pitchFamily="18" charset="0"/>
              </a:rPr>
              <a:t>Meteoroloji İstasyonu </a:t>
            </a:r>
            <a:r>
              <a:rPr lang="tr-TR" sz="3200" noProof="0" dirty="0" smtClean="0">
                <a:solidFill>
                  <a:srgbClr val="000000"/>
                </a:solidFill>
                <a:latin typeface="Times New Roman" panose="02020603050405020304" pitchFamily="18" charset="0"/>
              </a:rPr>
              <a:t>İ</a:t>
            </a:r>
            <a:r>
              <a:rPr lang="tr-TR" sz="3200" b="1" i="0" noProof="0" dirty="0" smtClean="0">
                <a:solidFill>
                  <a:srgbClr val="000000"/>
                </a:solidFill>
                <a:effectLst/>
                <a:latin typeface="Times New Roman" panose="02020603050405020304" pitchFamily="18" charset="0"/>
              </a:rPr>
              <a:t>çin Sistem</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Bağlamsal</a:t>
            </a:r>
            <a:r>
              <a:rPr lang="tr-TR" sz="3200" b="1" i="0" noProof="0" dirty="0" smtClean="0">
                <a:solidFill>
                  <a:srgbClr val="000000"/>
                </a:solidFill>
                <a:effectLst/>
                <a:latin typeface="Times New Roman" panose="02020603050405020304" pitchFamily="18" charset="0"/>
              </a:rPr>
              <a:t> </a:t>
            </a:r>
            <a:r>
              <a:rPr lang="tr-TR" sz="3200" noProof="0" dirty="0" smtClean="0">
                <a:solidFill>
                  <a:srgbClr val="000000"/>
                </a:solidFill>
                <a:latin typeface="Times New Roman" panose="02020603050405020304" pitchFamily="18" charset="0"/>
              </a:rPr>
              <a:t>İ</a:t>
            </a:r>
            <a:r>
              <a:rPr lang="tr-TR" sz="3200" b="1" i="0" noProof="0" dirty="0" smtClean="0">
                <a:solidFill>
                  <a:srgbClr val="000000"/>
                </a:solidFill>
                <a:effectLst/>
                <a:latin typeface="Times New Roman" panose="02020603050405020304" pitchFamily="18" charset="0"/>
              </a:rPr>
              <a:t>çeriği</a:t>
            </a:r>
            <a:endParaRPr lang="tr-TR" sz="3200" b="1" i="0" noProof="0" dirty="0">
              <a:solidFill>
                <a:srgbClr val="000000"/>
              </a:solidFill>
              <a:effectLst/>
              <a:latin typeface="Times New Roman" panose="02020603050405020304" pitchFamily="18" charset="0"/>
            </a:endParaRPr>
          </a:p>
        </p:txBody>
      </p:sp>
      <p:pic>
        <p:nvPicPr>
          <p:cNvPr id="4" name="Content Placeholder 3" descr="7.1 WeatherStatContex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566" r="-3566"/>
              <a:stretch>
                <a:fillRect/>
              </a:stretch>
            </p:blipFill>
          </mc:Choice>
          <mc:Fallback>
            <p:blipFill>
              <a:blip r:embed="rId3"/>
              <a:srcRect l="-3566" r="-3566"/>
              <a:stretch>
                <a:fillRect/>
              </a:stretch>
            </p:blipFill>
          </mc:Fallback>
        </mc:AlternateContent>
        <p:spPr>
          <a:xfrm>
            <a:off x="1612713" y="2172296"/>
            <a:ext cx="5629266" cy="3095879"/>
          </a:xfrm>
        </p:spPr>
      </p:pic>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3" name="Picture 2"/>
          <p:cNvPicPr>
            <a:picLocks noChangeAspect="1"/>
          </p:cNvPicPr>
          <p:nvPr/>
        </p:nvPicPr>
        <p:blipFill>
          <a:blip r:embed="rId4"/>
          <a:stretch>
            <a:fillRect/>
          </a:stretch>
        </p:blipFill>
        <p:spPr>
          <a:xfrm>
            <a:off x="907005" y="1538083"/>
            <a:ext cx="7040681" cy="4818267"/>
          </a:xfrm>
          <a:prstGeom prst="rect">
            <a:avLst/>
          </a:prstGeom>
        </p:spPr>
      </p:pic>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336</TotalTime>
  <Words>3568</Words>
  <Application>Microsoft Office PowerPoint</Application>
  <PresentationFormat>Ekran Gösterisi (4:3)</PresentationFormat>
  <Paragraphs>367</Paragraphs>
  <Slides>56</Slides>
  <Notes>4</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56</vt:i4>
      </vt:variant>
    </vt:vector>
  </HeadingPairs>
  <TitlesOfParts>
    <vt:vector size="64" baseType="lpstr">
      <vt:lpstr>ＭＳ Ｐゴシック</vt:lpstr>
      <vt:lpstr>Arial</vt:lpstr>
      <vt:lpstr>Calibri</vt:lpstr>
      <vt:lpstr>Courier New</vt:lpstr>
      <vt:lpstr>Sitka Small</vt:lpstr>
      <vt:lpstr>Times New Roman</vt:lpstr>
      <vt:lpstr>Wingdings</vt:lpstr>
      <vt:lpstr>SE9</vt:lpstr>
      <vt:lpstr>PowerPoint Sunusu</vt:lpstr>
      <vt:lpstr>Ders 7’de İşlenen Konular</vt:lpstr>
      <vt:lpstr>Tasarım ve Uygulama</vt:lpstr>
      <vt:lpstr>Yap veya Satın Al</vt:lpstr>
      <vt:lpstr>Nesne Odaklı Bir Tasarım Süreci</vt:lpstr>
      <vt:lpstr>Süreç Aşamaları</vt:lpstr>
      <vt:lpstr>Sistem Bağlamı ve Etkileşimleri</vt:lpstr>
      <vt:lpstr>Bağlam ve Etkileşim Modelleri</vt:lpstr>
      <vt:lpstr>Meteoroloji İstasyonu İçin Sistem Bağlamsal İçeriği</vt:lpstr>
      <vt:lpstr>Hava Durumu İstasyonu Kullanım Durumları</vt:lpstr>
      <vt:lpstr>Kullanım Durumları Açıklamaları - Hava Durumunu Bildir</vt:lpstr>
      <vt:lpstr>Mimari Tasarım</vt:lpstr>
      <vt:lpstr>Meteoroloji İstasyonunun Üst Düzey Mimarisi</vt:lpstr>
      <vt:lpstr>Veri Toplama Sistemi Mimarisi</vt:lpstr>
      <vt:lpstr>Nesne Sınıfı Tanımlama</vt:lpstr>
      <vt:lpstr>Tanımlamaya Yönelik Yaklaşımlar</vt:lpstr>
      <vt:lpstr>Hava Durumu İstasyonu Açıklaması</vt:lpstr>
      <vt:lpstr>Hava Durumu İstasyonu Nesne Sınıfları</vt:lpstr>
      <vt:lpstr>Hava Durumu İstasyonu Nesne Sınıfları</vt:lpstr>
      <vt:lpstr>Tasarım Modelleri</vt:lpstr>
      <vt:lpstr>Tasarım Modellerine Örnekler</vt:lpstr>
      <vt:lpstr>Alt Sistem Modelleri</vt:lpstr>
      <vt:lpstr>Sıra Modelleri</vt:lpstr>
      <vt:lpstr>Veri Toplamayı Açıklayan Sıra Diyagramı</vt:lpstr>
      <vt:lpstr>Durum Diyagramları</vt:lpstr>
      <vt:lpstr>Hava İstasyonu Durum Diyagramı</vt:lpstr>
      <vt:lpstr>Arayüz Özellikleri</vt:lpstr>
      <vt:lpstr>Hava Durumu İstasyonu Arayüzleri</vt:lpstr>
      <vt:lpstr>Bölüm 1’in Anahtar Noktaları</vt:lpstr>
      <vt:lpstr>Ders 7 - Tasarım ve Uygulama</vt:lpstr>
      <vt:lpstr>Tasarım Desenleri</vt:lpstr>
      <vt:lpstr>Desen Öğeleri</vt:lpstr>
      <vt:lpstr>Gözlemci Deseni</vt:lpstr>
      <vt:lpstr>Gözlemci Deseni (1)</vt:lpstr>
      <vt:lpstr>Gözlemci Deseni (2)</vt:lpstr>
      <vt:lpstr>Gözlemci Desenini Kullanan Birden Çok Ekran</vt:lpstr>
      <vt:lpstr>Gözlemci Deseninin Bir UML Modeli</vt:lpstr>
      <vt:lpstr>Tasarım Sorunları</vt:lpstr>
      <vt:lpstr>Entegrasyon Sorunları</vt:lpstr>
      <vt:lpstr>Yeniden Kullanım</vt:lpstr>
      <vt:lpstr>Yeniden Kullanım Seviyeleri</vt:lpstr>
      <vt:lpstr>Yeniden Kullanım Maliyetleri</vt:lpstr>
      <vt:lpstr>Konfigürasyon Yönetimi</vt:lpstr>
      <vt:lpstr>Yapılandırma Yönetimi Faaliyetleri</vt:lpstr>
      <vt:lpstr>Ana-hedef Geliştirme</vt:lpstr>
      <vt:lpstr>Geliştirme Platformu Araçları</vt:lpstr>
      <vt:lpstr>Entegre Geliştirme Ortamları (IDE'ler)</vt:lpstr>
      <vt:lpstr>Bileşen / Sistem Dağıtım Faktörleri</vt:lpstr>
      <vt:lpstr>Açık Kaynak Geliştirme</vt:lpstr>
      <vt:lpstr>Açık Kaynak Sistemler</vt:lpstr>
      <vt:lpstr>Açık Kaynak Sorunları</vt:lpstr>
      <vt:lpstr>Açık Kaynak İşletmesi</vt:lpstr>
      <vt:lpstr>Açık Kaynak Lisanslama</vt:lpstr>
      <vt:lpstr>Lisans Modelleri</vt:lpstr>
      <vt:lpstr>Lisans Yönetimi</vt:lpstr>
      <vt:lpstr>Bölüm 2’nin Anahtar Noktaları</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Furkan Gözükara</cp:lastModifiedBy>
  <cp:revision>54</cp:revision>
  <dcterms:created xsi:type="dcterms:W3CDTF">2010-01-21T17:21:03Z</dcterms:created>
  <dcterms:modified xsi:type="dcterms:W3CDTF">2021-04-18T00:29:49Z</dcterms:modified>
</cp:coreProperties>
</file>