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0"/>
  </p:notesMasterIdLst>
  <p:handoutMasterIdLst>
    <p:handoutMasterId r:id="rId51"/>
  </p:handoutMasterIdLst>
  <p:sldIdLst>
    <p:sldId id="318" r:id="rId2"/>
    <p:sldId id="268" r:id="rId3"/>
    <p:sldId id="269" r:id="rId4"/>
    <p:sldId id="271" r:id="rId5"/>
    <p:sldId id="257" r:id="rId6"/>
    <p:sldId id="316" r:id="rId7"/>
    <p:sldId id="276" r:id="rId8"/>
    <p:sldId id="277" r:id="rId9"/>
    <p:sldId id="317" r:id="rId10"/>
    <p:sldId id="278" r:id="rId11"/>
    <p:sldId id="279" r:id="rId12"/>
    <p:sldId id="280" r:id="rId13"/>
    <p:sldId id="281" r:id="rId14"/>
    <p:sldId id="258" r:id="rId15"/>
    <p:sldId id="282" r:id="rId16"/>
    <p:sldId id="259" r:id="rId17"/>
    <p:sldId id="319" r:id="rId18"/>
    <p:sldId id="307" r:id="rId19"/>
    <p:sldId id="284" r:id="rId20"/>
    <p:sldId id="285" r:id="rId21"/>
    <p:sldId id="286" r:id="rId22"/>
    <p:sldId id="260" r:id="rId23"/>
    <p:sldId id="320" r:id="rId24"/>
    <p:sldId id="261" r:id="rId25"/>
    <p:sldId id="306" r:id="rId26"/>
    <p:sldId id="304" r:id="rId27"/>
    <p:sldId id="305" r:id="rId28"/>
    <p:sldId id="289" r:id="rId29"/>
    <p:sldId id="262" r:id="rId30"/>
    <p:sldId id="308" r:id="rId31"/>
    <p:sldId id="309" r:id="rId32"/>
    <p:sldId id="310" r:id="rId33"/>
    <p:sldId id="292" r:id="rId34"/>
    <p:sldId id="263" r:id="rId35"/>
    <p:sldId id="315" r:id="rId36"/>
    <p:sldId id="294" r:id="rId37"/>
    <p:sldId id="311" r:id="rId38"/>
    <p:sldId id="295" r:id="rId39"/>
    <p:sldId id="312" r:id="rId40"/>
    <p:sldId id="296" r:id="rId41"/>
    <p:sldId id="297" r:id="rId42"/>
    <p:sldId id="264" r:id="rId43"/>
    <p:sldId id="299" r:id="rId44"/>
    <p:sldId id="300" r:id="rId45"/>
    <p:sldId id="313" r:id="rId46"/>
    <p:sldId id="314" r:id="rId47"/>
    <p:sldId id="265" r:id="rId48"/>
    <p:sldId id="303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6" autoAdjust="0"/>
    <p:restoredTop sz="93861" autoAdjust="0"/>
  </p:normalViewPr>
  <p:slideViewPr>
    <p:cSldViewPr snapToGrid="0" snapToObjects="1">
      <p:cViewPr varScale="1">
        <p:scale>
          <a:sx n="77" d="100"/>
          <a:sy n="77" d="100"/>
        </p:scale>
        <p:origin x="162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84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9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3D62E-D0EC-F54F-AB63-33C13DC0F3F4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DC4D4-E7E2-5047-B9BF-D81C68BFBE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610D5-FB77-D84E-BBD0-81880621CA15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AF16F-1C2A-B042-98B1-E0329540C1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03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730" y="4345781"/>
            <a:ext cx="5028543" cy="3853161"/>
          </a:xfrm>
          <a:ln/>
        </p:spPr>
        <p:txBody>
          <a:bodyPr lIns="89166" tIns="43801" rIns="89166" bIns="43801"/>
          <a:lstStyle/>
          <a:p>
            <a:endParaRPr lang="en-US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7200" cy="3200400"/>
          </a:xfrm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8A2BBB-3ED2-D54D-A6A6-E8DC20A01655}" type="datetime1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Ders</a:t>
            </a:r>
            <a:r>
              <a:rPr lang="en-US" dirty="0"/>
              <a:t> 14 -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AF272E-47EF-6349-88BF-E15B24383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33FD9A-3DD1-6842-B2FB-F33C8AF4B6C9}" type="datetime1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Ders</a:t>
            </a:r>
            <a:r>
              <a:rPr lang="en-US" dirty="0"/>
              <a:t> 14 -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AF272E-47EF-6349-88BF-E15B24383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66EB60-183E-854E-8FE5-4A7020F05D64}" type="datetime1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Ders</a:t>
            </a:r>
            <a:r>
              <a:rPr lang="en-US" dirty="0"/>
              <a:t> 14 -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AF272E-47EF-6349-88BF-E15B24383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73091"/>
            <a:ext cx="9144000" cy="150810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PhD </a:t>
            </a:r>
            <a:r>
              <a:rPr lang="en-US" dirty="0" err="1"/>
              <a:t>Furkan</a:t>
            </a:r>
            <a:r>
              <a:rPr lang="en-US" dirty="0"/>
              <a:t> </a:t>
            </a:r>
            <a:r>
              <a:rPr lang="en-US" dirty="0" err="1"/>
              <a:t>Gözükara</a:t>
            </a:r>
            <a:r>
              <a:rPr lang="en-US" dirty="0"/>
              <a:t>, </a:t>
            </a:r>
            <a:r>
              <a:rPr lang="en-US" dirty="0" err="1"/>
              <a:t>Toros</a:t>
            </a:r>
            <a:r>
              <a:rPr lang="en-US" dirty="0"/>
              <a:t> University</a:t>
            </a:r>
            <a:endParaRPr lang="tr-TR" dirty="0"/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23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charset="2"/>
              <a:buChar char="§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buClr>
                <a:srgbClr val="0000FF"/>
              </a:buClr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05BA21-4DDA-714E-9EA5-74915E153DAF}" type="datetime1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Ders</a:t>
            </a:r>
            <a:r>
              <a:rPr lang="en-US" dirty="0"/>
              <a:t> 14 -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AF272E-47EF-6349-88BF-E15B24383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41B47E-D7E0-F942-988E-61E5054C2F94}" type="datetime1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Ders</a:t>
            </a:r>
            <a:r>
              <a:rPr lang="en-US" dirty="0"/>
              <a:t> 14 -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AF272E-47EF-6349-88BF-E15B24383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1DED94-A2A5-A145-A412-FC2771A4670E}" type="datetime1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Ders</a:t>
            </a:r>
            <a:r>
              <a:rPr lang="en-US" dirty="0"/>
              <a:t> 14 -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AF272E-47EF-6349-88BF-E15B24383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D2AD37-15BC-CF43-B718-495017E009FE}" type="datetime1">
              <a:rPr lang="en-US" smtClean="0"/>
              <a:pPr/>
              <a:t>6/7/2021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Ders</a:t>
            </a:r>
            <a:r>
              <a:rPr lang="en-US" dirty="0"/>
              <a:t> 14 -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AF272E-47EF-6349-88BF-E15B24383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79626A-29C4-8541-B9E9-9FC1E4C18D77}" type="datetime1">
              <a:rPr lang="en-US" smtClean="0"/>
              <a:pPr/>
              <a:t>6/7/2021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Ders</a:t>
            </a:r>
            <a:r>
              <a:rPr lang="en-US" dirty="0"/>
              <a:t> 14 -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AF272E-47EF-6349-88BF-E15B24383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06308A-A385-0749-B977-67F31A6A717F}" type="datetime1">
              <a:rPr lang="en-US" smtClean="0"/>
              <a:pPr/>
              <a:t>6/7/2021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Ders</a:t>
            </a:r>
            <a:r>
              <a:rPr lang="en-US" dirty="0"/>
              <a:t> 14 -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AF272E-47EF-6349-88BF-E15B24383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3A2D4D-BC12-CB41-ADA8-3B12061AB375}" type="datetime1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Ders</a:t>
            </a:r>
            <a:r>
              <a:rPr lang="en-US" dirty="0"/>
              <a:t> 14 -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AF272E-47EF-6349-88BF-E15B24383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1A68AA-C6B0-2949-86FC-317EDB78A8F8}" type="datetime1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Ders</a:t>
            </a:r>
            <a:r>
              <a:rPr lang="en-US" dirty="0"/>
              <a:t> 14 -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AF272E-47EF-6349-88BF-E15B24383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FBBD0CD-7532-5443-93E9-52E3899F0D81}" type="datetime1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/>
              <a:t>Ders</a:t>
            </a:r>
            <a:r>
              <a:rPr lang="en-US" dirty="0"/>
              <a:t> 14 -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0AF272E-47EF-6349-88BF-E15B24383BF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Cover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50432" y="287213"/>
            <a:ext cx="923795" cy="11430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ifs.host.cs.st-andrews.ac.uk/Books/SE9/Presentations/index.html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255881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0550" y="2558811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722376" y="6227064"/>
            <a:ext cx="8080248" cy="97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762000" y="62484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-10364" y="2607549"/>
            <a:ext cx="9144000" cy="18723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tr-TR" sz="60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Ders </a:t>
            </a:r>
            <a:r>
              <a:rPr lang="en-US" sz="60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tr-T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Güvenlik Mühendisliği</a:t>
            </a:r>
            <a:endParaRPr lang="tr-TR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9"/>
          <p:cNvSpPr txBox="1">
            <a:spLocks/>
          </p:cNvSpPr>
          <p:nvPr/>
        </p:nvSpPr>
        <p:spPr bwMode="auto">
          <a:xfrm>
            <a:off x="-5182" y="24365"/>
            <a:ext cx="9144000" cy="347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i="0" kern="1200">
                <a:solidFill>
                  <a:srgbClr val="424456"/>
                </a:solidFill>
                <a:latin typeface="Times New Roman"/>
                <a:ea typeface="+mj-ea"/>
                <a:cs typeface="Times New Roman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tr-TR" sz="4400" spc="-265" dirty="0">
                <a:solidFill>
                  <a:srgbClr val="000000"/>
                </a:solidFill>
                <a:latin typeface="Arial"/>
                <a:cs typeface="Arial"/>
              </a:rPr>
              <a:t>IT522</a:t>
            </a:r>
            <a:r>
              <a:rPr lang="en-US" sz="4400" spc="-265" dirty="0">
                <a:solidFill>
                  <a:srgbClr val="000000"/>
                </a:solidFill>
                <a:latin typeface="Arial"/>
                <a:cs typeface="Arial"/>
              </a:rPr>
              <a:t> – </a:t>
            </a:r>
            <a:r>
              <a:rPr lang="tr-TR" sz="4400" spc="-265" dirty="0">
                <a:solidFill>
                  <a:srgbClr val="000000"/>
                </a:solidFill>
                <a:latin typeface="Arial"/>
                <a:cs typeface="Arial"/>
              </a:rPr>
              <a:t>Yazılım Mühendisliği </a:t>
            </a:r>
          </a:p>
          <a:p>
            <a:pPr marL="12700">
              <a:spcBef>
                <a:spcPts val="105"/>
              </a:spcBef>
            </a:pPr>
            <a:r>
              <a:rPr lang="tr-TR" sz="4400" spc="-265" dirty="0">
                <a:solidFill>
                  <a:srgbClr val="000000"/>
                </a:solidFill>
                <a:latin typeface="Arial"/>
                <a:cs typeface="Arial"/>
              </a:rPr>
              <a:t>2021</a:t>
            </a:r>
            <a:r>
              <a:rPr lang="en-US" sz="4800" spc="-265" dirty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en-US" sz="4800" spc="-265" dirty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3600" spc="-2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tr-TR" sz="3600" spc="-2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z="3600" spc="-2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University</a:t>
            </a:r>
            <a:br>
              <a:rPr lang="en-US" sz="3600" spc="-2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https://github.com/FurkanGozukara/Yazilim-Muhendisligi-IT522-2021</a:t>
            </a:r>
            <a:r>
              <a:rPr lang="en-US" sz="2800" u="sng" spc="-265" dirty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800" u="sng" spc="-265" dirty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lang="en-US" sz="40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391" y="4444929"/>
            <a:ext cx="5948490" cy="1885314"/>
          </a:xfrm>
          <a:prstGeom prst="rect">
            <a:avLst/>
          </a:prstGeom>
        </p:spPr>
      </p:pic>
      <p:sp>
        <p:nvSpPr>
          <p:cNvPr id="12" name="Metin kutusu 5"/>
          <p:cNvSpPr txBox="1"/>
          <p:nvPr/>
        </p:nvSpPr>
        <p:spPr>
          <a:xfrm>
            <a:off x="16866" y="6345935"/>
            <a:ext cx="912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dirty="0"/>
              <a:t>Kaynak</a:t>
            </a:r>
            <a:r>
              <a:rPr lang="en-US" sz="1800" dirty="0"/>
              <a:t> : </a:t>
            </a:r>
            <a:r>
              <a:rPr lang="en-US" sz="1800" dirty="0">
                <a:hlinkClick r:id="rId5"/>
              </a:rPr>
              <a:t>https://ifs.host.cs.st-andrews.ac.uk/Books/SE9/Presentations/index.html 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135506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Varlık Analizi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14 -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967712"/>
              </p:ext>
            </p:extLst>
          </p:nvPr>
        </p:nvGraphicFramePr>
        <p:xfrm>
          <a:off x="88491" y="1494503"/>
          <a:ext cx="9055509" cy="4861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9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1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112"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</a:rPr>
                        <a:t>Varlık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</a:rPr>
                        <a:t>Değer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</a:rPr>
                        <a:t>Maruziyet</a:t>
                      </a:r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5936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bilgi sistemi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Yüksek. Tüm klinik konsültasyonları desteklemek için gereklidir. Potansiyel olarak güvenlik açısından kritik.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Yüksek. Kliniklerin iptal edilmesi gerekebileceğinden mali kayıp. Sistemi geri yükleme maliyetleri. Tedavi reçete edilemezse olası hasta zararı.</a:t>
                      </a:r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5936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hasta veritabanı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Yüksek. Tüm klinik konsültasyonları desteklemek için gereklidir. Potansiyel olarak güvenlik açısından kritik.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Yüksek. Kliniklerin iptal edilmesi gerekebileceğinden mali kayıp. Sistemi geri yükleme maliyetleri. Tedavi reçete edilemezse olası hasta zararı.</a:t>
                      </a:r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5863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Bireysel hasta kaydı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Normalde düşüktür, ancak belirli yüksek profilli hastalar için yüksek olabilir.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</a:rPr>
                        <a:t>Düşük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doğrudan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kayıplar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ancak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olası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itibar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kaybı</a:t>
                      </a:r>
                      <a:r>
                        <a:rPr lang="en-US" sz="2000" dirty="0">
                          <a:effectLst/>
                        </a:rPr>
                        <a:t>.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3678"/>
            <a:ext cx="7293232" cy="1143000"/>
          </a:xfrm>
        </p:spPr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Tehdit ve Kontrol Analizi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14 -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3283083"/>
              </p:ext>
            </p:extLst>
          </p:nvPr>
        </p:nvGraphicFramePr>
        <p:xfrm>
          <a:off x="93406" y="1103927"/>
          <a:ext cx="9050593" cy="5062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0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5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695"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</a:rPr>
                        <a:t>Tehdit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</a:rPr>
                        <a:t>olasılık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</a:rPr>
                        <a:t>Kontrol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effectLst/>
                        </a:rPr>
                        <a:t>Fizibilite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5203"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</a:rPr>
                        <a:t>Yetkisiz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kullanıcı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sistem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yöneticisi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olarak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erişim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kazanır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ve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sistemi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kullanılamaz</a:t>
                      </a:r>
                      <a:r>
                        <a:rPr lang="en-US" sz="2000" dirty="0">
                          <a:effectLst/>
                        </a:rPr>
                        <a:t> hale </a:t>
                      </a:r>
                      <a:r>
                        <a:rPr lang="en-US" sz="2000" dirty="0" err="1">
                          <a:effectLst/>
                        </a:rPr>
                        <a:t>getirir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Düşük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Yalnızca fiziksel olarak güvenli olan belirli konumlardan sistem yönetimine izin verin.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Düşük uygulama maliyeti, ancak anahtar dağıtımına ve acil bir durumda anahtarların hazır bulunmasına özen gösterilmelidir.</a:t>
                      </a:r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7407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Yetkisiz kullanıcı sistem kullanıcısı olarak erişim kazanır ve gizli bilgilere erişir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Yüksek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Tüm kullanıcıların biyometrik bir mekanizma kullanarak kimliklerini doğrulamasını zorunlu kılın.</a:t>
                      </a:r>
                      <a:endParaRPr lang="en-US" sz="2000"/>
                    </a:p>
                    <a:p>
                      <a:r>
                        <a:rPr lang="en-US" sz="2000">
                          <a:effectLst/>
                        </a:rPr>
                        <a:t>Sistem kullanımını izlemek için hasta bilgilerindeki tüm değişiklikleri günlüğe kaydedin.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Teknik </a:t>
                      </a:r>
                      <a:r>
                        <a:rPr lang="en-US" sz="2000" dirty="0" err="1">
                          <a:effectLst/>
                        </a:rPr>
                        <a:t>olarak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uygulanabilir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ancak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yüksek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maliyetli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bir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çözüm</a:t>
                      </a:r>
                      <a:r>
                        <a:rPr lang="en-US" sz="2000" dirty="0">
                          <a:effectLst/>
                        </a:rPr>
                        <a:t>. </a:t>
                      </a:r>
                      <a:r>
                        <a:rPr lang="en-US" sz="2000" dirty="0" err="1">
                          <a:effectLst/>
                        </a:rPr>
                        <a:t>Olası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kullanıcı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direnci</a:t>
                      </a:r>
                      <a:r>
                        <a:rPr lang="en-US" sz="2000" dirty="0">
                          <a:effectLst/>
                        </a:rPr>
                        <a:t>.</a:t>
                      </a:r>
                      <a:endParaRPr lang="en-US" sz="2000" dirty="0"/>
                    </a:p>
                    <a:p>
                      <a:r>
                        <a:rPr lang="en-US" sz="2000" dirty="0" err="1">
                          <a:effectLst/>
                        </a:rPr>
                        <a:t>Uygulaması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basit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ve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şeffaftır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ve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ayrıca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kurtarmayı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destekler</a:t>
                      </a:r>
                      <a:r>
                        <a:rPr lang="en-US" sz="2000" dirty="0">
                          <a:effectLst/>
                        </a:rPr>
                        <a:t>.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Güvenlik Gereksinimleri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Hasta bilgileri, bir klinik oturumunun başlangıcında, klinik personeli tarafından kullanılan sistem istemcisindeki güvenli bir alana indirilmelidir.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Bir klinik oturumu bittikten sonra sistem istemcilerinde hasta bilgileri tutulmamalıdır.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 </a:t>
            </a:r>
            <a:r>
              <a:rPr lang="tr-TR" sz="2800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veritabanında</a:t>
            </a: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yapılan tüm değişikliklerin </a:t>
            </a:r>
            <a:r>
              <a:rPr lang="tr-TR" sz="2800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veritabanı</a:t>
            </a: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sunucusundan ayrı bir bilgisayarda bir günlük tutulması gerekir.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14 -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Yaşam Döngüsü Risk Değerlendirmesi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 geliştirilirken ve devreye alındıktan sonra risk değerlendirmesi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Daha fazla bilgi mevcuttur - sistem platformu, ara katman yazılımı ve sistem mimarisi ve veri organizasyonu.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 nedenle tasarım seçimlerinden kaynaklanan güvenlik açıkları belirlenebilir.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14 -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Yaşam Döngüsü Risk Analizi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14 -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63" y="1217203"/>
            <a:ext cx="8119243" cy="521309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COTS</a:t>
            </a:r>
            <a:r>
              <a:rPr lang="en-US" sz="3200" b="1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</a:t>
            </a:r>
            <a:r>
              <a:rPr lang="en-US" sz="3200" b="1" i="0" noProof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Hazır</a:t>
            </a:r>
            <a:r>
              <a:rPr lang="en-US" sz="3200" b="1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3200" b="1" i="0" noProof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Yazılım</a:t>
            </a:r>
            <a:r>
              <a:rPr lang="en-US" sz="3200" b="1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lang="tr-TR" sz="3200" b="1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Kullanımından Kaynaklanan Tasarım Kararları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 kullanıcılarının kimlikleri bir ad/şifre kombinasyonu kullanılarak doğrulandı.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 mimarisi, istemcilerin sisteme standart bir web tarayıcısı aracılığıyla eriştiği istemci-sunucudur.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Bilgi, düzenlenebilir bir web formu olarak sunulur.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14 -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293232" cy="1143000"/>
          </a:xfrm>
        </p:spPr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Teknoloji Seçimleriyle </a:t>
            </a:r>
            <a:r>
              <a:rPr lang="tr-TR" sz="3200" noProof="0" dirty="0">
                <a:solidFill>
                  <a:srgbClr val="000000"/>
                </a:solidFill>
                <a:latin typeface="Times New Roman" panose="02020603050405020304" pitchFamily="18" charset="0"/>
              </a:rPr>
              <a:t>İ</a:t>
            </a:r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lişkili Güvenlik Açıkları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14 -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" y="1245727"/>
            <a:ext cx="6737350" cy="547574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Güvenlik Gereksinimleri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Bir parola denetleyicisi hazır bulundurulacak ve günlük olarak çalıştırılacaktır. Zayıf şifreler sistem yöneticilerine bildirilecektir.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Sisteme erişime yalnızca onaylı istemci bilgisayarlar tarafından izin verilecektir.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Tüm istemci bilgisayarlarda sistem yöneticileri tarafından kurulmuş, onaylanmış tek bir web tarayıcısı olacaktır.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14 -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Operasyonel</a:t>
            </a:r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Risk Değerlendirmesi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Yaşam döngüsü risk değerlendirmesinin devamı, ancak sistemin kullanıldığı ortam hakkında ek bilgiler.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Ortam özellikleri yeni sistem risklerine yol açabilir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Kesinti riski, oturum açmış bilgisayarların gözetimsiz bırakılması anlamına gelir.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14 -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Güvenlik </a:t>
            </a:r>
            <a:r>
              <a:rPr lang="tr-TR" sz="3200" noProof="0" dirty="0">
                <a:solidFill>
                  <a:srgbClr val="000000"/>
                </a:solidFill>
                <a:latin typeface="Times New Roman" panose="02020603050405020304" pitchFamily="18" charset="0"/>
              </a:rPr>
              <a:t>İ</a:t>
            </a:r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çin Tasarım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Mimari tasarım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tr-TR" sz="2400" b="0" i="0" noProof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imari</a:t>
            </a:r>
            <a:r>
              <a:rPr lang="tr-TR" sz="24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tasarım kararları bir sistemin güvenliğini nasıl etkiler?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İyi </a:t>
            </a: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pratik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tr-TR" sz="2400" b="0" i="0" noProof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üvenli</a:t>
            </a:r>
            <a:r>
              <a:rPr lang="tr-TR" sz="24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sistemler tasarlanırken kabul edilen iyi uygulama nedir?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Dağıtım için tasarım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Bir sistem kullanım için dağıtıldığında güvenlik açıklarının ortaya çıkmasını önlemek için sisteme hangi destek tasarlanmalıdır?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14 -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Bölüm 1’de İşlenmiş </a:t>
            </a:r>
            <a:r>
              <a:rPr lang="tr-TR" sz="3200" noProof="0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onular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Güvenlik mühendisliği ve güvenlik yönetimi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Uygulamalarla ilgili güvenlik mühendisliği; altyapı ile güvenlik yönetimi.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Güvenlik riski değerlendirmesi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Güvenlik risklerinin değerlendirilmesine dayalı bir sistem tasarlamak.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Güvenlik için tasarım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Güvenlik için sistem mimarilerinin nasıl tasarlanması gerektiği.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14 -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Mimari Tasarım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Güvenlik için bir mimari tasarlarken iki temel konu dikkate alınmalıdır.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Koruma</a:t>
            </a: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tr-TR" sz="20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Kritik varlıkların dış saldırılara karşı korunabilmesi için sistem nasıl organize edilmelidir?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tr-TR" sz="24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ağıtım</a:t>
            </a:r>
            <a:endParaRPr lang="tr-TR" sz="2400" b="0" i="0" noProof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tr-TR" sz="20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Başarılı bir saldırının etkilerinin en aza indirilmesi için sistem varlıkları nasıl dağıtılmalıdır?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Bunlar potansiyel olarak çelişkili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Varlıklar dağıtılırsa, korunmaları daha pahalıdır. Varlıklar korunursa, kullanılabilirlik ve performans gereksinimleri tehlikeye girebilir.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14 -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Koruma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Platform düzeyinde koruma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Bir sistemin üzerinde çalıştığı platformdaki üst düzey kontroller.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Uygulama düzeyinde koruma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Uygulamanın kendisinde yerleşik özel koruma mekanizmaları, örneğin ek parola koruması.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Kayıt düzeyinde koruma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Belirli bilgilere erişim istendiğinde çağrılan koruma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Bunlar katmanlı bir koruma mimarisine yol açar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14 -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Katmanlı Bir Koruma Mimarisi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14 -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9" name="İçerik Yer Tutucusu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082" y="1203960"/>
            <a:ext cx="6985718" cy="565730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Dağıtım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Varlıkları dağıtmak, bir sisteme yapılan saldırıların mutlaka sistem hizmetinin tamamen kaybolmasına yol açmadığı anlamına gelir.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Her platformun ayrı koruma özellikleri vardır ve ortak bir güvenlik açığını paylaşmamaları için diğer platformlardan farklı olabilir.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Hizmet reddi saldırıları riski yüksekse dağıtım özellikle önemlidir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14 -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14 -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923" y="362534"/>
            <a:ext cx="6508797" cy="63589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6357"/>
            <a:ext cx="8976360" cy="436562"/>
          </a:xfrm>
        </p:spPr>
        <p:txBody>
          <a:bodyPr/>
          <a:lstStyle/>
          <a:p>
            <a:pPr algn="l"/>
            <a:r>
              <a:rPr lang="tr-TR" sz="28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Bir Öz Sermaye Ticaret Sisteminde Dağıtılan Varlıklar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Bölüm 1’in Anahtar Noktaları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Güvenlik mühendisliği, kötü niyetli saldırılara direnebilecek sistemlerin nasıl geliştirileceği ile ilgilenir.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Güvenlik tehditleri, bir sistemin veya verilerinin gizliliğine, bütünlüğüne veya kullanılabilirliğine yönelik tehditler olabilir.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Güvenlik riski yönetimi, saldırılardan kaynaklanan olası kayıpların değerlendirilmesi ve kayıpları en aza indirmek için güvenlik gereksinimlerinin türetilmesi ile ilgilidir.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Güvenlik için tasarım, mimari tasarımı, iyi tasarım uygulamalarını takip etmeyi ve sistem açıklarının ortaya çıkmasını en aza indirmeyi içerir.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14 -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tr-TR" sz="44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Ders 14 – Güvenlik Mühendisliği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sz="36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Bölüm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14 -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Bölüm 2’de İşlenmiş Konular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Güvenlik için tasarım yönergeleri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Güvenli bir sistem tasarlamanıza yardımcı olacak yönergeler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Dağıtım için tasarım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Güvenlik açıklarına neden olabilecek dağıtım sorunları en aza indirilecek şekilde tasarım yapın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 bekası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Sistemin saldırı altındayken temel hizmetleri sunmasına izin verin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14 -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Güvenlik Mühendisliği </a:t>
            </a:r>
            <a:r>
              <a:rPr lang="tr-TR" sz="3200" noProof="0" dirty="0">
                <a:solidFill>
                  <a:srgbClr val="000000"/>
                </a:solidFill>
                <a:latin typeface="Times New Roman" panose="02020603050405020304" pitchFamily="18" charset="0"/>
              </a:rPr>
              <a:t>İ</a:t>
            </a:r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çin Tasarım Yönergeleri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Tasarım yönergeleri, güvenli sistem tasarımındaki iyi uygulamaları kapsar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Tasarım yönergeleri iki amaca hizmet eder: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Bir yazılım mühendisliği ekibinde güvenlik sorunları konusunda farkındalık </a:t>
            </a:r>
            <a:r>
              <a:rPr lang="en-US" sz="2400" b="0" i="0" noProof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oluştururlar</a:t>
            </a:r>
            <a:r>
              <a:rPr lang="tr-TR" sz="24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Tasarım kararları alınırken güvenlik göz önünde bulundurulur.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 doğrulama işlemi sırasında uygulanan bir gözden geçirme kontrol listesinin temeli olarak kullanılabilirler.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Buradaki tasarım yönergeleri, yazılım spesifikasyonu ve tasarımı sırasında geçerlidir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14 -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Güvenli Sistem Mühendisliği </a:t>
            </a:r>
            <a:r>
              <a:rPr lang="tr-TR" sz="3200" noProof="0" dirty="0">
                <a:solidFill>
                  <a:srgbClr val="000000"/>
                </a:solidFill>
                <a:latin typeface="Times New Roman" panose="02020603050405020304" pitchFamily="18" charset="0"/>
              </a:rPr>
              <a:t>İ</a:t>
            </a:r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çin Tasarım Yönergeleri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1099044"/>
              </p:ext>
            </p:extLst>
          </p:nvPr>
        </p:nvGraphicFramePr>
        <p:xfrm>
          <a:off x="209930" y="1503679"/>
          <a:ext cx="7540502" cy="5235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0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5945"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</a:rPr>
                        <a:t>Güvenlik yönergeleri</a:t>
                      </a:r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172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Güvenlik kararlarını açık bir güvenlik politikasına dayandırın</a:t>
                      </a:r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391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Tek bir başarısızlık noktasından kaçının</a:t>
                      </a:r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391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Güvenli bir şekilde başarısız olun</a:t>
                      </a:r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391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Güvenlik ve kullanılabilirliği dengeleyin</a:t>
                      </a:r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391"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</a:rPr>
                        <a:t>Kullanıcı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işlemlerini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günlüğe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kaydet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391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Riski azaltmak için artıklık ve çeşitlilik kullanın</a:t>
                      </a:r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0391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Tüm girişleri doğrula</a:t>
                      </a:r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0391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Varlıklarınızı bölümlere ayırın</a:t>
                      </a:r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0391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Dağıtım için tasarım</a:t>
                      </a:r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0391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Geri </a:t>
                      </a:r>
                      <a:r>
                        <a:rPr lang="en-US" sz="2000" dirty="0" err="1">
                          <a:effectLst/>
                        </a:rPr>
                        <a:t>kazanılabilirlik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için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tasarım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82792" y="3579177"/>
            <a:ext cx="1698368" cy="2007235"/>
          </a:xfrm>
        </p:spPr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14 -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63526"/>
            <a:ext cx="7940920" cy="1108075"/>
          </a:xfrm>
          <a:noFill/>
          <a:ln/>
        </p:spPr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Güvenlik Mühendisliği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Bilgisayar tabanlı bir sisteme veya onun verilerine zarar vermeyi amaçlayan kötü niyetli saldırılara direnebilecek sistemlerin geliştirilmesini ve bakımını destekleyecek araçlar, teknikler ve yöntemler.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Daha geniş bilgisayar güvenliği alanının bir alt alanı.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Güvenilirlik ve güvenlik kavramları (Ders 10) ve güvenlik gereksinimleri spesifikasyonu (Ders 12) hakkında arka plan bilgisini varsayar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14 -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Tasarım Yönergeleri 1-3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Kararları açık bir güvenlik politikasına dayandırın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Tüm kurumsal sistemlere uygulanması gereken temel güvenlik gereksinimlerini belirleyen kuruluş için bir güvenlik politikası tanımlayın.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Tek bir başarısızlık noktasından kaçının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Bir güvenlik hatasının yalnızca güvenlik prosedürlerinde birden fazla hata olduğunda ortaya çıkabileceğinden emin olun. Örneğin, parola ve soru tabanlı kimlik doğrulaması yapın.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Güvenli bir şekilde başarısız olun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Herhangi bir nedenle sistemler arızalandığında, normal güvenlik prosedürleri mevcut olmasa bile hassas bilgilere yetkisiz kullanıcılar tarafından erişilemeyeceğinden emin olun.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14 -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Tasarım Yönergeleri 4-6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Güvenlik ve kullanılabilirliği dengeleyin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Sistemin kullanımını zorlaştıran güvenlik prosedürlerinden kaçınmaya çalışın. Bazen sistemi daha kullanışlı hale getirmek için daha zayıf güvenliği kabul etmeniz gerekir.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Kullanıcı işlemlerini günlüğe kaydet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Kimin ne yaptığını keşfetmek için analiz edilebilecek bir kullanıcı eylemleri günlüğü tutun. Kullanıcılar böyle bir günlükten haberdarlarsa, sorumsuzca davranma olasılıkları daha düşüktür.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Riski azaltmak için </a:t>
            </a:r>
            <a:r>
              <a:rPr lang="tr-TR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artıklık</a:t>
            </a: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ve çeşitlilik kullanın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Birden çok veri kopyasını saklayın ve çeşitli altyapıları kullanın, böylece bir altyapı güvenlik açığı tek hata noktası olamaz.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14 -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Tasarım Yönergeleri 7-10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Tüm girişleri doğrula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Beklenmeyen girişlerin sorunlara neden olmaması için tüm girişlerin aralık içinde olduğunu kontrol edin.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Varlıklarınızı bölümlere ayırın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Sistemi, varlıklar ayrı alanlarda olacak ve kullanıcıların tüm sistem bilgileri yerine yalnızca ihtiyaç duydukları bilgilere erişebilecekleri şekilde düzenleyin.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Dağıtım için tasarım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Dağıtım sorunlarını önlemek için sistemi tasarlayın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Geri </a:t>
            </a:r>
            <a:r>
              <a:rPr lang="tr-TR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kazanılabilirlik</a:t>
            </a: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için tasarım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Başarılı bir saldırıdan sonra </a:t>
            </a:r>
            <a:r>
              <a:rPr lang="tr-TR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kurtarılabilirliği</a:t>
            </a: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basitleştirmek için sistemi tasarlayın.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14 -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Dağıtım </a:t>
            </a:r>
            <a:r>
              <a:rPr lang="tr-TR" sz="3200" noProof="0" dirty="0">
                <a:solidFill>
                  <a:srgbClr val="000000"/>
                </a:solidFill>
                <a:latin typeface="Times New Roman" panose="02020603050405020304" pitchFamily="18" charset="0"/>
              </a:rPr>
              <a:t>İ</a:t>
            </a:r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çin Tasarım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Dağıtım, yazılımın çalışma ortamında çalışacak şekilde yapılandırılmasını, sistemin kurulmasını ve </a:t>
            </a:r>
            <a:r>
              <a:rPr lang="tr-TR" sz="2800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operasyonel</a:t>
            </a: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platform için yapılandırılmasını içerir.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 aşamada yapılandırma hataları sonucunda güvenlik açıkları ortaya çıkabilir.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Sisteme dağıtım desteği tasarlamak, güvenlik açıklarının ortaya çıkma olasılığını azaltabilir.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14 -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Yazılım Dağıtımı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14 -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2056710"/>
            <a:ext cx="8981440" cy="243909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Yapılandırma Güvenlik Açıkları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Güvenlik açığı bulunan varsayılan ayarlar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Saldırganlar, yazılım için varsayılan ayarları bulabilir. Bunlar zayıfsa (genellikle kullanılabilirliği artırmak için), bir sisteme saldırırken kullanıcılar tarafından kullanılabilirler.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Dağıtım yerine geliştirme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Sistemlerdeki bazı yapılandırma ayarları, geliştirme ve hata ayıklamayı desteklemek üzere tasarlanmıştır. Bunlar kapatılmazsa, saldırganlar tarafından istismar edilebilecek bir güvenlik açığı olabilir.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14 -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Dağıtım Desteği 1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Yapılandırmaları görüntüleme ve analiz etme desteğini dahil edin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Dağıtımdan sorumlu sistem yöneticisinin tüm yapılandırmayı kolayca görüntüleyebildiğinden emin olun. Bu, yapılan eksiklikleri ve hataları tespit etmeyi kolaylaştırır.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Varsayılan ayrıcalıkları en aza indirin ve böylece neden olabilecek hasarı sınırlayın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Sistemi, bir yöneticinin varsayılan ayrıcalıkları en aza indirilecek şekilde tasarlayın. Bu, birisi yönetici erişimi kazanırsa, sistemin özelliklerine anında erişemeyeceği anlamına gelir.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14 -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Dağıtım Desteği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Yapılandırma ayarlarını yerelleştirin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Bir sistem kurarken, bir sistemin aynı parçası veya bileşeni ile ilgili tüm bilgiler, hepsi bir kerede kurulacak şekilde yerelleştirilmelidir. Aksi takdirde, ilgili güvenlik özelliklerini kurmayı unutmak kolaydır.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Güvenlik açıklarını düzeltmenin kolay yollarını sağlayın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Sorunlar algılandığında, dağıtılan sistemlerdeki güvenlik açıklarını onarmak için otomatik güncelleme gibi kolay yollar sağlayın.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14 -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 Bekası (Hayatta Kalabilmesi)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Beka kabiliyeti, sistemin saldırı altındayken veya sistemin bir kısmı hasar gördükten sonra temel hizmetleri sunma yeteneğini yansıtan acil bir sistem özelliğidir.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Hayatta kalma analizi ve tasarımı, güvenlik mühendisliği sürecinin bir parçası olmalıdır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14 -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Hayatta Kalmanın Önemi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Ekonomik ve sosyal hayatımız bilgisayar sistemlerine bağlıdır.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Kritik altyapı – elektrik, gaz, telekomünikasyon, ulaşım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Sağlık hizmeti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tr-TR" sz="2400" b="0" i="0" noProof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ükümet</a:t>
            </a:r>
            <a:endParaRPr lang="tr-TR" sz="2400" b="0" i="0" noProof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Kısa bir süre için bile iş sistemlerinin kaybı çok ciddi ekonomik etkilere sahip olabilir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Havayolu rezervasyon sistemleri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E-ticaret sistemleri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Ödeme sistemleri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14 -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Uygulama/Altyapı Güvenliği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Uygulama güvenliği, sistemin saldırılara direnecek şekilde </a:t>
            </a:r>
            <a:r>
              <a:rPr lang="tr-TR" sz="2800" b="0" i="0" noProof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tasarlandığı</a:t>
            </a: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bir yazılım mühendisliği sorunudur.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Altyapı güvenliği, altyapının saldırılara direnecek şekilde </a:t>
            </a:r>
            <a:r>
              <a:rPr lang="tr-TR" sz="2800" b="0" noProof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yapılandırıldığı</a:t>
            </a: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bir sistem yönetimi sorunudur.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 Dersin odak noktası uygulama güvenliğidir.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14 -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Servis Mevcudiyeti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Bir işletme için en kritik sistem hizmetleri hangileridir?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 hizmetler nasıl tehlikeye girebilir?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Sürdürülmesi gereken asgari hizmet kalitesi nedir?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 hizmetler nasıl korunabilir?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Bir hizmet kullanılamaz hale gelirse, ne kadar çabuk kurtarılabilir?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14 -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Hayatta Kalma Stratejileri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Direnç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Saldırılara direnmek için sisteme yetenekler ekleyerek sorunlardan kaçınmak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Tanıma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Saldırıları ve arızaları tespit etmek ve ortaya çıkan hasarı değerlendirmek için sisteme yetenekler ekleyerek sorunları tespit etmek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Kurtarma</a:t>
            </a:r>
            <a:endParaRPr lang="tr-TR" sz="2800" b="0" i="0" noProof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Saldırı altındayken hizmet sunmak için sisteme yetenekler ekleyerek sorunları </a:t>
            </a:r>
            <a:r>
              <a:rPr lang="tr-TR" sz="2400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tolere</a:t>
            </a: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etmek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14 -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Hayatta Kalma Analizindeki Aşamalar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14 -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177032"/>
            <a:ext cx="7430822" cy="5179317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Anahtar Faaliyetler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 anlayışı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Hedefleri, gereksinimleri ve mimariyi gözden geçirin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Kritik hizmet tanımlama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Bakımı yapılması gereken hizmetleri belirleyin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</a:t>
            </a:r>
            <a:r>
              <a:rPr lang="tr-TR" sz="2800" b="0" i="0" noProof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aldırı</a:t>
            </a:r>
            <a:r>
              <a:rPr lang="tr-TR" sz="28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simülasyonu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Saldırı senaryoları tasarlayın ve etkilenen bileşenleri belirleyin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tr-TR" sz="2800" b="0" i="0" noProof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eka</a:t>
            </a:r>
            <a:r>
              <a:rPr lang="tr-TR" sz="28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analizi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Uygulanacak hayatta kalma stratejilerini belirleyin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14 -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i="0" noProof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Borsa</a:t>
            </a:r>
            <a:r>
              <a:rPr lang="tr-TR" sz="3200" b="1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Sistemi Beka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noProof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Birden</a:t>
            </a:r>
            <a:r>
              <a:rPr lang="en-US" sz="28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noProof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fazla</a:t>
            </a:r>
            <a:r>
              <a:rPr lang="en-US" sz="28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noProof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sunucuya</a:t>
            </a:r>
            <a:r>
              <a:rPr lang="en-US" sz="28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noProof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çoğaltılan</a:t>
            </a:r>
            <a:r>
              <a:rPr lang="en-US" sz="28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28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kullanıcı </a:t>
            </a: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hesapları ve hisse senedi fiyatları, </a:t>
            </a:r>
            <a:r>
              <a:rPr lang="en-US" sz="2800" b="0" i="0" noProof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böylece</a:t>
            </a:r>
            <a:r>
              <a:rPr lang="en-US" sz="28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noProof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bir</a:t>
            </a:r>
            <a:r>
              <a:rPr lang="en-US" sz="28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noProof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sunucu</a:t>
            </a:r>
            <a:r>
              <a:rPr lang="en-US" sz="28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noProof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çalışmaz</a:t>
            </a:r>
            <a:r>
              <a:rPr lang="en-US" sz="28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hale </a:t>
            </a:r>
            <a:r>
              <a:rPr lang="en-US" sz="2800" b="0" i="0" noProof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gelse</a:t>
            </a:r>
            <a:r>
              <a:rPr lang="en-US" sz="28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bile </a:t>
            </a:r>
            <a:r>
              <a:rPr lang="en-US" sz="2800" b="0" i="0" noProof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hizmet</a:t>
            </a:r>
            <a:r>
              <a:rPr lang="en-US" sz="28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noProof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devamı</a:t>
            </a:r>
            <a:r>
              <a:rPr lang="en-US" sz="28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noProof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sağlanabi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lir</a:t>
            </a:r>
            <a:endParaRPr lang="tr-TR" sz="2800" b="0" i="0" noProof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Korunması gereken temel yetenek, stok için sipariş verme yeteneğidir.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Siparişler doğru olmalı ve bir tüccar tarafından yapılan gerçek satışları/satın almaları yansıtmalıdır.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14 -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Hayatta Kalabilen Sipariş Hizmeti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Hayatta kalması gereken kritik hizmet, yetkili kullanıcıların stok için sipariş verme yeteneğidir.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Bu, sistemin 3 bileşeninin kullanılabilir olmasını ve çalışma güvenilirliğini gerektirir: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Yetkili kullanıcıların sistemde oturum açmasına izin veren kullanıcı kimlik doğrulaması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Fiyat teklifi, alış ve satış fiyatlarının </a:t>
            </a:r>
            <a:r>
              <a:rPr lang="tr-TR" sz="2400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kote</a:t>
            </a: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edilmesini sağlar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Alış ve satış emirlerinin yapılmasına imkan veren emir yerleştirme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14 -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Olası Saldırılar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Kötü niyetli kullanıcı meşru bir kullanıcı gibi davranır ve meşru kullanıcı için sorun </a:t>
            </a:r>
            <a:r>
              <a:rPr lang="en-US" sz="2800" b="0" i="0" noProof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oluşturmak</a:t>
            </a:r>
            <a:r>
              <a:rPr lang="tr-TR" sz="28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amacıyla kötü niyetli hisse senedi siparişleri verir.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Yetkisiz bir kullanıcı, işlem </a:t>
            </a:r>
            <a:r>
              <a:rPr lang="tr-TR" sz="2800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veritabanını</a:t>
            </a: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bozarak satış ve satın almaların mutabakatını imkansız hale getirir.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14 -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7293232" cy="1143000"/>
          </a:xfrm>
        </p:spPr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Bir Hisse Senedi Alım Satım Sisteminde Beka Analizi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935761"/>
              </p:ext>
            </p:extLst>
          </p:nvPr>
        </p:nvGraphicFramePr>
        <p:xfrm>
          <a:off x="81280" y="1087437"/>
          <a:ext cx="8981440" cy="5766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1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2019">
                <a:tc>
                  <a:txBody>
                    <a:bodyPr/>
                    <a:lstStyle/>
                    <a:p>
                      <a:r>
                        <a:rPr lang="tr-TR" sz="1700" b="1" noProof="0" dirty="0" smtClean="0">
                          <a:effectLst/>
                        </a:rPr>
                        <a:t>saldırı</a:t>
                      </a:r>
                      <a:endParaRPr lang="tr-TR" sz="17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700" b="1" noProof="0" dirty="0" smtClean="0">
                          <a:effectLst/>
                        </a:rPr>
                        <a:t>Direnç</a:t>
                      </a:r>
                      <a:endParaRPr lang="tr-TR" sz="17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700" b="1" noProof="0" dirty="0" smtClean="0">
                          <a:effectLst/>
                        </a:rPr>
                        <a:t>Tanıma</a:t>
                      </a:r>
                      <a:endParaRPr lang="tr-TR" sz="17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700" b="1" noProof="0" dirty="0" smtClean="0">
                          <a:effectLst/>
                        </a:rPr>
                        <a:t>Kurtarma</a:t>
                      </a:r>
                      <a:endParaRPr lang="tr-TR" sz="17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209">
                <a:tc>
                  <a:txBody>
                    <a:bodyPr/>
                    <a:lstStyle/>
                    <a:p>
                      <a:r>
                        <a:rPr lang="tr-TR" sz="1700" noProof="0" dirty="0" smtClean="0">
                          <a:effectLst/>
                        </a:rPr>
                        <a:t>Yetkisiz kullanıcı kötü niyetli siparişler verir</a:t>
                      </a:r>
                      <a:endParaRPr lang="tr-TR" sz="17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700" noProof="0" dirty="0" smtClean="0">
                          <a:effectLst/>
                        </a:rPr>
                        <a:t>Sipariş vermek için giriş şifresinden farklı bir işlem şifresi isteyin.</a:t>
                      </a:r>
                      <a:endParaRPr lang="tr-TR" sz="17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700" noProof="0" dirty="0" smtClean="0">
                          <a:effectLst/>
                        </a:rPr>
                        <a:t>İrtibat telefon numarası ile yetkili kullanıcıya siparişin kopyasını e-posta ile gönderin (kötü niyetli siparişleri tespit edebilmeleri için).</a:t>
                      </a:r>
                      <a:endParaRPr lang="tr-TR" sz="1700" noProof="0" dirty="0" smtClean="0"/>
                    </a:p>
                    <a:p>
                      <a:r>
                        <a:rPr lang="tr-TR" sz="1700" noProof="0" dirty="0" smtClean="0">
                          <a:effectLst/>
                        </a:rPr>
                        <a:t>Kullanıcının sipariş geçmişini koruyun ve olağandışı ticaret modellerini kontrol edin.</a:t>
                      </a:r>
                      <a:endParaRPr lang="tr-TR" sz="17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700" noProof="0" dirty="0" smtClean="0">
                          <a:effectLst/>
                        </a:rPr>
                        <a:t>İşlemleri otomatik olarak 'geri almak' ve kullanıcı hesaplarını geri yüklemek için mekanizma sağlayın.</a:t>
                      </a:r>
                      <a:endParaRPr lang="tr-TR" sz="1700" noProof="0" dirty="0" smtClean="0"/>
                    </a:p>
                    <a:p>
                      <a:r>
                        <a:rPr lang="tr-TR" sz="1700" noProof="0" dirty="0" smtClean="0">
                          <a:effectLst/>
                        </a:rPr>
                        <a:t>Kötü niyetli ticaretten kaynaklanan kayıplar için kullanıcılara geri ödeme yapın.</a:t>
                      </a:r>
                      <a:endParaRPr lang="tr-TR" sz="1700" noProof="0" dirty="0" smtClean="0"/>
                    </a:p>
                    <a:p>
                      <a:r>
                        <a:rPr lang="tr-TR" sz="1700" noProof="0" dirty="0" smtClean="0">
                          <a:effectLst/>
                        </a:rPr>
                        <a:t>Dolaylı kayıplara karşı sigortalayın.</a:t>
                      </a:r>
                      <a:endParaRPr lang="tr-TR" sz="17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8856">
                <a:tc>
                  <a:txBody>
                    <a:bodyPr/>
                    <a:lstStyle/>
                    <a:p>
                      <a:r>
                        <a:rPr lang="tr-TR" sz="1700" noProof="0" dirty="0" smtClean="0">
                          <a:effectLst/>
                        </a:rPr>
                        <a:t>İşlem </a:t>
                      </a:r>
                      <a:r>
                        <a:rPr lang="tr-TR" sz="1700" noProof="0" dirty="0" err="1" smtClean="0">
                          <a:effectLst/>
                        </a:rPr>
                        <a:t>veritabanının</a:t>
                      </a:r>
                      <a:r>
                        <a:rPr lang="tr-TR" sz="1700" noProof="0" dirty="0" smtClean="0">
                          <a:effectLst/>
                        </a:rPr>
                        <a:t> bozulması</a:t>
                      </a:r>
                      <a:endParaRPr lang="tr-TR" sz="17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700" noProof="0" dirty="0" smtClean="0">
                          <a:effectLst/>
                        </a:rPr>
                        <a:t>Ayrıcalıklı kullanıcıların, dijital sertifikalar gibi daha güçlü bir kimlik doğrulama mekanizması kullanarak yetkilendirilmesini zorunlu kılın.</a:t>
                      </a:r>
                      <a:endParaRPr lang="tr-TR" sz="17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700" noProof="0" dirty="0" smtClean="0">
                          <a:effectLst/>
                        </a:rPr>
                        <a:t>Uluslararası bir sunucudaki bir ofis için işlemlerin salt okunur kopyalarını koruyun. Yolsuzluğu kontrol etmek için işlemleri periyodik olarak karşılaştırın.</a:t>
                      </a:r>
                      <a:endParaRPr lang="tr-TR" sz="1700" noProof="0" dirty="0" smtClean="0"/>
                    </a:p>
                    <a:p>
                      <a:r>
                        <a:rPr lang="tr-TR" sz="1700" noProof="0" dirty="0" smtClean="0">
                          <a:effectLst/>
                        </a:rPr>
                        <a:t>Yolsuzluğu tespit etmek için tüm işlem kayıtlarıyla </a:t>
                      </a:r>
                      <a:r>
                        <a:rPr lang="tr-TR" sz="1700" noProof="0" dirty="0" err="1" smtClean="0">
                          <a:effectLst/>
                        </a:rPr>
                        <a:t>kriptografik</a:t>
                      </a:r>
                      <a:r>
                        <a:rPr lang="tr-TR" sz="1700" noProof="0" dirty="0" smtClean="0">
                          <a:effectLst/>
                        </a:rPr>
                        <a:t> sağlama toplamını koruyun.</a:t>
                      </a:r>
                      <a:endParaRPr lang="tr-TR" sz="17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700" noProof="0" dirty="0" err="1" smtClean="0">
                          <a:effectLst/>
                        </a:rPr>
                        <a:t>Veritabanını</a:t>
                      </a:r>
                      <a:r>
                        <a:rPr lang="tr-TR" sz="1700" noProof="0" dirty="0" smtClean="0">
                          <a:effectLst/>
                        </a:rPr>
                        <a:t> yedek kopyalardan kurtarın.</a:t>
                      </a:r>
                      <a:endParaRPr lang="tr-TR" sz="1700" noProof="0" dirty="0" smtClean="0"/>
                    </a:p>
                    <a:p>
                      <a:r>
                        <a:rPr lang="tr-TR" sz="1700" noProof="0" dirty="0" smtClean="0">
                          <a:effectLst/>
                        </a:rPr>
                        <a:t>İşlem </a:t>
                      </a:r>
                      <a:r>
                        <a:rPr lang="tr-TR" sz="1700" noProof="0" dirty="0" err="1" smtClean="0">
                          <a:effectLst/>
                        </a:rPr>
                        <a:t>veritabanını</a:t>
                      </a:r>
                      <a:r>
                        <a:rPr lang="tr-TR" sz="1700" noProof="0" dirty="0" smtClean="0">
                          <a:effectLst/>
                        </a:rPr>
                        <a:t> yeniden oluşturmak için işlemleri belirli bir zamandan itibaren yeniden oynatmak için bir mekanizma sağlayın.</a:t>
                      </a:r>
                      <a:endParaRPr lang="tr-TR" sz="17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Bölüm 2’nin Anahtar Noktaları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Genel güvenlik yönergeleri, tasarımcıları güvenlik sorunlarına karşı duyarlı hale getirir ve gözden geçirme kontrol listeleri olarak hizmet eder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Yapılandırma görselleştirme, yerelleştirme ayarı ve varsayılan ayrıcalıkların en aza indirilmesi, dağıtım hatalarının azaltılmasına yardımcı olur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Sistemin beka kabiliyeti, bir sistemin saldırı altındayken veya sistemin bir kısmı hasar gördükten sonra hizmet sunma yeteneğini yansıtır.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14 -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Güvenliğin Tehlikeye Girebileceği Sistem Katmanları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14 -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34" y="1514167"/>
            <a:ext cx="8654851" cy="46119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 Güvenliği Yönetimi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4480"/>
            <a:ext cx="8229600" cy="4525963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Kullanıcı ve izin yönetimi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Sisteme kullanıcı ekleme, sistemden çıkarma ve kullanıcılar için uygun izinleri ayarlama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Yazılım dağıtımı ve bakımı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Güvenlik açıklarından kaçınılması için uygulama yazılımı ve ara katman yazılımının yüklenmesi ve bu sistemlerin yapılandırılması.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Saldırı izleme, algılama ve kurtarma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Sistemi yetkisiz erişime karşı izlemek, saldırılara direnmek için stratejiler tasarlamak ve yedekleme ve kurtarma stratejileri geliştirmek.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14 -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Güvenlik Riski Yönetimi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8778240" cy="4525963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Risk yönetimi, sisteme yapılan saldırılardan kaynaklanabilecek olası kayıpların değerlendirilmesi ve bu kayıpların, bu kayıpları azaltabilecek güvenlik prosedürlerinin maliyetlerine karşı dengelenmesi ile ilgilidir.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Risk yönetimi, kurumsal bir güvenlik politikası tarafından yönlendirilmelidir.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Risk yönetimi şunları içerir: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Ön risk değerlendirmesi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Yaşam döngüsü risk değerlendirmesi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Operasyonel</a:t>
            </a: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risk değerlendirmesi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60720" y="6356350"/>
            <a:ext cx="2895600" cy="365125"/>
          </a:xfrm>
        </p:spPr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14 -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293232" cy="694326"/>
          </a:xfrm>
        </p:spPr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Ön Risk Değerlendirmesi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14 -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54" y="968964"/>
            <a:ext cx="8614129" cy="575251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Kötüye Kullanım Durumları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Kötüye kullanım durumları, bir sisteme yönelik tehdit örnekleridir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Müdahale tehditleri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Saldırgan bir varlığa erişim kazanır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Kesinti tehditleri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Saldırgan, bir sistemin bir bölümünü kullanılamaz hale getirir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Değişiklik tehditleri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Kurcalanmışsa bir sistem varlığı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tr-TR" b="0" i="0" noProof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abrikasyon</a:t>
            </a:r>
            <a:r>
              <a:rPr lang="tr-TR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tehditler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Bir sisteme yanlış bilgi eklenir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14 -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272E-47EF-6349-88BF-E15B24383BF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SE9.thmx</Template>
  <TotalTime>458</TotalTime>
  <Words>2546</Words>
  <Application>Microsoft Office PowerPoint</Application>
  <PresentationFormat>Ekran Gösterisi (4:3)</PresentationFormat>
  <Paragraphs>364</Paragraphs>
  <Slides>48</Slides>
  <Notes>24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48</vt:i4>
      </vt:variant>
    </vt:vector>
  </HeadingPairs>
  <TitlesOfParts>
    <vt:vector size="56" baseType="lpstr">
      <vt:lpstr>ＭＳ Ｐゴシック</vt:lpstr>
      <vt:lpstr>Arial</vt:lpstr>
      <vt:lpstr>Calibri</vt:lpstr>
      <vt:lpstr>Courier New</vt:lpstr>
      <vt:lpstr>Sitka Small</vt:lpstr>
      <vt:lpstr>Times New Roman</vt:lpstr>
      <vt:lpstr>Wingdings</vt:lpstr>
      <vt:lpstr>SE9</vt:lpstr>
      <vt:lpstr>PowerPoint Sunusu</vt:lpstr>
      <vt:lpstr>Bölüm 1’de İşlenmiş Konular</vt:lpstr>
      <vt:lpstr>Güvenlik Mühendisliği</vt:lpstr>
      <vt:lpstr>Uygulama/Altyapı Güvenliği</vt:lpstr>
      <vt:lpstr>Güvenliğin Tehlikeye Girebileceği Sistem Katmanları</vt:lpstr>
      <vt:lpstr>Sistem Güvenliği Yönetimi</vt:lpstr>
      <vt:lpstr>Güvenlik Riski Yönetimi</vt:lpstr>
      <vt:lpstr>Ön Risk Değerlendirmesi</vt:lpstr>
      <vt:lpstr>Kötüye Kullanım Durumları</vt:lpstr>
      <vt:lpstr>Varlık Analizi</vt:lpstr>
      <vt:lpstr>Tehdit ve Kontrol Analizi</vt:lpstr>
      <vt:lpstr>Güvenlik Gereksinimleri</vt:lpstr>
      <vt:lpstr>Yaşam Döngüsü Risk Değerlendirmesi</vt:lpstr>
      <vt:lpstr>Yaşam Döngüsü Risk Analizi</vt:lpstr>
      <vt:lpstr>COTS (Hazır Yazılım) Kullanımından Kaynaklanan Tasarım Kararları</vt:lpstr>
      <vt:lpstr>Teknoloji Seçimleriyle İlişkili Güvenlik Açıkları</vt:lpstr>
      <vt:lpstr>Güvenlik Gereksinimleri</vt:lpstr>
      <vt:lpstr>Operasyonel Risk Değerlendirmesi</vt:lpstr>
      <vt:lpstr>Güvenlik İçin Tasarım</vt:lpstr>
      <vt:lpstr>Mimari Tasarım</vt:lpstr>
      <vt:lpstr>Koruma</vt:lpstr>
      <vt:lpstr>Katmanlı Bir Koruma Mimarisi</vt:lpstr>
      <vt:lpstr>Dağıtım</vt:lpstr>
      <vt:lpstr>Bir Öz Sermaye Ticaret Sisteminde Dağıtılan Varlıklar</vt:lpstr>
      <vt:lpstr>Bölüm 1’in Anahtar Noktaları</vt:lpstr>
      <vt:lpstr>Ders 14 – Güvenlik Mühendisliği</vt:lpstr>
      <vt:lpstr>Bölüm 2’de İşlenmiş Konular</vt:lpstr>
      <vt:lpstr>Güvenlik Mühendisliği İçin Tasarım Yönergeleri</vt:lpstr>
      <vt:lpstr>Güvenli Sistem Mühendisliği İçin Tasarım Yönergeleri</vt:lpstr>
      <vt:lpstr>Tasarım Yönergeleri 1-3</vt:lpstr>
      <vt:lpstr>Tasarım Yönergeleri 4-6</vt:lpstr>
      <vt:lpstr>Tasarım Yönergeleri 7-10</vt:lpstr>
      <vt:lpstr>Dağıtım İçin Tasarım</vt:lpstr>
      <vt:lpstr>Yazılım Dağıtımı</vt:lpstr>
      <vt:lpstr>Yapılandırma Güvenlik Açıkları</vt:lpstr>
      <vt:lpstr>Dağıtım Desteği 1</vt:lpstr>
      <vt:lpstr>Dağıtım Desteği 2</vt:lpstr>
      <vt:lpstr>Sistem Bekası (Hayatta Kalabilmesi)</vt:lpstr>
      <vt:lpstr>Hayatta Kalmanın Önemi</vt:lpstr>
      <vt:lpstr>Servis Mevcudiyeti</vt:lpstr>
      <vt:lpstr>Hayatta Kalma Stratejileri</vt:lpstr>
      <vt:lpstr>Hayatta Kalma Analizindeki Aşamalar</vt:lpstr>
      <vt:lpstr>Anahtar Faaliyetler</vt:lpstr>
      <vt:lpstr>Borsa Sistemi Beka</vt:lpstr>
      <vt:lpstr>Hayatta Kalabilen Sipariş Hizmeti</vt:lpstr>
      <vt:lpstr>Olası Saldırılar</vt:lpstr>
      <vt:lpstr>Bir Hisse Senedi Alım Satım Sisteminde Beka Analizi</vt:lpstr>
      <vt:lpstr>Bölüm 2’nin Anahtar Noktaları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14</dc:title>
  <dc:creator>Ian Sommerville</dc:creator>
  <cp:lastModifiedBy>Furkan Gözükara</cp:lastModifiedBy>
  <cp:revision>52</cp:revision>
  <dcterms:created xsi:type="dcterms:W3CDTF">2009-12-09T17:06:05Z</dcterms:created>
  <dcterms:modified xsi:type="dcterms:W3CDTF">2021-06-07T00:20:56Z</dcterms:modified>
</cp:coreProperties>
</file>