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338" r:id="rId2"/>
    <p:sldId id="278" r:id="rId3"/>
    <p:sldId id="266" r:id="rId4"/>
    <p:sldId id="267" r:id="rId5"/>
    <p:sldId id="257" r:id="rId6"/>
    <p:sldId id="294" r:id="rId7"/>
    <p:sldId id="268" r:id="rId8"/>
    <p:sldId id="269" r:id="rId9"/>
    <p:sldId id="295" r:id="rId10"/>
    <p:sldId id="270" r:id="rId11"/>
    <p:sldId id="258" r:id="rId12"/>
    <p:sldId id="271" r:id="rId13"/>
    <p:sldId id="279" r:id="rId14"/>
    <p:sldId id="296" r:id="rId15"/>
    <p:sldId id="297" r:id="rId16"/>
    <p:sldId id="259" r:id="rId17"/>
    <p:sldId id="303" r:id="rId18"/>
    <p:sldId id="298" r:id="rId19"/>
    <p:sldId id="260" r:id="rId20"/>
    <p:sldId id="304" r:id="rId21"/>
    <p:sldId id="261" r:id="rId22"/>
    <p:sldId id="299" r:id="rId23"/>
    <p:sldId id="306" r:id="rId24"/>
    <p:sldId id="307" r:id="rId25"/>
    <p:sldId id="300" r:id="rId26"/>
    <p:sldId id="273" r:id="rId27"/>
    <p:sldId id="262" r:id="rId28"/>
    <p:sldId id="263" r:id="rId29"/>
    <p:sldId id="274" r:id="rId30"/>
    <p:sldId id="301" r:id="rId31"/>
    <p:sldId id="275" r:id="rId32"/>
    <p:sldId id="276" r:id="rId33"/>
    <p:sldId id="305" r:id="rId34"/>
    <p:sldId id="281" r:id="rId35"/>
    <p:sldId id="264" r:id="rId36"/>
    <p:sldId id="282" r:id="rId37"/>
    <p:sldId id="283" r:id="rId38"/>
    <p:sldId id="302" r:id="rId39"/>
    <p:sldId id="272" r:id="rId40"/>
    <p:sldId id="265" r:id="rId41"/>
    <p:sldId id="284" r:id="rId42"/>
    <p:sldId id="285" r:id="rId43"/>
    <p:sldId id="290" r:id="rId44"/>
    <p:sldId id="291" r:id="rId45"/>
    <p:sldId id="292" r:id="rId46"/>
    <p:sldId id="286" r:id="rId47"/>
    <p:sldId id="287" r:id="rId48"/>
    <p:sldId id="288" r:id="rId49"/>
    <p:sldId id="289" r:id="rId50"/>
    <p:sldId id="277" r:id="rId5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233" autoAdjust="0"/>
  </p:normalViewPr>
  <p:slideViewPr>
    <p:cSldViewPr snapToGrid="0" snapToObjects="1"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8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E5934-3496-F046-A2D4-5B8BE7EE913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0BE51-DA2A-754F-8971-377C79B480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461C6-C2B2-9A4B-8DC3-5DD264F401AA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9CE11-8A70-FA42-A96A-B06278FD3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27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60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0C50B-197A-F245-B2A3-A94881F31601}" type="datetime1">
              <a:rPr lang="en-US" smtClean="0"/>
              <a:pPr>
                <a:defRPr/>
              </a:pPr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BDDC0-2C33-9B49-BD75-B78323AB01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6AE4C-38E6-A140-AA27-9EE67AB700F0}" type="datetime1">
              <a:rPr lang="en-US" smtClean="0"/>
              <a:pPr>
                <a:defRPr/>
              </a:pPr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C020C-0B31-CF4E-83D4-0450DE7DDC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54B5C-A7F6-C24E-913A-92794DF26ADE}" type="datetime1">
              <a:rPr lang="en-US" smtClean="0"/>
              <a:pPr>
                <a:defRPr/>
              </a:pPr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0D6AE-E0B8-2D40-BA66-0DA4606145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PhD </a:t>
            </a:r>
            <a:r>
              <a:rPr lang="en-US" dirty="0" err="1"/>
              <a:t>Furkan</a:t>
            </a:r>
            <a:r>
              <a:rPr lang="en-US" dirty="0"/>
              <a:t> </a:t>
            </a:r>
            <a:r>
              <a:rPr lang="en-US" dirty="0" err="1"/>
              <a:t>Gözükara</a:t>
            </a:r>
            <a:r>
              <a:rPr lang="en-US" dirty="0"/>
              <a:t>, </a:t>
            </a:r>
            <a:r>
              <a:rPr lang="en-US" dirty="0" err="1"/>
              <a:t>Toros</a:t>
            </a:r>
            <a:r>
              <a:rPr lang="en-US" dirty="0"/>
              <a:t> University</a:t>
            </a:r>
            <a:endParaRPr lang="tr-TR" dirty="0"/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57AF5-FC0C-1B47-B103-FD12D97DE3C6}" type="datetime1">
              <a:rPr lang="en-US" smtClean="0"/>
              <a:pPr>
                <a:defRPr/>
              </a:pPr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A5C15-E2CC-6F4D-BB90-A995F708CA9B}" type="datetime1">
              <a:rPr lang="en-US" smtClean="0"/>
              <a:pPr>
                <a:defRPr/>
              </a:pPr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D31F7-EA00-F04B-8950-695AB0B1C7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89462-BAAE-2F49-AEF5-4AABF2689C46}" type="datetime1">
              <a:rPr lang="en-US" smtClean="0"/>
              <a:pPr>
                <a:defRPr/>
              </a:pPr>
              <a:t>6/1/2021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970FA-AE95-174A-A970-7C3F08FD12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33F74-2464-2646-88E7-0B9414A6E97D}" type="datetime1">
              <a:rPr lang="en-US" smtClean="0"/>
              <a:pPr>
                <a:defRPr/>
              </a:pPr>
              <a:t>6/1/2021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D4CCC-47C2-B047-953F-D2E6EBBC9A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8AFBC-1DD0-1E4E-82E9-337B9226F566}" type="datetime1">
              <a:rPr lang="en-US" smtClean="0"/>
              <a:pPr>
                <a:defRPr/>
              </a:pPr>
              <a:t>6/1/2021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1F00C-B3C6-1D43-BAC2-9F55281C10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4FC74-BDCF-9147-9713-22F33F6977DC}" type="datetime1">
              <a:rPr lang="en-US" smtClean="0"/>
              <a:pPr>
                <a:defRPr/>
              </a:pPr>
              <a:t>6/1/2021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7DCE1-C3C0-CD45-9EEC-3BCBD7D402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8829D-8D3A-EC4D-8E9A-90416C5FAE7B}" type="datetime1">
              <a:rPr lang="en-US" smtClean="0"/>
              <a:pPr>
                <a:defRPr/>
              </a:pPr>
              <a:t>6/1/2021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4E580-4959-B443-940E-7D1F9043C8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9108B-246C-9D42-9CBF-6C3921467E26}" type="datetime1">
              <a:rPr lang="en-US" smtClean="0"/>
              <a:pPr>
                <a:defRPr/>
              </a:pPr>
              <a:t>6/1/2021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4AC15-4628-2D42-BF7A-644028DB44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CEF4FFF-4BE7-D649-B929-DA1A07B543AE}" type="datetime1">
              <a:rPr lang="en-US" smtClean="0"/>
              <a:pPr>
                <a:defRPr/>
              </a:pPr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E33F44-84BB-1E43-89BE-B575929AB9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Cover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50432" y="287213"/>
            <a:ext cx="923795" cy="114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ifs.host.cs.st-andrews.ac.uk/Books/SE9/Presentations/index.html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722376" y="6227064"/>
            <a:ext cx="8080248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62000" y="62484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8433" y="2720597"/>
            <a:ext cx="9144000" cy="20569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tr-TR" sz="6600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Ders 13</a:t>
            </a:r>
            <a:endParaRPr lang="tr-TR" sz="66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tr-TR" sz="6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Güvenilirlik Mühendisliği</a:t>
            </a:r>
            <a:endParaRPr lang="tr-TR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24365"/>
            <a:ext cx="9144000" cy="34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tr-TR" sz="4400" spc="-265" dirty="0">
                <a:solidFill>
                  <a:srgbClr val="000000"/>
                </a:solidFill>
                <a:latin typeface="Arial"/>
                <a:cs typeface="Arial"/>
              </a:rPr>
              <a:t>IT522</a:t>
            </a:r>
            <a:r>
              <a:rPr lang="en-US" sz="4400" spc="-265" dirty="0">
                <a:solidFill>
                  <a:srgbClr val="000000"/>
                </a:solidFill>
                <a:latin typeface="Arial"/>
                <a:cs typeface="Arial"/>
              </a:rPr>
              <a:t> – </a:t>
            </a:r>
            <a:r>
              <a:rPr lang="tr-TR" sz="4400" spc="-265" dirty="0">
                <a:solidFill>
                  <a:srgbClr val="000000"/>
                </a:solidFill>
                <a:latin typeface="Arial"/>
                <a:cs typeface="Arial"/>
              </a:rPr>
              <a:t>Yazılım Mühendisliği </a:t>
            </a:r>
          </a:p>
          <a:p>
            <a:pPr marL="12700">
              <a:spcBef>
                <a:spcPts val="105"/>
              </a:spcBef>
            </a:pPr>
            <a:r>
              <a:rPr lang="tr-TR" sz="4400" spc="-265" dirty="0">
                <a:solidFill>
                  <a:srgbClr val="000000"/>
                </a:solidFill>
                <a:latin typeface="Arial"/>
                <a:cs typeface="Arial"/>
              </a:rPr>
              <a:t>2021</a:t>
            </a:r>
            <a:r>
              <a:rPr lang="en-US" sz="4800" spc="-265" dirty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tr-TR" sz="3600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https://github.com/FurkanGozukara/Yazilim-Muhendisligi-IT522-2021</a:t>
            </a:r>
            <a:r>
              <a:rPr lang="en-US" sz="2800" u="sng" spc="-265" dirty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391" y="5239235"/>
            <a:ext cx="5948490" cy="1091008"/>
          </a:xfrm>
          <a:prstGeom prst="rect">
            <a:avLst/>
          </a:prstGeom>
        </p:spPr>
      </p:pic>
      <p:sp>
        <p:nvSpPr>
          <p:cNvPr id="12" name="Metin kutusu 5"/>
          <p:cNvSpPr txBox="1"/>
          <p:nvPr/>
        </p:nvSpPr>
        <p:spPr>
          <a:xfrm>
            <a:off x="16866" y="6345935"/>
            <a:ext cx="912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/>
              <a:t>Kaynak</a:t>
            </a:r>
            <a:r>
              <a:rPr lang="en-US" sz="1800" dirty="0"/>
              <a:t> : </a:t>
            </a:r>
            <a:r>
              <a:rPr lang="en-US" sz="1800" dirty="0">
                <a:hlinkClick r:id="rId5"/>
              </a:rPr>
              <a:t>https://ifs.host.cs.st-andrews.ac.uk/Books/SE9/Presentations/index.html 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65550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Güvenilir Süreçler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840" tIns="44623" rIns="90840" bIns="44623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Minimum sayıda yazılım hatası sağlamak için, iyi tanımlanmış, tekrarlanabilir bir yazılım sürecine sahip olmak önemlidir.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İyi tanımlanmış tekrarlanabilir bir süreç, tamamen bireysel becerilere bağlı olmayan bir süreçtir; daha ziyade farklı kişiler tarafından canlandırılabilir.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Düzenleyiciler, iyi bir yazılım mühendisliği uygulamasının kullanılıp kullanılmadığını kontrol etmek için süreç hakkındaki bilgileri kullanır.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Hata tespiti için, süreç faaliyetlerinin doğrulama ve onaylamaya adanmış önemli çabayı içermesi gerektiği açıktır.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Güvenilir Süreçlerin Nitelikleri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224934"/>
              </p:ext>
            </p:extLst>
          </p:nvPr>
        </p:nvGraphicFramePr>
        <p:xfrm>
          <a:off x="137652" y="1229032"/>
          <a:ext cx="8839200" cy="5231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413"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İşlem karakteristiği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Açıklama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604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Belgelenebilir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Süreç, süreçteki faaliyetleri ve bu faaliyetler sırasında üretilecek belgeleri ortaya koyan tanımlanmış bir süreç modeline sahip olmalıdır.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347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Standartlaştırılmış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Yazılım üretimi ve dokümantasyonu kapsayan kapsamlı bir yazılım geliştirme standartları seti mevcut olmalıdır.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2604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Denetlenebilir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>
                          <a:effectLst/>
                        </a:rPr>
                        <a:t>Süreç, süreç standartlarının takip edildiğini kontrol edebilen ve süreç iyileştirme için önerilerde bulunan süreç katılımcıları dışında kişiler tarafından anlaşılabilir olmalıdır.</a:t>
                      </a:r>
                      <a:endParaRPr lang="tr-TR" sz="2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091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Çeşitli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Süreç, fazlalık ve çeşitli doğrulama ve onaylama faaliyetlerini içermelidir.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091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güçlü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>
                          <a:effectLst/>
                        </a:rPr>
                        <a:t>Süreç, bireysel süreç faaliyetlerinin başarısızlıklarından kurtulabilmelidir.</a:t>
                      </a:r>
                      <a:endParaRPr lang="tr-TR" sz="2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14104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Doğrulama Faaliyetleri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840" tIns="44623" rIns="90840" bIns="44623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Gereksinim incelemeleri.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İhtiyaç Yönetimi.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Biçimsel şartname.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modelleme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Tasarım ve kod incelemesi.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Statik analiz.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Test planlaması ve yönetimi.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Ders 25'te tartışılan değişim yönetimi de önemlidir.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Hata Toleransı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840" tIns="44623" rIns="90840" bIns="44623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Kritik durumlarda, yazılım sistemleri hataya dayanıklı olmalıdır.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Arıza toleransı, yüksek kullanılabilirlik gereksinimlerinin olduğu veya sistem arızası maliyetlerinin çok yüksek olduğu yerlerde gereklidir.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Hata toleransı, sistemin yazılım arızasına rağmen çalışmaya devam edebileceği anlamına gelir.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Sistemin </a:t>
            </a:r>
            <a:r>
              <a:rPr lang="tr-TR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spesifikasyonuna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uygun olduğu kanıtlanmış olsa bile, </a:t>
            </a:r>
            <a:r>
              <a:rPr lang="tr-TR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spesifikasyon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hataları olabileceğinden veya doğrulama yanlış olabileceğinden hataya dayanıklı olmalıdır.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Güvenilir Sistem Mimarileri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Güvenilir sistem mimarileri, hata toleransının gerekli olduğu durumlarda kullanılır. Bu mimarilerin tümü genellikle fazlalık ve çeşitliliğe dayanır.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Güvenilir mimarilerin kullanıldığı durumlara örnekler: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arızasının yolcuların güvenliğini tehdit edebileceği uçuş kontrol sistemleri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kontrol sisteminin arızalanmasının kimyasal veya nükleer bir acil duruma yol açabileceği reaktör sistemleri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7/24 kullanılabilirliğe ihtiyaç duyulan telekomünikasyon sistemleri.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Koruma Sistemleri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arıza meydana geldiğinde acil müdahale yapabilen başka bir kontrol sistemiyle ilişkili özel bir sistem.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Kırmızı ışıktan geçerse treni durduran sistem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Sıcaklık / basınç çok yüksekse reaktörü kapatan sistem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Koruma sistemleri, kontrol edilen sistemi ve ortamı bağımsız olarak izler.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sorun tespit edilirse, sistemi kapatmak ve bir felaketten kaçınmak için acil eylem gerçekleştirme komutları verir.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Koruma Sistemi Mimarisi</a:t>
            </a:r>
            <a:b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tr-TR" sz="3200" b="1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92" y="869315"/>
            <a:ext cx="5184416" cy="58521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Koruma Sistemi İşlevselliği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Koruma sistemleri, kontrol yazılımındakileri kopyalayan izleme ve kontrol yeteneklerini içerdikleri </a:t>
            </a:r>
            <a:r>
              <a:rPr lang="tr-TR" sz="2800" b="0" i="0" noProof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için </a:t>
            </a:r>
            <a:r>
              <a:rPr lang="en-US" sz="2800" b="0" i="0" noProof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fazlalıktır</a:t>
            </a:r>
            <a:r>
              <a:rPr lang="tr-TR" sz="2800" b="0" i="0" noProof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tr-TR" sz="2800" b="0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Koruma sistemleri çeşitli olmalı ve kontrol yazılımından farklı teknolojiler kullanmalıdır.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Kontrol sisteminden daha basit oldukları için doğrulama ve güvenilirlik güvencesi için daha fazla çaba harcanabilir.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Amaç, koruma sistemi için talep üzerine düşük bir arıza olasılığının olmasını sağlamaktır.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Kendi Kendini </a:t>
            </a:r>
            <a:r>
              <a:rPr lang="tr-TR" sz="3200" noProof="0" dirty="0">
                <a:solidFill>
                  <a:srgbClr val="000000"/>
                </a:solidFill>
                <a:latin typeface="Times New Roman" panose="02020603050405020304" pitchFamily="18" charset="0"/>
              </a:rPr>
              <a:t>İ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zleyen Mimariler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Sistemin kendi işlemlerini izlediği ve tutarsızlıklar tespit edilirse harekete geçtiği çok kanallı mimariler.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Her kanalda aynı hesaplama yapılır ve sonuçlar karşılaştırılır. Sonuçlar aynıysa ve aynı zamanda üretiliyorsa, sistemin doğru çalıştığı varsayılır.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Sonuçlar farklıysa, bir arıza olduğu varsayılır ve bir arıza istisnası ortaya çıkar.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Kendi Kendini İzleme Mimarisi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66844"/>
            <a:ext cx="9076441" cy="31492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Bölüm 1’de İşlenmiş </a:t>
            </a:r>
            <a:r>
              <a:rPr lang="tr-TR" sz="3200" noProof="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Fazlalık ve çeşitlilik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Hata toleransı elde etmek için temel yaklaşımlar.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Güvenilir süreçler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Güvenilir süreçlerin kullanımı güvenilir sistemlere nasıl yol açar?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Güvenilir sistem mimarileri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hata toleransı için mimari modeller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Güvenilir programlama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Hataları önlemek için programlama yönergeleri.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Kendi Kendini </a:t>
            </a:r>
            <a:r>
              <a:rPr lang="tr-TR" sz="3200" noProof="0" dirty="0">
                <a:solidFill>
                  <a:srgbClr val="000000"/>
                </a:solidFill>
                <a:latin typeface="Times New Roman" panose="02020603050405020304" pitchFamily="18" charset="0"/>
              </a:rPr>
              <a:t>İ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zleme Sistemleri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Ortak </a:t>
            </a: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mod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donanım arızasının her kanalın aynı sonuçları üretmesine yol açmaması için her kanaldaki donanımın çeşitli olması gerekir.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Her kanaldaki yazılım da çeşitli olmalıdır, aksi takdirde aynı yazılım hatası her kanalı etkileyecektir.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Yüksek kullanılabilirlik gerekiyorsa, paralel olarak birkaç kendi kendini denetleme sistemini kullanabilirsiniz.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Bu, Airbus uçak ailesinde uçuş kontrol sistemleri için kullanılan yaklaşımdır.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32736" y="107489"/>
            <a:ext cx="7293232" cy="473330"/>
          </a:xfrm>
        </p:spPr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Airbus Uçuş Kontrol Sistemi Mimarisi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1109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6" y="608955"/>
            <a:ext cx="7555508" cy="597350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Airbus Mimarisi Tartışması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600200"/>
            <a:ext cx="9003323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Airbus FCS, herhangi biri kontrol yazılımını çalıştırabilen 5 ayrı bilgisayara sahiptir.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Çeşitlilik kapsamlı bir şekilde kullanıldı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Birincil sistemler, ikincil sistemlerden farklı bir işlemci kullanır.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Birincil ve ikincil sistemler, farklı üreticilerin yonga setlerini kullanır.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İkincil sistemlerdeki yazılım, birincil sistemdekinden daha az karmaşıktır - yalnızca kritik işlevsellik sağlar.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Her kanaldaki yazılım, farklı ekipler tarafından farklı programlama dillerinde geliştirilir.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Birincil ve ikincil sistemlerde kullanılan farklı programlama dilleri.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Bölüm 1 Anahtar Noktaları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2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programdaki </a:t>
            </a:r>
            <a:r>
              <a:rPr lang="en-US" sz="22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güvenilebilirlik</a:t>
            </a:r>
            <a:r>
              <a:rPr lang="tr-TR" sz="22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tr-TR" sz="22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hataların ortaya çıkmasını önleyerek, sistem dağıtımından önce hataları tespit edip ortadan kaldırarak ve hata toleransı olanaklarını dahil ederek sağlanabilir.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2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Donanım, yazılım süreçleri ve yazılım sistemlerinde </a:t>
            </a:r>
            <a:r>
              <a:rPr lang="tr-TR" sz="22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yedeklilik</a:t>
            </a:r>
            <a:r>
              <a:rPr lang="tr-TR" sz="22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ve çeşitliliğin kullanılması, güvenilir sistemlerin geliştirilmesi için gereklidir.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2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sistemdeki arızalar en aza indirilecekse, iyi tanımlanmış, tekrarlanabilir bir sürecin kullanılması çok önemlidir.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2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Güvenilir sistem mimarileri, hata toleransı için tasarlanmış sistem mimarileridir. Hata toleransını destekleyen mimari stiller arasında koruma sistemleri, kendi kendini izleyen mimariler ve </a:t>
            </a:r>
            <a:r>
              <a:rPr lang="tr-TR" sz="22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lang="en-US" sz="22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</a:t>
            </a:r>
            <a:r>
              <a:rPr lang="tr-TR" sz="22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sürümü </a:t>
            </a:r>
            <a:r>
              <a:rPr lang="tr-TR" sz="22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programlama bulunur.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sz="40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Ders 13 - Güvenilirlik Mühendisliği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Bölüm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BDDC0-2C33-9B49-BD75-B78323AB018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N-Sürüm Programlama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yazılım sisteminin birden çok sürümü aynı anda hesaplamalar yapar. İşin içinde tek sayıda bilgisayar olmalıdır, tipik olarak 3.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Sonuçlar bir oylama sistemi kullanılarak karşılaştırılır ve çoğunluk sonucu doğru sonuç olarak alınır.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Yaklaşım, donanım sistemlerinde kullanılan üçlü modüler </a:t>
            </a: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artıklık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kavramından türetilmiştir.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Donanım Hatası Toleransı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840" tIns="44623" rIns="90840" bIns="44623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Üçlü modüler </a:t>
            </a: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yedekliliğe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(TMR) bağlıdır.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Aynı girdiyi alan ve çıktıları karşılaştırılan üç birbirinin aynısı bileşen vardır.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çıktı farklıysa, dikkate alınmaz ve bileşen arızası varsayılır.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Tasarım hataları yerine bileşen arızalarından kaynaklanan çoğu hataya ve eşzamanlı bileşen arızası olasılığının düşük olmasına dayanır.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Üçlü Modüler </a:t>
            </a:r>
            <a:r>
              <a:rPr lang="tr-TR" sz="3200" b="1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Artıklık</a:t>
            </a:r>
            <a:endParaRPr lang="tr-TR" sz="3200" b="1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71" y="2210997"/>
            <a:ext cx="8505825" cy="28324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N-Sürüm Programlama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8" y="1846901"/>
            <a:ext cx="8931902" cy="396396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N-Sürüm Programlama</a:t>
            </a:r>
            <a:endParaRPr lang="tr-TR" sz="3200" noProof="0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840" tIns="44623" rIns="90840" bIns="44623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Farklı sistem sürümleri, farklı ekipler tarafından tasarlanır ve uygulanır. Aynı hataları yapma olasılığının düşük olduğu varsayılmaktadır. Kullanılan algoritmalar farklı olmalıdır, ancak farklı olmayabilir.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Ekiplerin genellikle </a:t>
            </a: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spesifikasyonları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aynı şekilde yanlış yorumladıklarına ve sistemlerinde aynı algoritmaları seçtiklerine dair bazı deneysel kanıtlar vardır.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</a:t>
            </a:r>
            <a:r>
              <a:rPr lang="tr-TR" sz="3200" b="1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Güvenilebilirliği</a:t>
            </a:r>
            <a:endParaRPr lang="tr-TR" sz="3200" b="1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840" tIns="44623" rIns="90840" bIns="44623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Genel olarak, yazılım müşterileri tüm yazılımların güvenilir olmasını bekler. Ancak kritik olmayan uygulamalar için bazı sistem hatalarını kabul etmeye istekli olabilirler.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Bazı uygulamaların (kritik sistemler) çok yüksek güvenilirlik gereksinimleri vardır ve bunu başarmak için özel yazılım mühendisliği teknikleri kullanılabilir.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Tıbbi sistemler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Telekomünikasyon ve güç sistemleri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Uzay sistemleri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Çeşitliliği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hata toleransına yönelik yaklaşımlar, aynı yazılım </a:t>
            </a: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spesifikasyonunun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farklı uygulamalarının farklı şekillerde başarısız olacağının varsayıldığı yazılım çeşitliliğine bağlıdır.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Uygulamaların (a) bağımsız olduğu ve (b) yaygın hataları içermediği varsayılmaktadır.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Çeşitliliğe ulaşmak için stratejiler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Farklı programlama dilleri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Farklı tasarım yöntemleri ve araçları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Farklı algoritmaların açık belirtimi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Tasarım Çeşitliliği İle </a:t>
            </a:r>
            <a:r>
              <a:rPr lang="tr-TR" sz="3200" noProof="0" dirty="0">
                <a:solidFill>
                  <a:srgbClr val="000000"/>
                </a:solidFill>
                <a:latin typeface="Times New Roman" panose="02020603050405020304" pitchFamily="18" charset="0"/>
              </a:rPr>
              <a:t>İ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lgili Sorunlar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840" tIns="44623" rIns="90840" bIns="44623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Takımlar kültürel açıdan farklı değildir, bu nedenle sorunları aynı şekilde ele alma eğilimindedirler.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Karakteristik hatalar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Farklı takımlar aynı hataları yapar. Bir uygulamanın bazı bölümleri diğerlerinden daha zordur, bu nedenle tüm ekipler aynı yerde hata yapma eğilimindedir;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Şartname hataları;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Spesifikasyonda</a:t>
            </a: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bir hata varsa, bu tüm uygulamalara yansıtılır;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Bu, birden çok özellik gösterimi kullanılarak bir dereceye kadar ele </a:t>
            </a:r>
            <a:r>
              <a:rPr lang="tr-TR" sz="24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alınabil</a:t>
            </a:r>
            <a:r>
              <a:rPr lang="en-US" sz="24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ir</a:t>
            </a:r>
            <a:endParaRPr lang="tr-TR" sz="2400" b="0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Şartname Bağımlılığı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840" tIns="44623" rIns="90840" bIns="44623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</a:t>
            </a: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yedekliliğine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yönelik her iki yaklaşım da </a:t>
            </a: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spesifikasyon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hatalarına açıktır. </a:t>
            </a: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Spesifikasyon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yanlışsa, sistem başarısız olabilir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 aynı zamanda donanımla ilgili bir sorundur, ancak yazılım özellikleri genellikle donanım özelliklerinden daha karmaşıktır ve doğrulanması daha zordur.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Bu, bazı durumlarda aynı kullanıcı </a:t>
            </a: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spesifikasyonundan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ayrı yazılım </a:t>
            </a: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spesifikasyonları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geliştirilerek ele alınmıştır.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Pratikte </a:t>
            </a:r>
            <a:r>
              <a:rPr lang="tr-TR" sz="3200" noProof="0" dirty="0">
                <a:solidFill>
                  <a:srgbClr val="000000"/>
                </a:solidFill>
                <a:latin typeface="Times New Roman" panose="02020603050405020304" pitchFamily="18" charset="0"/>
              </a:rPr>
              <a:t>İ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yileştirmeler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Prensip olarak, çeşitlilik ve bağımsızlık elde edilebilirse, çok sürümlü programlama, güvenilirlik ve kullanılabilirlik açısından çok önemli gelişmelere yol açar.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Uygulamada, gözlemlenen gelişmeler çok daha az önemlidir, ancak yaklaşım 5 ila 9 kat arasında güvenilirlik iyileştirmelerine yol açmaktadır.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Kilit soru, bu tür iyileştirmelerin çok sürümlü programlama için önemli ekstra geliştirme maliyetlerine değip değmeyeceğidir.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6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lang="tr-TR" sz="3600" noProof="0" dirty="0">
                <a:solidFill>
                  <a:srgbClr val="000000"/>
                </a:solidFill>
                <a:latin typeface="Times New Roman" panose="02020603050405020304" pitchFamily="18" charset="0"/>
              </a:rPr>
              <a:t>üvenilebilir</a:t>
            </a:r>
            <a:r>
              <a:rPr lang="tr-TR" sz="36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Programlama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Program hatalarının görülme sıklığını azaltmaya yardımcı olan iyi programlama uygulamaları benimsenebilir.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 programlama uygulamaları şunları destekler: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Hata önleme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Arıza tespiti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Hata toleransı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Güvenilir Programlama </a:t>
            </a:r>
            <a:r>
              <a:rPr lang="tr-TR" sz="3200" noProof="0" dirty="0">
                <a:solidFill>
                  <a:srgbClr val="000000"/>
                </a:solidFill>
                <a:latin typeface="Times New Roman" panose="02020603050405020304" pitchFamily="18" charset="0"/>
              </a:rPr>
              <a:t>İ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çin </a:t>
            </a:r>
            <a:r>
              <a:rPr lang="tr-TR" sz="3200" noProof="0" dirty="0">
                <a:solidFill>
                  <a:srgbClr val="000000"/>
                </a:solidFill>
                <a:latin typeface="Times New Roman" panose="02020603050405020304" pitchFamily="18" charset="0"/>
              </a:rPr>
              <a:t>İ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yi Uygulama Yönergeleri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766700"/>
              </p:ext>
            </p:extLst>
          </p:nvPr>
        </p:nvGraphicFramePr>
        <p:xfrm>
          <a:off x="196645" y="1592826"/>
          <a:ext cx="8770374" cy="467032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7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0322">
                <a:tc>
                  <a:txBody>
                    <a:bodyPr/>
                    <a:lstStyle/>
                    <a:p>
                      <a:pPr algn="just"/>
                      <a:r>
                        <a:rPr lang="tr-TR" sz="2800" b="1" noProof="0" dirty="0" smtClean="0">
                          <a:effectLst/>
                        </a:rPr>
                        <a:t>Güvenilir programlama yönergeleri</a:t>
                      </a:r>
                      <a:endParaRPr lang="tr-TR" sz="2800" noProof="0" dirty="0" smtClean="0"/>
                    </a:p>
                    <a:p>
                      <a:pPr algn="just"/>
                      <a:r>
                        <a:rPr lang="tr-TR" sz="2800" b="1" noProof="0" dirty="0" smtClean="0">
                          <a:effectLst/>
                        </a:rPr>
                        <a:t>1. Bir programdaki bilgilerin görünürlüğünü sınırlayın</a:t>
                      </a:r>
                      <a:endParaRPr lang="tr-TR" sz="2800" noProof="0" dirty="0" smtClean="0"/>
                    </a:p>
                    <a:p>
                      <a:pPr algn="just"/>
                      <a:r>
                        <a:rPr lang="tr-TR" sz="2800" b="1" noProof="0" dirty="0" smtClean="0">
                          <a:effectLst/>
                        </a:rPr>
                        <a:t>2. Tüm girdilerin geçerliliğini kontrol edin</a:t>
                      </a:r>
                      <a:endParaRPr lang="tr-TR" sz="2800" noProof="0" dirty="0" smtClean="0"/>
                    </a:p>
                    <a:p>
                      <a:pPr algn="just"/>
                      <a:r>
                        <a:rPr lang="tr-TR" sz="2800" b="1" noProof="0" dirty="0" smtClean="0">
                          <a:effectLst/>
                        </a:rPr>
                        <a:t>3. Tüm istisnalar için bir işleyici sağlayın</a:t>
                      </a:r>
                      <a:endParaRPr lang="tr-TR" sz="2800" noProof="0" dirty="0" smtClean="0"/>
                    </a:p>
                    <a:p>
                      <a:pPr algn="just"/>
                      <a:r>
                        <a:rPr lang="tr-TR" sz="2800" b="1" noProof="0" dirty="0" smtClean="0">
                          <a:effectLst/>
                        </a:rPr>
                        <a:t>4. Hataya açık yapıların kullanımını en aza indirin</a:t>
                      </a:r>
                      <a:endParaRPr lang="tr-TR" sz="2800" noProof="0" dirty="0" smtClean="0"/>
                    </a:p>
                    <a:p>
                      <a:pPr algn="just"/>
                      <a:r>
                        <a:rPr lang="tr-TR" sz="2800" b="1" noProof="0" dirty="0" smtClean="0">
                          <a:effectLst/>
                        </a:rPr>
                        <a:t>5. Yeniden başlatma yetenekleri sağlayın</a:t>
                      </a:r>
                      <a:endParaRPr lang="tr-TR" sz="2800" noProof="0" dirty="0" smtClean="0"/>
                    </a:p>
                    <a:p>
                      <a:pPr algn="just"/>
                      <a:r>
                        <a:rPr lang="tr-TR" sz="2800" b="1" noProof="0" dirty="0" smtClean="0">
                          <a:effectLst/>
                        </a:rPr>
                        <a:t>6. Dizi sınırlarını kontrol edin</a:t>
                      </a:r>
                      <a:endParaRPr lang="tr-TR" sz="2800" noProof="0" dirty="0" smtClean="0"/>
                    </a:p>
                    <a:p>
                      <a:pPr algn="just"/>
                      <a:r>
                        <a:rPr lang="tr-TR" sz="2800" b="1" noProof="0" dirty="0" smtClean="0">
                          <a:effectLst/>
                        </a:rPr>
                        <a:t>7. Harici bileşenleri ararken zaman aşımlarını dahil edin</a:t>
                      </a:r>
                      <a:endParaRPr lang="tr-TR" sz="2800" noProof="0" dirty="0" smtClean="0"/>
                    </a:p>
                    <a:p>
                      <a:pPr algn="just"/>
                      <a:r>
                        <a:rPr lang="tr-TR" sz="2800" b="1" noProof="0" dirty="0" smtClean="0">
                          <a:effectLst/>
                        </a:rPr>
                        <a:t>8. Gerçek dünya değerlerini temsil eden tüm sabitleri adlandırın</a:t>
                      </a:r>
                      <a:endParaRPr lang="tr-TR" sz="2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tr-TR" sz="28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Programdaki Bilgilerin Görünürlüğünü Kontrol Edin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Program bileşenlerinin yalnızca uygulanmaları için ihtiyaç duydukları verilere erişmesine izin verilmelidir.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Bu, program durumunun bazı bölümlerinin bu bileşenler tarafından yanlışlıkla bozulmasının imkansız olduğu anlamına gelir.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Veri sunumunun özel olduğu soyut veri türlerini kullanarak görünürlüğü kontrol edebilirsiniz ve verilere yalnızca </a:t>
            </a: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get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() ve put () gibi önceden tanımlanmış işlemlerle erişime izin verirsiniz.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Geçerlilik </a:t>
            </a:r>
            <a:r>
              <a:rPr lang="tr-TR" sz="3200" noProof="0" dirty="0">
                <a:solidFill>
                  <a:srgbClr val="000000"/>
                </a:solidFill>
                <a:latin typeface="Times New Roman" panose="02020603050405020304" pitchFamily="18" charset="0"/>
              </a:rPr>
              <a:t>İ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çin Tüm Girişleri Kontrol Edin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74" y="1600200"/>
            <a:ext cx="8588326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Tüm programlar çevrelerinden girdi alır ve bu girdiler hakkında varsayımlarda bulunur.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Bununla birlikte, program özellikleri, bir girdi bu varsayımlarla tutarlı değilse ne yapılacağını nadiren tanımlar.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Sonuç olarak, birçok program olağandışı girdilerle sunulduğunda öngörülemez şekilde davranır ve bazen bunlar sistemin güvenliğine yönelik tehditlerdir.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Sonuç olarak, bu girdiler hakkında yapılan varsayımlara göre işlemeden önce her zaman girdileri kontrol etmelisiniz.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Geçerlilik Kontrolleri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Aralık kontrolleri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Girişin bilinen bir aralıkta olup olmadığını kontrol edin.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Boyut kontrolleri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Girişin bazı maksimum boyutu aşmadığını kontrol edin, örneğin bir ad için 40 karakter.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Temsil kontrolleri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Girişin temsilinin bir parçası olmaması gereken karakterler içermediğini kontrol edin, örneğin isimler rakam içermiyor.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Makulluk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kontrolleri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Aşırı bir değerden ziyade makul olup olmadığını kontrol etmek için girdi hakkındaki bilgileri kullanın.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Tüm </a:t>
            </a:r>
            <a:r>
              <a:rPr lang="tr-TR" sz="3200" noProof="0" dirty="0">
                <a:solidFill>
                  <a:srgbClr val="000000"/>
                </a:solidFill>
                <a:latin typeface="Times New Roman" panose="02020603050405020304" pitchFamily="18" charset="0"/>
              </a:rPr>
              <a:t>İ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stisnalar </a:t>
            </a:r>
            <a:r>
              <a:rPr lang="tr-TR" sz="3200" noProof="0" dirty="0">
                <a:solidFill>
                  <a:srgbClr val="000000"/>
                </a:solidFill>
                <a:latin typeface="Times New Roman" panose="02020603050405020304" pitchFamily="18" charset="0"/>
              </a:rPr>
              <a:t>İ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çin Bir </a:t>
            </a:r>
            <a:r>
              <a:rPr lang="tr-TR" sz="3200" noProof="0" dirty="0">
                <a:solidFill>
                  <a:srgbClr val="000000"/>
                </a:solidFill>
                <a:latin typeface="Times New Roman" panose="02020603050405020304" pitchFamily="18" charset="0"/>
              </a:rPr>
              <a:t>İ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şleyici Sağlayın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840" tIns="44623" rIns="90840" bIns="44623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Program istisnası, bir hata veya elektrik kesintisi gibi bazı beklenmedik olaylardır.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İstisna işleme yapıları, istisnaları tespit etmek için sürekli durum kontrolüne gerek kalmadan bu tür olayların ele alınmasına izin verir.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İstisnaları tespit etmek için normal kontrol yapılarını kullanmak, programa eklenecek birçok ek ifadeyi gerektirir. Bu, önemli bir ek yük ekler ve potansiyel olarak hataya açıktır.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Güvenilebilirlik Başarısı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  <a:noFill/>
          <a:ln/>
        </p:spPr>
        <p:txBody>
          <a:bodyPr lIns="90840" tIns="44623" rIns="90840" bIns="44623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Hata önleme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Sistem, insan hatasından kaçınılacak ve böylelikle sistem arızalarının minimuma indirileceği şekilde geliştirilmiştir.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Geliştirme süreci, sistemdeki arızaların müşteriye teslim edilmeden önce tespit edilip onarılması için düzenlenir.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Arıza tespiti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Doğrulama ve </a:t>
            </a:r>
            <a:r>
              <a:rPr lang="en-US" sz="24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onaylama</a:t>
            </a:r>
            <a:r>
              <a:rPr lang="tr-TR" sz="24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teknikleri, devreye alınmadan önce bir sistemdeki hataları keşfetmek ve ortadan kaldırmak için kullanılır.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Hata toleransı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Sistem, teslim edilen yazılımdaki hataların sistem arızasına neden olmayacak şekilde tasarlanmıştır.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İstisna </a:t>
            </a:r>
            <a:r>
              <a:rPr lang="tr-TR" sz="3200" noProof="0" dirty="0">
                <a:solidFill>
                  <a:srgbClr val="000000"/>
                </a:solidFill>
                <a:latin typeface="Times New Roman" panose="02020603050405020304" pitchFamily="18" charset="0"/>
              </a:rPr>
              <a:t>İ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şleme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785" y="1216375"/>
            <a:ext cx="4484970" cy="51399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İstisna </a:t>
            </a:r>
            <a:r>
              <a:rPr lang="tr-TR" sz="3200" noProof="0" dirty="0">
                <a:solidFill>
                  <a:srgbClr val="000000"/>
                </a:solidFill>
                <a:latin typeface="Times New Roman" panose="02020603050405020304" pitchFamily="18" charset="0"/>
              </a:rPr>
              <a:t>İ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şleme</a:t>
            </a:r>
            <a:endParaRPr lang="tr-TR" sz="32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Üç olası istisna işleme stratejisi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Çağıran bir bileşene bir istisnanın meydana geldiğini bildirir ve istisna türü hakkında bilgi sağlar.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İstisnanın meydana geldiği işleme bazı alternatif işlemler gerçekleştirin. Bu, yalnızca istisna işleyicinin ortaya çıkan sorundan kurtulmak için yeterli bilgiye sahip olması durumunda mümkündür.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İstisnayı işlemek için denetimi bir çalışma zamanı destek sistemine geçirin.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İstisna işleme, bazı hata toleransı sağlayan bir mekanizmadır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Hataya Açık Yapıların Kullanımını En Aza </a:t>
            </a:r>
            <a:r>
              <a:rPr lang="tr-TR" sz="3200" noProof="0" dirty="0">
                <a:solidFill>
                  <a:srgbClr val="000000"/>
                </a:solidFill>
                <a:latin typeface="Times New Roman" panose="02020603050405020304" pitchFamily="18" charset="0"/>
              </a:rPr>
              <a:t>İ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ndirin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Program hataları genellikle insan hatasının bir sonucudur çünkü programcılar sistemin farklı bölümleri arasındaki ilişkilerin izini kaybeder.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Bu, doğal olarak karmaşık olan veya yapabildiklerinde hataları kontrol etmeyen programlama dillerindeki hataya açık yapılarla daha da kötüleşir.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 nedenle, programlama yaparken, bu hataya açık yapılardan kaçınmaya veya en azından kullanımını en aza indirmeye çalışmalısınız.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pPr algn="l"/>
            <a:r>
              <a:rPr lang="tr-TR" sz="3200" b="1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Hataya Açık Yapılar</a:t>
            </a:r>
            <a:endParaRPr lang="tr-TR" sz="3200" b="1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569559"/>
            <a:ext cx="7804150" cy="4130675"/>
          </a:xfrm>
          <a:noFill/>
          <a:ln/>
        </p:spPr>
        <p:txBody>
          <a:bodyPr lIns="90840" tIns="44623" rIns="90840" bIns="44623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Koşulsuz dal (</a:t>
            </a:r>
            <a:r>
              <a:rPr lang="tr-TR" sz="28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goto</a:t>
            </a: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ifadeleri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Kayan nokta sayıları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Doğası gereği belirsiz. Belirsizlik, geçersiz karşılaştırmalara yol açabilir.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İşaretçiler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Yanlış bellek alanlarına atıfta bulunan işaretçiler verileri bozabilir. Takma ad, programların anlaşılmasını ve değiştirilmesini zorlaştırabilir.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Dinamik bellek ayırma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Çalışma zamanı tahsisi bellek taşmasına neden olabilir.</a:t>
            </a:r>
            <a:endParaRPr lang="tr-TR" sz="2400" b="0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Hataya Açık Yapılar</a:t>
            </a:r>
            <a:endParaRPr lang="tr-TR" sz="3200" b="1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713140"/>
            <a:ext cx="7804150" cy="4130675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Paralellik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Paralel süreçler arasındaki öngörülemeyen etkileşim nedeniyle ince zamanlama hatalarına neden olabilir.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Özyineleme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Özyinelemedeki hatalar, program yığını doldukça bellek taşmasına neden olabilir.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Kesmeler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Kesintiler, kritik bir işlemin sonlandırılmasına ve bir programın anlaşılmasını zorlaştırmasına neden olabilir.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Miras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Kod yerelleştirilmedi. Bu, değişiklikler yapıldığında beklenmeyen davranışlara ve kodu anlamada sorunlara neden olabil</a:t>
            </a:r>
            <a:r>
              <a:rPr lang="en-US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ir</a:t>
            </a:r>
            <a:endParaRPr lang="tr-TR" b="0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041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Hataya Açık Yapılar</a:t>
            </a:r>
            <a:endParaRPr lang="tr-TR" sz="3200" b="1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7" y="1600200"/>
            <a:ext cx="8876714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Aliasing</a:t>
            </a:r>
            <a:endParaRPr lang="tr-TR" sz="2800" b="0" i="0" noProof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Aynı durum değişkenine atıfta bulunmak için 1'den fazla ad kullanmak.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Sınırsız diziler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Dizilerde bağlı denetim yoksa arabellek taşması hataları meydana gelebilir.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Varsayılan giriş işleme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Girişten bağımsız olarak gerçekleşen bir giriş eylemi.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Varsayılan eylem denetimi programın başka bir yerine aktarmaksa, bu sorunlara neden olabilir. Yanlış veya kasıtlı olarak kötü niyetli giriş, bir program arızasını tetikleyebilir.</a:t>
            </a:r>
            <a:endParaRPr lang="tr-TR" sz="2400" b="0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51944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Yeniden Başlatma Yetenekleri Sağlayın</a:t>
            </a:r>
            <a:endParaRPr lang="tr-TR" sz="3200" b="1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Uzun işlemler veya kullanıcı etkileşimleri içeren sistemler için, her zaman, kullanıcıların yaptıkları her şeyi yeniden yapmak zorunda kalmadan sistemin arızadan sonra yeniden başlamasına izin veren bir yeniden başlatma özelliği sağlamalısınız.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Yeniden başlatma, sistemin türüne bağlıdır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Formların kopyalarını saklayın, böylece kullanıcılar bir sorun olduğunda tekrar doldurmak zorunda kalmazlar.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Durumu periyodik olarak kaydedin ve kaydedilmiş durumdan yeniden başlatın</a:t>
            </a:r>
            <a:endParaRPr lang="tr-TR" sz="2400" b="0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Dizi Sınırlarını Kontrol Edin</a:t>
            </a:r>
            <a:endParaRPr lang="tr-TR" sz="3200" b="1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 gibi bazı programlama dillerinde, bir dizi bildiriminde izin verilen aralığın dışındaki bir bellek konumunu adreslemek mümkündür.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Bu, saldırganların bir dizideki en üst öğenin ötesine kasıtlı olarak yazarak yürütülebilir kodu belleğe yazdığı, iyi bilinen 'sınırlı arabellek' güvenlik açığına yol açar.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Diliniz bağlı denetim içermiyorsa, bu nedenle her zaman bir dizi erişiminin dizinin sınırları içinde olup olmadığını kontrol etmelisiniz.</a:t>
            </a:r>
            <a:endParaRPr lang="tr-TR" sz="2800" b="0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Harici Bileşenleri Ararken Zaman Aşımlarını Dahil Et</a:t>
            </a:r>
            <a:endParaRPr lang="tr-TR" sz="3200" b="1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Dağıtılmış bir sistemde, uzak bir bilgisayarın arızası 'sessiz' olabilir, böylece o bilgisayardan bir hizmet bekleyen programlar bu hizmeti veya bir arıza olduğuna dair herhangi bir göstergeyi asla alamaz.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Bundan kaçınmak için, harici bileşenlere yapılan tüm aramalara her zaman zaman aşımı eklemelisiniz.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Tanımlanmış bir süre yanıt verilmeden geçtikten sonra, sisteminiz arızayı varsaymalı ve bundan kurtulmak için gereken her türlü işlemi yapmalıdır.</a:t>
            </a:r>
            <a:endParaRPr lang="tr-TR" sz="2800" b="0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Gerçek Dünya Değerlerini Temsil Eden Tüm Sabitleri Adlandırın</a:t>
            </a:r>
            <a:endParaRPr lang="tr-TR" sz="3200" b="1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Sayısal değerlerini kullanmak yerine her zaman gerçek dünya değerlerini (vergi oranları gibi) yansıtan sabitler verin ve bunlara her zaman isimleriyle atıfta bulunun.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Değer yerine ad kullanırken hata yapma ve yanlış değeri yazma olasılığınız daha düşüktür.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Bu, bu 'sabitler' değiştiğinde (elbette, gerçekten sabit değiller), o zaman değişikliği programınızda yalnızca bir yerde yapmanız gerektiği anlamına gelir.</a:t>
            </a:r>
            <a:endParaRPr lang="tr-TR" sz="2800" b="0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Artık Arıza Gidermenin Artan Maliyetleri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23" y="1522105"/>
            <a:ext cx="6870786" cy="4729777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Bölüm 2’nin Anahtar Noktaları</a:t>
            </a:r>
            <a:endParaRPr lang="tr-TR" sz="3200" b="1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çeşitliliğine ulaşmak zordur çünkü yazılımın her sürümünün gerçekten bağımsız olmasını sağlamak neredeyse imkansızdır.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Güvenilir programlama, girdilerin geçerliliğini ve program değişkenlerinin değerlerini kontrol etmek için bir programa fazlalığın dahil edilmesine dayanır.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Goto</a:t>
            </a: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ifadeleri, işaretçiler, özyineleme, kalıtım ve kayan nokta sayıları gibi bazı programlama yapıları ve teknikleri, doğası gereği hataya açıktır. Güvenilir sistemler geliştirirken bu yapılardan kaçınmaya çalışmalısınız.</a:t>
            </a:r>
            <a:endParaRPr lang="tr-TR" sz="2800" b="0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Regüle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Edilen Sistemler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985" y="1417638"/>
            <a:ext cx="8831427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Çoğu kritik sistem düzenlenmiş sistemlerdir, bu da kullanımlarının sistemler hizmete girmeden önce harici bir düzenleyici tarafından onaylanması gerektiği anlamına gelir.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Nükleer sistemler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Hava trafik kontrol sistemleri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Tıbbi cihazlar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güvenlik ve güvenilirlik durumu, düzenleyici tarafından onaylanmalıdır. Bu nedenle, kritik sistem geliştirme, bir düzenleyiciyi sistemin güvenilir, güvenli ve emniyetli olduğuna ikna etmek için kanıt oluşturmalıdır.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Çeşitlilik ve </a:t>
            </a:r>
            <a:r>
              <a:rPr lang="tr-TR" sz="3200" b="1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Artıklık</a:t>
            </a:r>
            <a:endParaRPr lang="tr-TR" sz="3200" b="1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468" y="1592678"/>
            <a:ext cx="8581292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Yedeklilik</a:t>
            </a:r>
            <a:endParaRPr lang="tr-TR" sz="2800" b="0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kritik bileşenin birden fazla sürümünü hazır bulundurun, böylece biri başarısız olursa bir yedek kullanılabilir.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Çeşitlilik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Aynı işlevselliği farklı şekillerde sağlayın, böylece aynı şekilde başarısız olmazlar.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Ancak, çeşitlilik ve fazlalık eklemek karmaşıklık katar ve bu da hata olasılığını artırabilir.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Bazı mühendisler basitliği savunur ve kapsamlı V &amp; V, yazılım güvenilirliği için daha etkili bir yoldur.</a:t>
            </a:r>
          </a:p>
          <a:p>
            <a:pPr algn="just"/>
            <a:r>
              <a:rPr lang="tr-TR" sz="2800" noProof="0" dirty="0"/>
              <a:t/>
            </a:r>
            <a:br>
              <a:rPr lang="tr-TR" sz="2800" noProof="0" dirty="0"/>
            </a:br>
            <a:endParaRPr lang="tr-TR" sz="2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Çeşitlilik ve </a:t>
            </a:r>
            <a:r>
              <a:rPr lang="tr-TR" sz="3200" b="1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Artıklık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Örnekleri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B0F0"/>
                </a:solidFill>
                <a:effectLst/>
                <a:latin typeface="Times New Roman" panose="02020603050405020304" pitchFamily="18" charset="0"/>
              </a:rPr>
              <a:t>Fazlalık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Kullanılabilirliğin kritik olduğu yerlerde (örneğin, e-ticaret sistemlerinde), şirketler normalde yedekleme sunucularını tutar ve bir arıza meydana gelirse bunlara otomatik olarak geçer.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B0F0"/>
                </a:solidFill>
                <a:effectLst/>
                <a:latin typeface="Times New Roman" panose="02020603050405020304" pitchFamily="18" charset="0"/>
              </a:rPr>
              <a:t>Çeşitlilik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Dış saldırılara karşı direnç sağlamak için, farklı işletim sistemleri (ör. Windows ve Linux) kullanılarak farklı sunucular uygulanabilir.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Süreç Çeşitliliği ve </a:t>
            </a:r>
            <a:r>
              <a:rPr lang="tr-TR" sz="3200" b="1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Yedeklilik</a:t>
            </a:r>
            <a:endParaRPr lang="tr-TR" sz="3200" b="1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Doğrulama gibi süreç faaliyetleri, sistemi doğrulamak için test etme gibi tek bir yaklaşıma bağlı olmamalıdır.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Bunun yerine, birden fazla farklı süreç etkinliği birbirini tamamlar ve yazılımda hatalara yol açabilecek süreç hatalarını önlemek için çapraz kontrol yardımına izin verir.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Ders</a:t>
            </a:r>
            <a:r>
              <a:rPr lang="en-US" dirty="0"/>
              <a:t> 13 - </a:t>
            </a:r>
            <a:r>
              <a:rPr lang="en-US" dirty="0" err="1"/>
              <a:t>Güvenilebilirlik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81D9A-53E0-6A45-A664-CD97B88FD95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3826</TotalTime>
  <Words>2912</Words>
  <Application>Microsoft Office PowerPoint</Application>
  <PresentationFormat>Ekran Gösterisi (4:3)</PresentationFormat>
  <Paragraphs>355</Paragraphs>
  <Slides>50</Slides>
  <Notes>12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50</vt:i4>
      </vt:variant>
    </vt:vector>
  </HeadingPairs>
  <TitlesOfParts>
    <vt:vector size="58" baseType="lpstr">
      <vt:lpstr>ＭＳ Ｐゴシック</vt:lpstr>
      <vt:lpstr>Arial</vt:lpstr>
      <vt:lpstr>Calibri</vt:lpstr>
      <vt:lpstr>Courier New</vt:lpstr>
      <vt:lpstr>Sitka Small</vt:lpstr>
      <vt:lpstr>Times New Roman</vt:lpstr>
      <vt:lpstr>Wingdings</vt:lpstr>
      <vt:lpstr>SE9</vt:lpstr>
      <vt:lpstr>PowerPoint Sunusu</vt:lpstr>
      <vt:lpstr>Bölüm 1’de İşlenmiş Konular</vt:lpstr>
      <vt:lpstr>Yazılım Güvenilebilirliği</vt:lpstr>
      <vt:lpstr>Güvenilebilirlik Başarısı</vt:lpstr>
      <vt:lpstr>Artık Arıza Gidermenin Artan Maliyetleri</vt:lpstr>
      <vt:lpstr>Regüle Edilen Sistemler</vt:lpstr>
      <vt:lpstr>Çeşitlilik ve Artıklık</vt:lpstr>
      <vt:lpstr>Çeşitlilik ve Artıklık Örnekleri</vt:lpstr>
      <vt:lpstr>Süreç Çeşitliliği ve Yedeklilik</vt:lpstr>
      <vt:lpstr>Güvenilir Süreçler</vt:lpstr>
      <vt:lpstr>Güvenilir Süreçlerin Nitelikleri</vt:lpstr>
      <vt:lpstr>Doğrulama Faaliyetleri</vt:lpstr>
      <vt:lpstr>Hata Toleransı</vt:lpstr>
      <vt:lpstr>Güvenilir Sistem Mimarileri</vt:lpstr>
      <vt:lpstr>Koruma Sistemleri</vt:lpstr>
      <vt:lpstr>Koruma Sistemi Mimarisi </vt:lpstr>
      <vt:lpstr>Koruma Sistemi İşlevselliği</vt:lpstr>
      <vt:lpstr>Kendi Kendini İzleyen Mimariler</vt:lpstr>
      <vt:lpstr>Kendi Kendini İzleme Mimarisi</vt:lpstr>
      <vt:lpstr>Kendi Kendini İzleme Sistemleri</vt:lpstr>
      <vt:lpstr>Airbus Uçuş Kontrol Sistemi Mimarisi</vt:lpstr>
      <vt:lpstr>Airbus Mimarisi Tartışması</vt:lpstr>
      <vt:lpstr>Bölüm 1 Anahtar Noktaları</vt:lpstr>
      <vt:lpstr>Ders 13 - Güvenilirlik Mühendisliği</vt:lpstr>
      <vt:lpstr>N-Sürüm Programlama</vt:lpstr>
      <vt:lpstr>Donanım Hatası Toleransı</vt:lpstr>
      <vt:lpstr>Üçlü Modüler Artıklık</vt:lpstr>
      <vt:lpstr>N-Sürüm Programlama</vt:lpstr>
      <vt:lpstr>N-Sürüm Programlama</vt:lpstr>
      <vt:lpstr>Yazılım Çeşitliliği</vt:lpstr>
      <vt:lpstr>Tasarım Çeşitliliği İle İlgili Sorunlar</vt:lpstr>
      <vt:lpstr>Şartname Bağımlılığı</vt:lpstr>
      <vt:lpstr>Pratikte İyileştirmeler</vt:lpstr>
      <vt:lpstr>Güvenilebilir Programlama</vt:lpstr>
      <vt:lpstr>Güvenilir Programlama İçin İyi Uygulama Yönergeleri</vt:lpstr>
      <vt:lpstr>Bir Programdaki Bilgilerin Görünürlüğünü Kontrol Edin</vt:lpstr>
      <vt:lpstr>Geçerlilik İçin Tüm Girişleri Kontrol Edin</vt:lpstr>
      <vt:lpstr>Geçerlilik Kontrolleri</vt:lpstr>
      <vt:lpstr>Tüm İstisnalar İçin Bir İşleyici Sağlayın</vt:lpstr>
      <vt:lpstr>İstisna İşleme</vt:lpstr>
      <vt:lpstr>İstisna İşleme</vt:lpstr>
      <vt:lpstr>Hataya Açık Yapıların Kullanımını En Aza İndirin</vt:lpstr>
      <vt:lpstr>Hataya Açık Yapılar</vt:lpstr>
      <vt:lpstr>Hataya Açık Yapılar</vt:lpstr>
      <vt:lpstr>Hataya Açık Yapılar</vt:lpstr>
      <vt:lpstr>Yeniden Başlatma Yetenekleri Sağlayın</vt:lpstr>
      <vt:lpstr>Dizi Sınırlarını Kontrol Edin</vt:lpstr>
      <vt:lpstr>Harici Bileşenleri Ararken Zaman Aşımlarını Dahil Et</vt:lpstr>
      <vt:lpstr>Gerçek Dünya Değerlerini Temsil Eden Tüm Sabitleri Adlandırın</vt:lpstr>
      <vt:lpstr>Bölüm 2’nin Anahtar Noktaları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 13</dc:title>
  <dc:creator>Ian Sommerville</dc:creator>
  <cp:lastModifiedBy>Furkan Gözükara</cp:lastModifiedBy>
  <cp:revision>74</cp:revision>
  <dcterms:created xsi:type="dcterms:W3CDTF">2009-12-22T08:50:06Z</dcterms:created>
  <dcterms:modified xsi:type="dcterms:W3CDTF">2021-06-01T00:35:25Z</dcterms:modified>
</cp:coreProperties>
</file>