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3"/>
  </p:notesMasterIdLst>
  <p:handoutMasterIdLst>
    <p:handoutMasterId r:id="rId54"/>
  </p:handoutMasterIdLst>
  <p:sldIdLst>
    <p:sldId id="314"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313" r:id="rId22"/>
    <p:sldId id="261" r:id="rId23"/>
    <p:sldId id="262" r:id="rId24"/>
    <p:sldId id="278" r:id="rId25"/>
    <p:sldId id="301" r:id="rId26"/>
    <p:sldId id="303" r:id="rId27"/>
    <p:sldId id="302" r:id="rId28"/>
    <p:sldId id="304" r:id="rId29"/>
    <p:sldId id="279" r:id="rId30"/>
    <p:sldId id="282" r:id="rId31"/>
    <p:sldId id="305" r:id="rId32"/>
    <p:sldId id="263" r:id="rId33"/>
    <p:sldId id="306" r:id="rId34"/>
    <p:sldId id="307" r:id="rId35"/>
    <p:sldId id="283" r:id="rId36"/>
    <p:sldId id="295" r:id="rId37"/>
    <p:sldId id="308" r:id="rId38"/>
    <p:sldId id="287" r:id="rId39"/>
    <p:sldId id="309" r:id="rId40"/>
    <p:sldId id="264" r:id="rId41"/>
    <p:sldId id="293" r:id="rId42"/>
    <p:sldId id="294" r:id="rId43"/>
    <p:sldId id="310" r:id="rId44"/>
    <p:sldId id="311" r:id="rId45"/>
    <p:sldId id="288" r:id="rId46"/>
    <p:sldId id="289" r:id="rId47"/>
    <p:sldId id="292" r:id="rId48"/>
    <p:sldId id="312" r:id="rId49"/>
    <p:sldId id="291" r:id="rId50"/>
    <p:sldId id="290" r:id="rId51"/>
    <p:sldId id="267"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1" clrIdx="0">
    <p:extLst>
      <p:ext uri="{19B8F6BF-5375-455C-9EA6-DF929625EA0E}">
        <p15:presenceInfo xmlns:p15="http://schemas.microsoft.com/office/powerpoint/2012/main" userId="Furkan Gözü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6" autoAdjust="0"/>
  </p:normalViewPr>
  <p:slideViewPr>
    <p:cSldViewPr snapToGrid="0" snapToObjects="1">
      <p:cViewPr varScale="1">
        <p:scale>
          <a:sx n="78" d="100"/>
          <a:sy n="78" d="100"/>
        </p:scale>
        <p:origin x="1594" y="58"/>
      </p:cViewPr>
      <p:guideLst>
        <p:guide orient="horz" pos="2160"/>
        <p:guide pos="2880"/>
      </p:guideLst>
    </p:cSldViewPr>
  </p:slideViewPr>
  <p:outlineViewPr>
    <p:cViewPr>
      <p:scale>
        <a:sx n="33" d="100"/>
        <a:sy n="33" d="100"/>
      </p:scale>
      <p:origin x="0" y="-14059"/>
    </p:cViewPr>
    <p:sldLst>
      <p:sld r:id="rId1" collapse="1"/>
    </p:sldLst>
  </p:outlin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324255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3/20/2021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3/20/2021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3/20/2021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18720250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3/20/2021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3/20/2021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3/20/2021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3/20/2021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3/20/2021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3/20/2021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3/20/2021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3/20/2021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3/20/2021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a:cs typeface="Times New Roman"/>
              </a:rPr>
              <a:t>Ders </a:t>
            </a:r>
            <a:r>
              <a:rPr lang="en-US" sz="6000" spc="-5" dirty="0">
                <a:solidFill>
                  <a:srgbClr val="FF0000"/>
                </a:solidFill>
                <a:latin typeface="Times New Roman"/>
                <a:cs typeface="Times New Roman"/>
              </a:rPr>
              <a:t>3</a:t>
            </a:r>
            <a:endParaRPr lang="tr-TR" sz="6000" dirty="0">
              <a:latin typeface="Times New Roman"/>
              <a:cs typeface="Times New Roman"/>
            </a:endParaRPr>
          </a:p>
          <a:p>
            <a:pPr algn="ctr">
              <a:lnSpc>
                <a:spcPct val="100000"/>
              </a:lnSpc>
              <a:spcBef>
                <a:spcPts val="100"/>
              </a:spcBef>
            </a:pPr>
            <a:r>
              <a:rPr lang="tr-TR" sz="6000" spc="-5" dirty="0" smtClean="0">
                <a:latin typeface="Times New Roman"/>
                <a:cs typeface="Times New Roman"/>
              </a:rPr>
              <a:t>Çevik Yazılım Geliştirme</a:t>
            </a:r>
            <a:endParaRPr lang="tr-TR" sz="5400" spc="-5" dirty="0" smtClean="0">
              <a:latin typeface="Times New Roman"/>
              <a:cs typeface="Times New Roman"/>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0" y="6488668"/>
            <a:ext cx="8563897" cy="369332"/>
          </a:xfrm>
          <a:prstGeom prst="rect">
            <a:avLst/>
          </a:prstGeom>
          <a:noFill/>
        </p:spPr>
        <p:txBody>
          <a:bodyPr wrap="square" rtlCol="0">
            <a:spAutoFit/>
          </a:bodyPr>
          <a:lstStyle/>
          <a:p>
            <a:r>
              <a:rPr lang="tr-TR" dirty="0" smtClean="0"/>
              <a:t>Kaynak</a:t>
            </a:r>
            <a:r>
              <a:rPr lang="en-US" dirty="0" smtClean="0"/>
              <a:t> </a:t>
            </a:r>
            <a:r>
              <a:rPr lang="en-US" dirty="0"/>
              <a:t>: </a:t>
            </a:r>
            <a:r>
              <a:rPr lang="en-US" dirty="0">
                <a:hlinkClick r:id="rId5"/>
              </a:rPr>
              <a:t>https://ifs.host.cs.st-andrews.ac.uk/Books/SE9/Presentations/index.html </a:t>
            </a:r>
            <a:endParaRPr lang="tr-TR" dirty="0"/>
          </a:p>
        </p:txBody>
      </p:sp>
    </p:spTree>
    <p:extLst>
      <p:ext uri="{BB962C8B-B14F-4D97-AF65-F5344CB8AC3E}">
        <p14:creationId xmlns:p14="http://schemas.microsoft.com/office/powerpoint/2010/main" val="2582349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Plan Odaklı Ve Çevik Geliştirme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Plan odaklı geliştirme:</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mühendisliğine yönelik plan odaklı bir yaklaşım, önceden planlanan bu aşamaların her birinde üretilecek çıktılarla ayrı geliştirme aşamalarına dayanmaktadır.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Şelale modeli olması gerekmez - plan odaklı, kademeli geliştirme mümkündür.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Yineleme, etkinlikler içinde gerçekleşir.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geliştirme:</a:t>
            </a:r>
          </a:p>
          <a:p>
            <a:pPr marL="742950" lvl="1" indent="-285750"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Spesifikasyon</a:t>
            </a:r>
            <a:r>
              <a:rPr lang="tr-TR" b="0" i="0" noProof="0" dirty="0" smtClean="0">
                <a:solidFill>
                  <a:srgbClr val="000000"/>
                </a:solidFill>
                <a:effectLst/>
                <a:latin typeface="Times New Roman" panose="02020603050405020304" pitchFamily="18" charset="0"/>
              </a:rPr>
              <a:t>, tasarım, uygulama ve testler birbiri ardına bırakılır ve geliştirme sürecinden elde edilen çıktılara, yazılım geliştirme sürecinde bir müzakere süreci ile karar verilir.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Plan Odaklı Ve Çevik Özellikler</a:t>
            </a:r>
            <a:endParaRPr lang="tr-TR" sz="2800" b="1" i="0" noProof="0" dirty="0">
              <a:solidFill>
                <a:srgbClr val="000000"/>
              </a:solidFill>
              <a:effectLst/>
              <a:latin typeface="Times New Roman" panose="02020603050405020304" pitchFamily="18" charset="0"/>
            </a:endParaRPr>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1302074" y="1417638"/>
            <a:ext cx="6597287" cy="49495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Teknik, </a:t>
            </a:r>
            <a:r>
              <a:rPr lang="tr-TR" sz="2800" noProof="0" dirty="0" smtClean="0">
                <a:solidFill>
                  <a:srgbClr val="000000"/>
                </a:solidFill>
                <a:latin typeface="Times New Roman" panose="02020603050405020304" pitchFamily="18" charset="0"/>
              </a:rPr>
              <a:t>İ</a:t>
            </a:r>
            <a:r>
              <a:rPr lang="tr-TR" sz="2800" b="1" i="0" noProof="0" dirty="0" smtClean="0">
                <a:solidFill>
                  <a:srgbClr val="000000"/>
                </a:solidFill>
                <a:effectLst/>
                <a:latin typeface="Times New Roman" panose="02020603050405020304" pitchFamily="18" charset="0"/>
              </a:rPr>
              <a:t>nsani, </a:t>
            </a:r>
            <a:r>
              <a:rPr lang="tr-TR" sz="2800" b="1" i="0" noProof="0" dirty="0" err="1" smtClean="0">
                <a:solidFill>
                  <a:srgbClr val="000000"/>
                </a:solidFill>
                <a:effectLst/>
                <a:latin typeface="Times New Roman" panose="02020603050405020304" pitchFamily="18" charset="0"/>
              </a:rPr>
              <a:t>Organizasyonel</a:t>
            </a:r>
            <a:r>
              <a:rPr lang="tr-TR" sz="2800" b="1" i="0" noProof="0" dirty="0" smtClean="0">
                <a:solidFill>
                  <a:srgbClr val="000000"/>
                </a:solidFill>
                <a:effectLst/>
                <a:latin typeface="Times New Roman" panose="02020603050405020304" pitchFamily="18" charset="0"/>
              </a:rPr>
              <a:t> Sorunlar</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457200" y="1600200"/>
            <a:ext cx="8420100"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Çoğu proje, plan odaklı ve çevik süreçlerin unsurlarını içerir. Dengeye karar vermek şunlara bağlıdır: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Uygulamaya geçmeden önce çok detaylı bir şartname ve tasarıma sahip olmak önemli mi? Öyleyse, muhtemelen plan odaklı bir yaklaşım kullanmanız gerekir.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Yazılımı müşterilere teslim ettiğiniz ve onlardan hızlı geri bildirim aldığınız aşamalı bir teslimat stratejisi gerçekçi mi? Öyleyse, çevik yöntemler kullanmayı düşünün.</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Geliştirilmekte olan sistem ne kadar büyük? Çevik yöntemler, sistem, gayri resmi olarak iletişim kurabilen küçük bir ekiple geliştirilebildiğinde en etkilidir. Bu, daha büyük geliştirme ekipleri gerektiren büyük sistemler için mümkün olmayabilir, bu nedenle plan odaklı bir yaklaşımın kullanılması gerekebilir.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i="0" noProof="0" dirty="0" smtClean="0">
                <a:solidFill>
                  <a:srgbClr val="000000"/>
                </a:solidFill>
                <a:effectLst/>
                <a:latin typeface="Times New Roman" panose="02020603050405020304" pitchFamily="18" charset="0"/>
              </a:rPr>
              <a:t>Teknik, </a:t>
            </a:r>
            <a:r>
              <a:rPr lang="tr-TR" sz="2800" noProof="0" dirty="0" smtClean="0">
                <a:solidFill>
                  <a:srgbClr val="000000"/>
                </a:solidFill>
                <a:latin typeface="Times New Roman" panose="02020603050405020304" pitchFamily="18" charset="0"/>
              </a:rPr>
              <a:t>İ</a:t>
            </a:r>
            <a:r>
              <a:rPr lang="tr-TR" sz="2800" b="1" i="0" noProof="0" dirty="0" smtClean="0">
                <a:solidFill>
                  <a:srgbClr val="000000"/>
                </a:solidFill>
                <a:effectLst/>
                <a:latin typeface="Times New Roman" panose="02020603050405020304" pitchFamily="18" charset="0"/>
              </a:rPr>
              <a:t>nsani, </a:t>
            </a:r>
            <a:r>
              <a:rPr lang="tr-TR" sz="2800" b="1" i="0" noProof="0" dirty="0" err="1" smtClean="0">
                <a:solidFill>
                  <a:srgbClr val="000000"/>
                </a:solidFill>
                <a:effectLst/>
                <a:latin typeface="Times New Roman" panose="02020603050405020304" pitchFamily="18" charset="0"/>
              </a:rPr>
              <a:t>Organizasyonel</a:t>
            </a:r>
            <a:r>
              <a:rPr lang="tr-TR" sz="2800" b="1" i="0" noProof="0" dirty="0" smtClean="0">
                <a:solidFill>
                  <a:srgbClr val="000000"/>
                </a:solidFill>
                <a:effectLst/>
                <a:latin typeface="Times New Roman" panose="02020603050405020304" pitchFamily="18" charset="0"/>
              </a:rPr>
              <a:t> Sorunlar</a:t>
            </a:r>
            <a:endParaRPr lang="tr-TR" sz="2800" noProof="0" dirty="0"/>
          </a:p>
        </p:txBody>
      </p:sp>
      <p:sp>
        <p:nvSpPr>
          <p:cNvPr id="3" name="Content Placeholder 2"/>
          <p:cNvSpPr>
            <a:spLocks noGrp="1"/>
          </p:cNvSpPr>
          <p:nvPr>
            <p:ph idx="1"/>
          </p:nvPr>
        </p:nvSpPr>
        <p:spPr>
          <a:xfrm>
            <a:off x="457200" y="1417638"/>
            <a:ext cx="8470900" cy="4708525"/>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Ne tür bir sistem geliştiriliyor?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Uygulamadan önce çok fazla analiz gerektiren sistemler için plan odaklı yaklaşımlar gerekli olabilir (örneğin, karmaşık zamanlama gereksinimleri olan gerçek zamanlı sistem).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Beklenen sistem ömrü nedir?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Uzun ömürlü sistemler, sistem geliştiricilerinin orijinal niyetlerini destek ekibine iletmek için daha fazla tasarım dokümantasyonu gerektirebilir.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geliştirmeyi desteklemek için hangi teknolojiler mevcuttur?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Çevik yöntemler, gelişen bir tasarımı takip etmek için iyi araçlara dayanır.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Geliştirme ekibi nasıl organize edilir?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Geliştirme ekibi dağıtılıyorsa veya geliştirmenin bir parçası dış kaynak kullanılıyorsa, geliştirme ekipleri arasında iletişim kurmak için tasarım belgeleri geliştirmeniz gerekebilir.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a:xfrm>
            <a:off x="5727970" y="6492875"/>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i="0" noProof="0" dirty="0" smtClean="0">
                <a:solidFill>
                  <a:srgbClr val="000000"/>
                </a:solidFill>
                <a:effectLst/>
                <a:latin typeface="Times New Roman" panose="02020603050405020304" pitchFamily="18" charset="0"/>
              </a:rPr>
              <a:t>Teknik, </a:t>
            </a:r>
            <a:r>
              <a:rPr lang="tr-TR" sz="2800" noProof="0" dirty="0" smtClean="0">
                <a:solidFill>
                  <a:srgbClr val="000000"/>
                </a:solidFill>
                <a:latin typeface="Times New Roman" panose="02020603050405020304" pitchFamily="18" charset="0"/>
              </a:rPr>
              <a:t>İ</a:t>
            </a:r>
            <a:r>
              <a:rPr lang="tr-TR" sz="2800" b="1" i="0" noProof="0" dirty="0" smtClean="0">
                <a:solidFill>
                  <a:srgbClr val="000000"/>
                </a:solidFill>
                <a:effectLst/>
                <a:latin typeface="Times New Roman" panose="02020603050405020304" pitchFamily="18" charset="0"/>
              </a:rPr>
              <a:t>nsani, </a:t>
            </a:r>
            <a:r>
              <a:rPr lang="tr-TR" sz="2800" b="1" i="0" noProof="0" dirty="0" err="1" smtClean="0">
                <a:solidFill>
                  <a:srgbClr val="000000"/>
                </a:solidFill>
                <a:effectLst/>
                <a:latin typeface="Times New Roman" panose="02020603050405020304" pitchFamily="18" charset="0"/>
              </a:rPr>
              <a:t>Organizasyonel</a:t>
            </a:r>
            <a:r>
              <a:rPr lang="tr-TR" sz="2800" b="1" i="0" noProof="0" dirty="0" smtClean="0">
                <a:solidFill>
                  <a:srgbClr val="000000"/>
                </a:solidFill>
                <a:effectLst/>
                <a:latin typeface="Times New Roman" panose="02020603050405020304" pitchFamily="18" charset="0"/>
              </a:rPr>
              <a:t> Sorunlar</a:t>
            </a:r>
            <a:endParaRPr lang="tr-TR" sz="2800" noProof="0"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gelişimini etkileyebilecek kültürel veya kurumsal sorunlar var mı?</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Geleneksel mühendislik organizasyonları, mühendislikte norm olduğu için plan tabanlı bir geliştirme kültürüne sahiptir.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Geliştirme ekibindeki tasarımcılar ve programcılar ne kadar iyi?</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Bazen çevik yöntemlerin, programcıların ayrıntılı bir tasarımı koda dönüştürdüğü plan tabanlı yaklaşımlardan daha yüksek beceri seviyeleri gerektirdiği tartışılır.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harici düzenlemeye tabi midir?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sistemin harici bir düzenleyici tarafından onaylanması gerekiyorsa (</a:t>
            </a:r>
            <a:r>
              <a:rPr lang="tr-TR" b="0" i="0" noProof="0" dirty="0" err="1" smtClean="0">
                <a:solidFill>
                  <a:srgbClr val="000000"/>
                </a:solidFill>
                <a:effectLst/>
                <a:latin typeface="Times New Roman" panose="02020603050405020304" pitchFamily="18" charset="0"/>
              </a:rPr>
              <a:t>örn</a:t>
            </a:r>
            <a:r>
              <a:rPr lang="tr-TR" b="0" i="0" noProof="0" dirty="0" smtClean="0">
                <a:solidFill>
                  <a:srgbClr val="000000"/>
                </a:solidFill>
                <a:effectLst/>
                <a:latin typeface="Times New Roman" panose="02020603050405020304" pitchFamily="18" charset="0"/>
              </a:rPr>
              <a:t>. FAA, bir uçağın işletimi için kritik olan yazılımı onaylar), o zaman muhtemelen sistem güvenlik durumunun bir parçası olarak ayrıntılı belgeler üretmeniz istenecektir.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a:xfrm>
            <a:off x="5332378" y="6492875"/>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tr-TR" sz="2800" noProof="0" dirty="0" smtClean="0">
                <a:solidFill>
                  <a:srgbClr val="000000"/>
                </a:solidFill>
                <a:latin typeface="Times New Roman" panose="02020603050405020304" pitchFamily="18" charset="0"/>
              </a:rPr>
              <a:t>Ekstrem Programlama</a:t>
            </a:r>
            <a:endParaRPr lang="tr-TR" sz="2800" noProof="0" dirty="0">
              <a:solidFill>
                <a:srgbClr val="000000"/>
              </a:solidFill>
              <a:latin typeface="Times New Roman" panose="02020603050405020304" pitchFamily="18" charset="0"/>
            </a:endParaRPr>
          </a:p>
        </p:txBody>
      </p:sp>
      <p:sp>
        <p:nvSpPr>
          <p:cNvPr id="1168387"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Belki de en çok bilinen ve en çok kullanılan çevik yöntem.</a:t>
            </a:r>
          </a:p>
          <a:p>
            <a:pPr algn="just">
              <a:buFont typeface="Arial" panose="020B0604020202020204" pitchFamily="34" charset="0"/>
              <a:buChar char="•"/>
            </a:pPr>
            <a:r>
              <a:rPr lang="tr-TR" noProof="0" dirty="0" smtClean="0">
                <a:solidFill>
                  <a:srgbClr val="000000"/>
                </a:solidFill>
                <a:latin typeface="Times New Roman" panose="02020603050405020304" pitchFamily="18" charset="0"/>
              </a:rPr>
              <a:t>Ekstrem Programlama </a:t>
            </a:r>
            <a:r>
              <a:rPr lang="tr-TR" b="0" i="0" noProof="0" dirty="0" smtClean="0">
                <a:solidFill>
                  <a:srgbClr val="000000"/>
                </a:solidFill>
                <a:effectLst/>
                <a:latin typeface="Times New Roman" panose="02020603050405020304" pitchFamily="18" charset="0"/>
              </a:rPr>
              <a:t>(Extreme Programming - XP), yinelemeli geliştirmeye "</a:t>
            </a:r>
            <a:r>
              <a:rPr lang="tr-TR" noProof="0" dirty="0" smtClean="0">
                <a:solidFill>
                  <a:srgbClr val="000000"/>
                </a:solidFill>
                <a:latin typeface="Times New Roman" panose="02020603050405020304" pitchFamily="18" charset="0"/>
              </a:rPr>
              <a:t>ekstrem</a:t>
            </a:r>
            <a:r>
              <a:rPr lang="tr-TR" b="0" i="0" noProof="0" dirty="0" smtClean="0">
                <a:solidFill>
                  <a:srgbClr val="000000"/>
                </a:solidFill>
                <a:effectLst/>
                <a:latin typeface="Times New Roman" panose="02020603050405020304" pitchFamily="18" charset="0"/>
              </a:rPr>
              <a:t>" bir yaklaşım getirir.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 sürümler günde birkaç kez oluşturulabilir;</a:t>
            </a:r>
          </a:p>
          <a:p>
            <a:pPr marL="742950" lvl="1" indent="-285750" algn="just">
              <a:buFont typeface="Arial" panose="020B0604020202020204" pitchFamily="34" charset="0"/>
              <a:buChar char="•"/>
            </a:pPr>
            <a:r>
              <a:rPr lang="en-US" b="0" i="0" noProof="0" dirty="0" err="1" smtClean="0">
                <a:solidFill>
                  <a:srgbClr val="000000"/>
                </a:solidFill>
                <a:effectLst/>
                <a:latin typeface="Times New Roman" panose="02020603050405020304" pitchFamily="18" charset="0"/>
              </a:rPr>
              <a:t>Ürün</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sürümleri</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her </a:t>
            </a:r>
            <a:r>
              <a:rPr lang="tr-TR" b="0" i="0" noProof="0" dirty="0" smtClean="0">
                <a:solidFill>
                  <a:srgbClr val="000000"/>
                </a:solidFill>
                <a:effectLst/>
                <a:latin typeface="Times New Roman" panose="02020603050405020304" pitchFamily="18" charset="0"/>
              </a:rPr>
              <a:t>2 haftada bir müşterilere teslim edilir;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testler her derleme için çalıştırılmalıdır ve yapı yalnızca testler başarıyla çalıştırılırsa kabul edilir.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Ekstrem Programlama Ve Çevik </a:t>
            </a:r>
            <a:r>
              <a:rPr lang="en-US" sz="2800" dirty="0" err="1">
                <a:solidFill>
                  <a:srgbClr val="000000"/>
                </a:solidFill>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lkeler</a:t>
            </a:r>
            <a:endParaRPr lang="tr-TR" sz="2800" b="1" i="0" noProof="0" dirty="0">
              <a:solidFill>
                <a:srgbClr val="000000"/>
              </a:solidFill>
              <a:effectLst/>
              <a:latin typeface="Times New Roman" panose="02020603050405020304" pitchFamily="18" charset="0"/>
            </a:endParaRPr>
          </a:p>
        </p:txBody>
      </p:sp>
      <p:sp>
        <p:nvSpPr>
          <p:cNvPr id="1169411"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Artımlı geliştirme, küçük, sık sistem sürümleriyle desteklenir.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 katılımı, ekiple tam zamanlı müşteri etkileşimi anlamına gelir.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İnsanlar ikili programlama, kolektif mülkiyet ve uzun çalışma saatlerinden kaçınan bir süreç yoluyla işlem yapmazlar.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Düzenli sistem sürümleri aracılığıyla desteklenen değişiklik.</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Kodun sürekli yeniden düzenlenmesi yoluyla basitliği korumak.</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Ekstrem Programlama Sürüm Döngüsü</a:t>
            </a:r>
            <a:endParaRPr lang="tr-TR" sz="2800" b="1" i="0" noProof="0" dirty="0">
              <a:solidFill>
                <a:srgbClr val="000000"/>
              </a:solidFill>
              <a:effectLst/>
              <a:latin typeface="Times New Roman" panose="02020603050405020304" pitchFamily="18" charset="0"/>
            </a:endParaRPr>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174368" y="1916061"/>
            <a:ext cx="8512432" cy="36709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Ekstrem Programlama Uygulamaları (a)</a:t>
            </a:r>
            <a:endParaRPr lang="tr-TR" sz="2800" b="1" i="0" noProof="0" dirty="0">
              <a:solidFill>
                <a:srgbClr val="000000"/>
              </a:solidFill>
              <a:effectLst/>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2502586"/>
              </p:ext>
            </p:extLst>
          </p:nvPr>
        </p:nvGraphicFramePr>
        <p:xfrm>
          <a:off x="361436" y="1220154"/>
          <a:ext cx="8325364" cy="5359049"/>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r>
                        <a:rPr lang="tr-TR" b="1" noProof="0" dirty="0" smtClean="0">
                          <a:effectLst/>
                        </a:rPr>
                        <a:t>İlke veya Uygulama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tr-TR" b="1" noProof="0" dirty="0" smtClean="0">
                          <a:effectLst/>
                        </a:rPr>
                        <a:t>Açıklama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r>
                        <a:rPr lang="tr-TR" noProof="0" dirty="0" smtClean="0">
                          <a:effectLst/>
                        </a:rPr>
                        <a:t>Artımlı planlama: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Gereksinimler hikaye kartlarına kaydedilir ve bir güncellemeye/sürüme dahil edilecek hikayeler, mevcut zamana ve göreceli önceliklerine göre belirlenir. Geliştiriciler bu hikayeleri geliştirme '</a:t>
                      </a:r>
                      <a:r>
                        <a:rPr lang="tr-TR" noProof="0" dirty="0" err="1" smtClean="0">
                          <a:effectLst/>
                        </a:rPr>
                        <a:t>Görevleri'ne</a:t>
                      </a:r>
                      <a:r>
                        <a:rPr lang="tr-TR" noProof="0" dirty="0" smtClean="0">
                          <a:effectLst/>
                        </a:rPr>
                        <a:t> böler. Şekil 3.5 ve 3.6'ya bakın.</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r>
                        <a:rPr lang="tr-TR" noProof="0" dirty="0" smtClean="0">
                          <a:effectLst/>
                        </a:rPr>
                        <a:t>Küçük sürümler: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İlk olarak iş değeri sağlayan minimal kullanışlı işlevsellik seti geliştirilir. Sistemin sürümleri sıktır ve ilk sürüme aşamalı olarak işlevsellik ekler.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r>
                        <a:rPr lang="tr-TR" noProof="0" dirty="0" smtClean="0">
                          <a:effectLst/>
                        </a:rPr>
                        <a:t>Basit tasarım:</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Mevcut gereksinimleri karşılamak için yeterli tasarım gerçekleştirilir daha fazlası değil.</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r>
                        <a:rPr lang="tr-TR" noProof="0" dirty="0" smtClean="0">
                          <a:effectLst/>
                        </a:rPr>
                        <a:t>Önce test geliştirme: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Otomatik bir birim testi </a:t>
                      </a:r>
                      <a:r>
                        <a:rPr lang="tr-TR" noProof="0" dirty="0" err="1" smtClean="0">
                          <a:effectLst/>
                        </a:rPr>
                        <a:t>framework’u</a:t>
                      </a:r>
                      <a:r>
                        <a:rPr lang="tr-TR" noProof="0" dirty="0" smtClean="0">
                          <a:effectLst/>
                        </a:rPr>
                        <a:t>, bu işlevselliğin kendisi uygulanmadan geliştirilmeden önce</a:t>
                      </a:r>
                      <a:r>
                        <a:rPr lang="tr-TR" baseline="0" noProof="0" dirty="0" smtClean="0">
                          <a:effectLst/>
                        </a:rPr>
                        <a:t> işlevsellik testini yazmak için kullanılır</a:t>
                      </a:r>
                      <a:r>
                        <a:rPr lang="tr-TR" noProof="0" dirty="0" smtClean="0">
                          <a:effectLst/>
                        </a:rPr>
                        <a: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r>
                        <a:rPr lang="tr-TR" noProof="0" dirty="0" smtClean="0">
                          <a:effectLst/>
                        </a:rPr>
                        <a:t>Yeniden düzenleme: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Tüm geliştiricilerin, mümkün olan kod iyileştirmeleri bulunur bulunmaz kodu sürekli olarak yeniden düzenlemeleri beklenir. Bu, kodu basit ve sürdürülebilir tutar.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a:xfrm>
            <a:off x="6091136" y="6538912"/>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tr-TR" sz="2400" b="1" i="0" noProof="0" dirty="0" smtClean="0">
                <a:solidFill>
                  <a:srgbClr val="000000"/>
                </a:solidFill>
                <a:effectLst/>
                <a:latin typeface="Times New Roman" panose="02020603050405020304" pitchFamily="18" charset="0"/>
              </a:rPr>
              <a:t>Ekstrem Programlama Uygulamaları (b)</a:t>
            </a:r>
            <a:endParaRPr lang="tr-TR" noProof="0" dirty="0"/>
          </a:p>
        </p:txBody>
      </p:sp>
      <p:graphicFrame>
        <p:nvGraphicFramePr>
          <p:cNvPr id="4" name="Table 3"/>
          <p:cNvGraphicFramePr>
            <a:graphicFrameLocks noGrp="1"/>
          </p:cNvGraphicFramePr>
          <p:nvPr>
            <p:extLst>
              <p:ext uri="{D42A27DB-BD31-4B8C-83A1-F6EECF244321}">
                <p14:modId xmlns:p14="http://schemas.microsoft.com/office/powerpoint/2010/main" val="1370344812"/>
              </p:ext>
            </p:extLst>
          </p:nvPr>
        </p:nvGraphicFramePr>
        <p:xfrm>
          <a:off x="457199" y="1528176"/>
          <a:ext cx="8217271" cy="503647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r>
                        <a:rPr lang="tr-TR" noProof="0" dirty="0" smtClean="0">
                          <a:effectLst/>
                        </a:rPr>
                        <a:t>Çiftler </a:t>
                      </a:r>
                      <a:r>
                        <a:rPr lang="en-US" noProof="0" dirty="0" smtClean="0">
                          <a:effectLst/>
                        </a:rPr>
                        <a:t>P</a:t>
                      </a:r>
                      <a:r>
                        <a:rPr lang="tr-TR" noProof="0" dirty="0" err="1" smtClean="0">
                          <a:effectLst/>
                        </a:rPr>
                        <a:t>rogramı</a:t>
                      </a:r>
                      <a:r>
                        <a:rPr lang="tr-TR" noProof="0" dirty="0" smtClean="0">
                          <a:effectLst/>
                        </a:rPr>
                        <a:t>:</a:t>
                      </a:r>
                      <a:endParaRPr lang="tr-TR" noProof="0" dirty="0"/>
                    </a:p>
                  </a:txBody>
                  <a:tcPr anchor="ctr"/>
                </a:tc>
                <a:tc>
                  <a:txBody>
                    <a:bodyPr/>
                    <a:lstStyle/>
                    <a:p>
                      <a:r>
                        <a:rPr lang="tr-TR" noProof="0" dirty="0" smtClean="0">
                          <a:effectLst/>
                        </a:rPr>
                        <a:t>Geliştiriciler çiftler halinde çalışır, birbirlerinin çalışmalarını kontrol eder ve her zaman iyi bir iş çıkarmak için destek sağlar.</a:t>
                      </a:r>
                      <a:endParaRPr lang="tr-TR" noProof="0" dirty="0"/>
                    </a:p>
                  </a:txBody>
                  <a:tcPr anchor="ctr"/>
                </a:tc>
                <a:extLst>
                  <a:ext uri="{0D108BD9-81ED-4DB2-BD59-A6C34878D82A}">
                    <a16:rowId xmlns:a16="http://schemas.microsoft.com/office/drawing/2014/main" val="10000"/>
                  </a:ext>
                </a:extLst>
              </a:tr>
              <a:tr h="830234">
                <a:tc>
                  <a:txBody>
                    <a:bodyPr/>
                    <a:lstStyle/>
                    <a:p>
                      <a:r>
                        <a:rPr lang="tr-TR" noProof="0" dirty="0" smtClean="0">
                          <a:effectLst/>
                        </a:rPr>
                        <a:t>Toplu mülkiyet:</a:t>
                      </a:r>
                      <a:endParaRPr lang="tr-TR" noProof="0" dirty="0"/>
                    </a:p>
                  </a:txBody>
                  <a:tcPr anchor="ctr"/>
                </a:tc>
                <a:tc>
                  <a:txBody>
                    <a:bodyPr/>
                    <a:lstStyle/>
                    <a:p>
                      <a:r>
                        <a:rPr lang="tr-TR" noProof="0" dirty="0" smtClean="0">
                          <a:effectLst/>
                        </a:rPr>
                        <a:t>Geliştirici çiftleri sistemin tüm alanlarında çalışır, böylece hiçbir uzmanlık adası gelişmez ve tüm geliştiriciler tüm kodun sorumluluğunu alır. Herkes her şeyi değiştirebilir.</a:t>
                      </a:r>
                      <a:endParaRPr lang="tr-TR" noProof="0" dirty="0"/>
                    </a:p>
                  </a:txBody>
                  <a:tcPr anchor="ctr"/>
                </a:tc>
                <a:extLst>
                  <a:ext uri="{0D108BD9-81ED-4DB2-BD59-A6C34878D82A}">
                    <a16:rowId xmlns:a16="http://schemas.microsoft.com/office/drawing/2014/main" val="10001"/>
                  </a:ext>
                </a:extLst>
              </a:tr>
              <a:tr h="830234">
                <a:tc>
                  <a:txBody>
                    <a:bodyPr/>
                    <a:lstStyle/>
                    <a:p>
                      <a:r>
                        <a:rPr lang="tr-TR" noProof="0" dirty="0" smtClean="0">
                          <a:effectLst/>
                        </a:rPr>
                        <a:t>Sürekli entegrasyon:</a:t>
                      </a:r>
                      <a:endParaRPr lang="tr-TR" noProof="0" dirty="0"/>
                    </a:p>
                  </a:txBody>
                  <a:tcPr anchor="ctr"/>
                </a:tc>
                <a:tc>
                  <a:txBody>
                    <a:bodyPr/>
                    <a:lstStyle/>
                    <a:p>
                      <a:r>
                        <a:rPr lang="tr-TR" noProof="0" dirty="0" smtClean="0">
                          <a:effectLst/>
                        </a:rPr>
                        <a:t>Bir görev üzerindeki çalışma tamamlanır tamamlanmaz tüm sisteme entegre edilir. Bu tür bir entegrasyondan sonra, sistemdeki tüm birim testleri geçmelidir.</a:t>
                      </a:r>
                      <a:endParaRPr lang="tr-TR" noProof="0" dirty="0"/>
                    </a:p>
                  </a:txBody>
                  <a:tcPr anchor="ctr"/>
                </a:tc>
                <a:extLst>
                  <a:ext uri="{0D108BD9-81ED-4DB2-BD59-A6C34878D82A}">
                    <a16:rowId xmlns:a16="http://schemas.microsoft.com/office/drawing/2014/main" val="10002"/>
                  </a:ext>
                </a:extLst>
              </a:tr>
              <a:tr h="830234">
                <a:tc>
                  <a:txBody>
                    <a:bodyPr/>
                    <a:lstStyle/>
                    <a:p>
                      <a:r>
                        <a:rPr lang="tr-TR" noProof="0" dirty="0" smtClean="0">
                          <a:effectLst/>
                        </a:rPr>
                        <a:t>Sürdürülebilir hız:</a:t>
                      </a:r>
                      <a:endParaRPr lang="tr-TR" noProof="0" dirty="0"/>
                    </a:p>
                  </a:txBody>
                  <a:tcPr anchor="ctr"/>
                </a:tc>
                <a:tc>
                  <a:txBody>
                    <a:bodyPr/>
                    <a:lstStyle/>
                    <a:p>
                      <a:r>
                        <a:rPr lang="tr-TR" noProof="0" dirty="0" smtClean="0">
                          <a:effectLst/>
                        </a:rPr>
                        <a:t>Net etki genellikle kod kalitesini ve orta vadeli üretkenliği düşürdüğü için büyük miktarlarda fazla mesai kabul edilemez.</a:t>
                      </a:r>
                      <a:endParaRPr lang="tr-TR" noProof="0" dirty="0"/>
                    </a:p>
                  </a:txBody>
                  <a:tcPr anchor="ctr"/>
                </a:tc>
                <a:extLst>
                  <a:ext uri="{0D108BD9-81ED-4DB2-BD59-A6C34878D82A}">
                    <a16:rowId xmlns:a16="http://schemas.microsoft.com/office/drawing/2014/main" val="10003"/>
                  </a:ext>
                </a:extLst>
              </a:tr>
              <a:tr h="1283088">
                <a:tc>
                  <a:txBody>
                    <a:bodyPr/>
                    <a:lstStyle/>
                    <a:p>
                      <a:r>
                        <a:rPr lang="tr-TR" noProof="0" dirty="0" smtClean="0">
                          <a:effectLst/>
                        </a:rPr>
                        <a:t>Yerinde müşteri:</a:t>
                      </a:r>
                      <a:endParaRPr lang="tr-TR" noProof="0" dirty="0"/>
                    </a:p>
                  </a:txBody>
                  <a:tcPr anchor="ctr"/>
                </a:tc>
                <a:tc>
                  <a:txBody>
                    <a:bodyPr/>
                    <a:lstStyle/>
                    <a:p>
                      <a:r>
                        <a:rPr lang="tr-TR" noProof="0" dirty="0" smtClean="0">
                          <a:effectLst/>
                        </a:rPr>
                        <a:t>Sistemin son kullanıcısının (müşteri) bir temsilcisi, XP ekibinin kullanımı için tam zamanlı hazır bulunmalıdır. Ekstrem bir programlama sürecinde, müşteri geliştirme ekibinin bir üyesidir ve uygulama için ekibe sistem gereksinimlerini getirmekten sorumludur.</a:t>
                      </a:r>
                      <a:endParaRPr lang="tr-TR" noProof="0" dirty="0"/>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a:xfrm>
            <a:off x="4572000" y="6564650"/>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noProof="0" dirty="0" smtClean="0"/>
              <a:t>Ders 3’de İşlenen Konular</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Çevik yöntemler.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Plan odaklı ve çevik geliştirme.</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Ekstrem programlama.</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Çevik proje yönetimi.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Çevik yöntemleri ölçeklendirme.</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Gereksinim Senaryoları</a:t>
            </a:r>
            <a:endParaRPr lang="tr-TR" sz="2800" b="1" i="0" noProof="0" dirty="0">
              <a:solidFill>
                <a:srgbClr val="000000"/>
              </a:solidFill>
              <a:effectLst/>
              <a:latin typeface="Times New Roman" panose="02020603050405020304" pitchFamily="18" charset="0"/>
            </a:endParaRPr>
          </a:p>
        </p:txBody>
      </p:sp>
      <p:sp>
        <p:nvSpPr>
          <p:cNvPr id="1170435"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XP'de, bir müşteri veya kullanıcı XP ekibinin bir parçasıdır ve gereksinimlerle ilgili kararlar vermekten sorumludur.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Kullanıcı gereksinimleri, senaryolar veya kullanıcı hikayeleri olarak ifade edilir.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Bunlar kartlara yazılır ve geliştirme ekibi bunları uygulama görevlerine böler. Bu görevler, zamanlama ve maliyet tahminlerinin temelidir.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 önceliklerine ve program tahminlerine göre sonraki sürüme eklenecek hikayeleri seçer.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Bir 'Reçeteli </a:t>
            </a:r>
            <a:r>
              <a:rPr lang="en-US" sz="2800" b="1" i="0" noProof="0" dirty="0" smtClean="0">
                <a:solidFill>
                  <a:srgbClr val="000000"/>
                </a:solidFill>
                <a:effectLst/>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laç</a:t>
            </a:r>
            <a:r>
              <a:rPr lang="tr-TR" sz="2800" b="1" i="0" noProof="0" dirty="0" smtClean="0">
                <a:solidFill>
                  <a:srgbClr val="000000"/>
                </a:solidFill>
                <a:effectLst/>
                <a:latin typeface="Times New Roman" panose="02020603050405020304" pitchFamily="18" charset="0"/>
              </a:rPr>
              <a:t>' Hikayesi</a:t>
            </a:r>
            <a:endParaRPr lang="tr-TR" sz="2800" b="1" i="0" noProof="0" dirty="0">
              <a:solidFill>
                <a:srgbClr val="000000"/>
              </a:solidFill>
              <a:effectLst/>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a:xfrm>
            <a:off x="3270115" y="6516519"/>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7" name="Picture 6">
            <a:extLst>
              <a:ext uri="{FF2B5EF4-FFF2-40B4-BE49-F238E27FC236}">
                <a16:creationId xmlns:a16="http://schemas.microsoft.com/office/drawing/2014/main" id="{74577E12-22FE-4FC1-B85E-5757A1102960}"/>
              </a:ext>
            </a:extLst>
          </p:cNvPr>
          <p:cNvPicPr>
            <a:picLocks noChangeAspect="1"/>
          </p:cNvPicPr>
          <p:nvPr/>
        </p:nvPicPr>
        <p:blipFill>
          <a:blip r:embed="rId2"/>
          <a:stretch>
            <a:fillRect/>
          </a:stretch>
        </p:blipFill>
        <p:spPr>
          <a:xfrm>
            <a:off x="1465040" y="1506747"/>
            <a:ext cx="6154960" cy="5032165"/>
          </a:xfrm>
          <a:prstGeom prst="rect">
            <a:avLst/>
          </a:prstGeom>
        </p:spPr>
      </p:pic>
    </p:spTree>
    <p:extLst>
      <p:ext uri="{BB962C8B-B14F-4D97-AF65-F5344CB8AC3E}">
        <p14:creationId xmlns:p14="http://schemas.microsoft.com/office/powerpoint/2010/main" val="338389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Bir 'Reçeteli </a:t>
            </a:r>
            <a:r>
              <a:rPr lang="en-US" sz="2800" dirty="0" err="1">
                <a:solidFill>
                  <a:srgbClr val="000000"/>
                </a:solidFill>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laç</a:t>
            </a:r>
            <a:r>
              <a:rPr lang="tr-TR" sz="2800" b="1" i="0" noProof="0" dirty="0" smtClean="0">
                <a:solidFill>
                  <a:srgbClr val="000000"/>
                </a:solidFill>
                <a:effectLst/>
                <a:latin typeface="Times New Roman" panose="02020603050405020304" pitchFamily="18" charset="0"/>
              </a:rPr>
              <a:t>' Hikayesi</a:t>
            </a:r>
            <a:endParaRPr lang="tr-TR" sz="2800" b="1" i="0" noProof="0" dirty="0">
              <a:solidFill>
                <a:srgbClr val="000000"/>
              </a:solidFill>
              <a:effectLst/>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3" name="TextBox 2">
            <a:extLst>
              <a:ext uri="{FF2B5EF4-FFF2-40B4-BE49-F238E27FC236}">
                <a16:creationId xmlns:a16="http://schemas.microsoft.com/office/drawing/2014/main" id="{A0A5043E-3D2D-4B1F-9A9D-B6A006992F39}"/>
              </a:ext>
            </a:extLst>
          </p:cNvPr>
          <p:cNvSpPr txBox="1"/>
          <p:nvPr/>
        </p:nvSpPr>
        <p:spPr>
          <a:xfrm>
            <a:off x="81428" y="1601261"/>
            <a:ext cx="8897201" cy="4616648"/>
          </a:xfrm>
          <a:prstGeom prst="rect">
            <a:avLst/>
          </a:prstGeom>
          <a:noFill/>
        </p:spPr>
        <p:txBody>
          <a:bodyPr wrap="square" rtlCol="0">
            <a:spAutoFit/>
          </a:bodyPr>
          <a:lstStyle/>
          <a:p>
            <a:pPr algn="just"/>
            <a:r>
              <a:rPr lang="tr-TR" sz="1400" dirty="0" smtClean="0"/>
              <a:t>Kate, bir kliniğe giden bir hastaya ilaç yazmak isteyen bir doktordur. Hasta kaydı zaten bilgisayarında görüntülendiğinden, ilaç tedavisi alanına tıklar ve mevcut ilacı, "yeni ilacı" veya "formüler" i seçebilir.</a:t>
            </a:r>
          </a:p>
          <a:p>
            <a:pPr algn="just"/>
            <a:endParaRPr lang="tr-TR" sz="1400" dirty="0" smtClean="0"/>
          </a:p>
          <a:p>
            <a:pPr algn="just"/>
            <a:r>
              <a:rPr lang="tr-TR" sz="1400" dirty="0" smtClean="0"/>
              <a:t>"Mevcut ilacı" seçerse, sistem ondan dozu kontrol etmesini ister. Dozu değiştirmek isterse, dozu girer ve ardından reçeteyi onaylar.</a:t>
            </a:r>
          </a:p>
          <a:p>
            <a:pPr algn="just"/>
            <a:endParaRPr lang="tr-TR" sz="1400" dirty="0" smtClean="0"/>
          </a:p>
          <a:p>
            <a:pPr algn="just"/>
            <a:r>
              <a:rPr lang="tr-TR" sz="1400" dirty="0" smtClean="0"/>
              <a:t>"Yeni ilaç" ı seçerse, sistem hangi ilacı reçete edeceğini bildiğini varsayar. İlaç adının ilk birkaç harfini yazar. Sistem, bu harflerle başlayarak olası ilaçların bir listesini görüntüler. Gerekli ilacı seçer ve sistem kendisinden seçilen ilacın doğru olup olmadığını kontrol etmesini isteyerek yanıt verir. Dozu girer ve ardından reçeteyi onaylar.</a:t>
            </a:r>
          </a:p>
          <a:p>
            <a:pPr algn="just"/>
            <a:endParaRPr lang="tr-TR" sz="1400" dirty="0" smtClean="0"/>
          </a:p>
          <a:p>
            <a:pPr algn="just"/>
            <a:r>
              <a:rPr lang="tr-TR" sz="1400" dirty="0" smtClean="0"/>
              <a:t>"Formüler" i seçerse, sistem onaylanmış formüler için bir arama kutusu görüntüler. Daha sonra gerekli ilacı arayabilir. Bir ilaç seçer ve ilacın doğru olup olmadığını kontrol etmesi istenir. Dozu girer ve ardından reçeteyi onaylar.</a:t>
            </a:r>
          </a:p>
          <a:p>
            <a:pPr algn="just"/>
            <a:endParaRPr lang="tr-TR" sz="1400" dirty="0" smtClean="0"/>
          </a:p>
          <a:p>
            <a:pPr algn="just"/>
            <a:r>
              <a:rPr lang="tr-TR" sz="1400" dirty="0" smtClean="0"/>
              <a:t>Sistem her zaman dozun onaylanmış aralıkta olup olmadığını kontrol eder. Değilse, </a:t>
            </a:r>
            <a:r>
              <a:rPr lang="tr-TR" sz="1400" dirty="0" err="1" smtClean="0"/>
              <a:t>Kate'den</a:t>
            </a:r>
            <a:r>
              <a:rPr lang="tr-TR" sz="1400" dirty="0" smtClean="0"/>
              <a:t> dozu değiştirmesi istenir.</a:t>
            </a:r>
          </a:p>
          <a:p>
            <a:pPr algn="just"/>
            <a:endParaRPr lang="tr-TR" sz="1400" dirty="0" smtClean="0"/>
          </a:p>
          <a:p>
            <a:pPr algn="just"/>
            <a:r>
              <a:rPr lang="tr-TR" sz="1400" dirty="0" smtClean="0"/>
              <a:t>Kate reçeteyi onayladıktan sonra kontrol için </a:t>
            </a:r>
            <a:r>
              <a:rPr lang="en-US" sz="1400" dirty="0" err="1" smtClean="0"/>
              <a:t>reçeteyi</a:t>
            </a:r>
            <a:r>
              <a:rPr lang="en-US" sz="1400" dirty="0" smtClean="0"/>
              <a:t> </a:t>
            </a:r>
            <a:r>
              <a:rPr lang="en-US" sz="1400" dirty="0" err="1" smtClean="0"/>
              <a:t>görecektir</a:t>
            </a:r>
            <a:r>
              <a:rPr lang="tr-TR" sz="1400" dirty="0" smtClean="0"/>
              <a:t>. </a:t>
            </a:r>
            <a:r>
              <a:rPr lang="tr-TR" sz="1400" dirty="0" smtClean="0"/>
              <a:t>Ya "Tamam" ı veya "Değiştir" i tıklar. "Tamam" ı tıklarsa, reçete denetim </a:t>
            </a:r>
            <a:r>
              <a:rPr lang="tr-TR" sz="1400" dirty="0" err="1" smtClean="0"/>
              <a:t>veritabanına</a:t>
            </a:r>
            <a:r>
              <a:rPr lang="tr-TR" sz="1400" dirty="0" smtClean="0"/>
              <a:t> kaydedilir. "Değiştir" i tıklarsa, "İlaç reçetesi yazma" sürecine yeniden </a:t>
            </a:r>
            <a:r>
              <a:rPr lang="en-US" sz="1400" dirty="0" err="1" smtClean="0"/>
              <a:t>başlar</a:t>
            </a:r>
            <a:r>
              <a:rPr lang="tr-TR" sz="1400" dirty="0" smtClean="0"/>
              <a:t>.</a:t>
            </a:r>
            <a:endParaRPr lang="tr-T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İlaç </a:t>
            </a:r>
            <a:r>
              <a:rPr lang="tr-TR" sz="2800" b="1" i="0" noProof="0" dirty="0" err="1" smtClean="0">
                <a:solidFill>
                  <a:srgbClr val="000000"/>
                </a:solidFill>
                <a:effectLst/>
                <a:latin typeface="Times New Roman" panose="02020603050405020304" pitchFamily="18" charset="0"/>
              </a:rPr>
              <a:t>Reçetelemek</a:t>
            </a:r>
            <a:r>
              <a:rPr lang="tr-TR" sz="2800" b="1" i="0" noProof="0" dirty="0" smtClean="0">
                <a:solidFill>
                  <a:srgbClr val="000000"/>
                </a:solidFill>
                <a:effectLst/>
                <a:latin typeface="Times New Roman" panose="02020603050405020304" pitchFamily="18" charset="0"/>
              </a:rPr>
              <a:t> </a:t>
            </a:r>
            <a:r>
              <a:rPr lang="en-US" sz="2800" dirty="0" err="1">
                <a:solidFill>
                  <a:srgbClr val="000000"/>
                </a:solidFill>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çin</a:t>
            </a:r>
            <a:r>
              <a:rPr lang="tr-TR" sz="2800" b="1" i="0" noProof="0" dirty="0" smtClean="0">
                <a:solidFill>
                  <a:srgbClr val="000000"/>
                </a:solidFill>
                <a:effectLst/>
                <a:latin typeface="Times New Roman" panose="02020603050405020304" pitchFamily="18" charset="0"/>
              </a:rPr>
              <a:t> </a:t>
            </a:r>
            <a:r>
              <a:rPr lang="tr-TR" sz="2800" b="1" i="0" noProof="0" dirty="0" smtClean="0">
                <a:solidFill>
                  <a:srgbClr val="000000"/>
                </a:solidFill>
                <a:effectLst/>
                <a:latin typeface="Times New Roman" panose="02020603050405020304" pitchFamily="18" charset="0"/>
              </a:rPr>
              <a:t>Görev Kartı Örnekleri</a:t>
            </a:r>
            <a:endParaRPr lang="tr-TR" sz="2800" b="1" i="0" noProof="0" dirty="0">
              <a:solidFill>
                <a:srgbClr val="000000"/>
              </a:solidFill>
              <a:effectLst/>
              <a:latin typeface="Times New Roman" panose="02020603050405020304" pitchFamily="18" charset="0"/>
            </a:endParaRP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918128" y="1417637"/>
            <a:ext cx="7138752" cy="49794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XP Ve Değişim</a:t>
            </a:r>
            <a:endParaRPr lang="tr-TR" sz="2800" b="1" i="0" noProof="0" dirty="0">
              <a:solidFill>
                <a:srgbClr val="000000"/>
              </a:solidFill>
              <a:effectLst/>
              <a:latin typeface="Times New Roman" panose="02020603050405020304" pitchFamily="18" charset="0"/>
            </a:endParaRPr>
          </a:p>
        </p:txBody>
      </p:sp>
      <p:sp>
        <p:nvSpPr>
          <p:cNvPr id="117145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mühendisliğinde geleneksel akıl, değişim için tasarım yapmaktır. Daha sonraki yaşam döngüsünde maliyetleri düşürdüğü için değişiklikleri önceden tahmin etmek için zaman ve çaba harcamaya değer.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XP, değişiklikler güvenilir bir şekilde öngörülemediği için bunun faydalı olmadığını savunuyor.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Daha ziyade, uygulanmaları gerektiğinde değişiklikleri kolaylaştırmak için sürekli kod iyileştirme (yeniden düzenleme) önerir.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Yeniden Düzenleme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Programlama ekibi olası yazılım iyileştirmelerini arar ve bu iyileştirmeleri acil ihtiyaç duyulmayan yerlerde bile yapar.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yazılımın anlaşılırlığını artırır ve böylece dokümantasyon ihtiyacını azaltır.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Kod iyi yapılandırılmış ve net olduğu için değişiklik yapmak daha kolaydır.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bazı değişiklikler mimarinin yeniden düzenlenmesini gerektirir ve bu çok daha pahalıdır.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Yeniden Düzenleme Örnekleri</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Yinelenen kodu kaldırmak için bir sınıf hiyerarşisinin yeniden düzenlenmesi.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Anlamalarını kolaylaştırmak için öznitelikleri ve yöntemleri toparlamak ve yeniden adlandırmak.</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Satır içi kodun, bir program kitaplığına dahil edilmiş yöntemlere yapılan çağrılarla değiştirilmesi.</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err="1" smtClean="0">
                <a:solidFill>
                  <a:schemeClr val="tx1"/>
                </a:solidFill>
              </a:rPr>
              <a:t>Bölüm</a:t>
            </a:r>
            <a:r>
              <a:rPr lang="en-US" sz="2800" noProof="0" dirty="0" smtClean="0">
                <a:solidFill>
                  <a:schemeClr val="tx1"/>
                </a:solidFill>
              </a:rPr>
              <a:t> 1 </a:t>
            </a:r>
            <a:r>
              <a:rPr lang="tr-TR" sz="2800" noProof="0" dirty="0" smtClean="0">
                <a:solidFill>
                  <a:schemeClr val="tx1"/>
                </a:solidFill>
              </a:rPr>
              <a:t>Anahtar </a:t>
            </a:r>
            <a:r>
              <a:rPr lang="tr-TR" sz="2800" noProof="0" dirty="0" smtClean="0">
                <a:solidFill>
                  <a:schemeClr val="tx1"/>
                </a:solidFill>
              </a:rPr>
              <a:t>Noktalar</a:t>
            </a:r>
            <a:endParaRPr lang="tr-TR" sz="2800" noProof="0" dirty="0">
              <a:solidFill>
                <a:schemeClr val="tx1"/>
              </a:solidFill>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 hızlı geliştirmeye, yazılımın sık sürümlerine, işlem giderlerini azaltmaya ve yüksek kaliteli kod üretmeye odaklanan artımlı geliştirme yöntemleridir. Müşteriyi doğrudan geliştirme sürecine dahil ederler.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Geliştirme için çevik veya plan odaklı bir yaklaşım kullanıp kullanmama kararı, geliştirilen yazılımın türüne, geliştirme ekibinin yeteneklerine ve sistemi geliştiren şirketin kültürüne bağlı olmalıdır.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Ekstrem programlama, yazılımın sık sürümleri, sürekli yazılım iyileştirmesi ve geliştirme ekibine müşteri katılımı gibi bir dizi iyi programlama uygulamasını entegre eden iyi bilinen bir çevik yöntemdir.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tr-TR" noProof="0" dirty="0" smtClean="0"/>
              <a:t>Ders 3 - Çevik Yazılım Geliştirme</a:t>
            </a:r>
            <a:endParaRPr lang="tr-TR" noProof="0" dirty="0"/>
          </a:p>
        </p:txBody>
      </p:sp>
      <p:sp>
        <p:nvSpPr>
          <p:cNvPr id="3" name="Subtitle 2"/>
          <p:cNvSpPr>
            <a:spLocks noGrp="1"/>
          </p:cNvSpPr>
          <p:nvPr>
            <p:ph type="subTitle" idx="1"/>
          </p:nvPr>
        </p:nvSpPr>
        <p:spPr/>
        <p:txBody>
          <a:bodyPr/>
          <a:lstStyle/>
          <a:p>
            <a:pPr fontAlgn="auto">
              <a:spcAft>
                <a:spcPts val="0"/>
              </a:spcAft>
              <a:buFont typeface="Arial"/>
              <a:buNone/>
              <a:defRPr/>
            </a:pPr>
            <a:r>
              <a:rPr lang="tr-TR" noProof="0" dirty="0" smtClean="0">
                <a:ea typeface="+mn-ea"/>
                <a:cs typeface="+mn-cs"/>
              </a:rPr>
              <a:t>Bölüm 2</a:t>
            </a:r>
            <a:endParaRPr lang="tr-TR" noProof="0"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X</a:t>
            </a:r>
            <a:r>
              <a:rPr lang="en-US" sz="2800" b="1" i="0" noProof="0" dirty="0" smtClean="0">
                <a:solidFill>
                  <a:srgbClr val="000000"/>
                </a:solidFill>
                <a:effectLst/>
                <a:latin typeface="Times New Roman" panose="02020603050405020304" pitchFamily="18" charset="0"/>
              </a:rPr>
              <a:t>P</a:t>
            </a:r>
            <a:r>
              <a:rPr lang="tr-TR" sz="2800" b="1" i="0" noProof="0" dirty="0" smtClean="0">
                <a:solidFill>
                  <a:srgbClr val="000000"/>
                </a:solidFill>
                <a:effectLst/>
                <a:latin typeface="Times New Roman" panose="02020603050405020304" pitchFamily="18" charset="0"/>
              </a:rPr>
              <a:t>'de </a:t>
            </a:r>
            <a:r>
              <a:rPr lang="tr-TR" sz="2800" b="1" i="0" noProof="0" dirty="0" smtClean="0">
                <a:solidFill>
                  <a:srgbClr val="000000"/>
                </a:solidFill>
                <a:effectLst/>
                <a:latin typeface="Times New Roman" panose="02020603050405020304" pitchFamily="18" charset="0"/>
              </a:rPr>
              <a:t>Test Etme</a:t>
            </a:r>
            <a:endParaRPr lang="tr-TR" sz="2800" b="1" i="0" noProof="0" dirty="0">
              <a:solidFill>
                <a:srgbClr val="000000"/>
              </a:solidFill>
              <a:effectLst/>
              <a:latin typeface="Times New Roman" panose="02020603050405020304" pitchFamily="18" charset="0"/>
            </a:endParaRPr>
          </a:p>
        </p:txBody>
      </p:sp>
      <p:sp>
        <p:nvSpPr>
          <p:cNvPr id="1172483"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Test, XP'nin merkezidir ve XP, her değişiklik yapıldıktan sonra programın test edildiği bir yaklaşım geliştirmiştir.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XP test özellikleri: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Önce test geliştirme.</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Senaryolardan artımlı test geliştirme.</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Test geliştirme ve doğrulamada kullanıcı katılımı.</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Otomatik test donanımları, yeni bir sürüm oluşturulduğunda her seferinde tüm bileşen testlerini çalıştırmak için kullanılır.</a:t>
            </a:r>
            <a:endParaRPr lang="tr-TR" sz="24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Hızlı </a:t>
            </a:r>
            <a:r>
              <a:rPr lang="tr-TR" sz="2800" noProof="0" dirty="0" smtClean="0">
                <a:solidFill>
                  <a:srgbClr val="000000"/>
                </a:solidFill>
                <a:latin typeface="Times New Roman" panose="02020603050405020304" pitchFamily="18" charset="0"/>
              </a:rPr>
              <a:t>Y</a:t>
            </a:r>
            <a:r>
              <a:rPr lang="tr-TR" sz="2800" b="1" i="0" noProof="0" dirty="0" smtClean="0">
                <a:solidFill>
                  <a:srgbClr val="000000"/>
                </a:solidFill>
                <a:effectLst/>
                <a:latin typeface="Times New Roman" panose="02020603050405020304" pitchFamily="18" charset="0"/>
              </a:rPr>
              <a:t>azılım Geliştirme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457200" y="1600200"/>
            <a:ext cx="84074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Hızlı geliştirme ve teslimat, artık çoğu zaman yazılım sistemleri için en önemli gereksinimdir: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İşletmeler hızla değişen bir gereksinimle çalışır ve bir dizi kararlı yazılım gereksinimi üretmek pratik olarak imkansızdır.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 değişen iş ihtiyaçlarını yansıtacak şekilde hızla gelişmelidir.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Hızlı yazılım geliştirme:</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Şartname, tasarım ve uygulama birbiriyle ilişkilidir.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sürüm değerlendirmesine dahil olan paydaşlarla bir dizi sürüm olarak geliştirilmiştir.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a:t>
            </a:r>
            <a:r>
              <a:rPr lang="tr-TR" b="0" i="0" noProof="0" dirty="0" err="1">
                <a:solidFill>
                  <a:srgbClr val="000000"/>
                </a:solidFill>
                <a:effectLst/>
                <a:latin typeface="Times New Roman" panose="02020603050405020304" pitchFamily="18" charset="0"/>
              </a:rPr>
              <a:t>arayüzleri</a:t>
            </a:r>
            <a:r>
              <a:rPr lang="tr-TR" b="0" i="0" noProof="0" dirty="0">
                <a:solidFill>
                  <a:srgbClr val="000000"/>
                </a:solidFill>
                <a:effectLst/>
                <a:latin typeface="Times New Roman" panose="02020603050405020304" pitchFamily="18" charset="0"/>
              </a:rPr>
              <a:t> genellikle bir IDE ve grafik araç seti kullanılarak geliştirilir.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Önce Test Geliştirme</a:t>
            </a:r>
            <a:endParaRPr lang="tr-TR" sz="2800" b="1" i="0" noProof="0" dirty="0">
              <a:solidFill>
                <a:srgbClr val="000000"/>
              </a:solidFill>
              <a:effectLst/>
              <a:latin typeface="Times New Roman" panose="02020603050405020304" pitchFamily="18" charset="0"/>
            </a:endParaRPr>
          </a:p>
        </p:txBody>
      </p:sp>
      <p:sp>
        <p:nvSpPr>
          <p:cNvPr id="1173507"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Koddan önce testler yazmak, uygulanacak gereksinimleri açıklığa kavuşturur.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Testler, otomatik olarak yürütülebilmeleri için veri yerine program olarak yazılır. Test, doğru şekilde yürütüldüğüne dair bir kontrol içerir.</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Genellikle </a:t>
            </a:r>
            <a:r>
              <a:rPr lang="tr-TR" sz="2400" b="0" i="0" noProof="0" dirty="0" err="1" smtClean="0">
                <a:solidFill>
                  <a:srgbClr val="000000"/>
                </a:solidFill>
                <a:effectLst/>
                <a:latin typeface="Times New Roman" panose="02020603050405020304" pitchFamily="18" charset="0"/>
              </a:rPr>
              <a:t>Junit</a:t>
            </a:r>
            <a:r>
              <a:rPr lang="tr-TR" sz="2400" b="0" i="0" noProof="0" dirty="0" smtClean="0">
                <a:solidFill>
                  <a:srgbClr val="000000"/>
                </a:solidFill>
                <a:effectLst/>
                <a:latin typeface="Times New Roman" panose="02020603050405020304" pitchFamily="18" charset="0"/>
              </a:rPr>
              <a:t> gibi bir test çerçevesine dayanır.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Tüm önceki ve yeni testler, yeni işlevsellik eklendiğinde otomatik olarak çalıştırılır, böylece yeni işlevin hatalara neden olup olmadığı kontrol edilir.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Müşteri Katılımı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Müşterinin test sürecindeki rolü, sistemin bir sonraki sürümünde uygulanacak hikayeler için kabul testleri geliştirmeye yardımcı olmaktır.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Ekibin bir parçası olan müşteri, geliştirme ilerledikçe testler yazar. Bu nedenle, tüm yeni kodlar, müşterinin ihtiyaç duyduğu şey olduğundan emin olmak için doğrulanır.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müşteri rolünü benimseyen kişilerin sınırlı zamanı vardır ve bu nedenle geliştirme ekibiyle tam zamanlı çalışamazlar. Gereksinimleri sağlamanın yeterli bir katkı olduğunu düşünebilirler ve bu nedenle test sürecine dahil olma konusunda isteksiz olabilirler.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Doz Kontrolü </a:t>
            </a:r>
            <a:r>
              <a:rPr lang="en-US" sz="2800" dirty="0" err="1">
                <a:solidFill>
                  <a:srgbClr val="000000"/>
                </a:solidFill>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çin</a:t>
            </a:r>
            <a:r>
              <a:rPr lang="tr-TR" sz="2800" b="1" i="0" noProof="0" dirty="0" smtClean="0">
                <a:solidFill>
                  <a:srgbClr val="000000"/>
                </a:solidFill>
                <a:effectLst/>
                <a:latin typeface="Times New Roman" panose="02020603050405020304" pitchFamily="18" charset="0"/>
              </a:rPr>
              <a:t> </a:t>
            </a:r>
            <a:r>
              <a:rPr lang="tr-TR" sz="2800" b="1" i="0" noProof="0" dirty="0" smtClean="0">
                <a:solidFill>
                  <a:srgbClr val="000000"/>
                </a:solidFill>
                <a:effectLst/>
                <a:latin typeface="Times New Roman" panose="02020603050405020304" pitchFamily="18" charset="0"/>
              </a:rPr>
              <a:t>Test Senaryosu Açıklaması</a:t>
            </a:r>
            <a:endParaRPr lang="tr-TR" sz="2800" b="1" i="0" noProof="0" dirty="0">
              <a:solidFill>
                <a:srgbClr val="000000"/>
              </a:solidFill>
              <a:effectLst/>
              <a:latin typeface="Times New Roman" panose="02020603050405020304" pitchFamily="18" charset="0"/>
            </a:endParaRPr>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24938" y="1596072"/>
            <a:ext cx="9119062" cy="440341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Test Otomasyonu</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Test otomasyonu, görev uygulanmadan önce testlerin yürütülebilir bileşenler olarak yazılması anlamına gelir: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test bileşenleri bağımsız olmalı, test edilecek girdinin sunumunu </a:t>
            </a:r>
            <a:r>
              <a:rPr lang="tr-TR" b="0" i="0" noProof="0" dirty="0" err="1" smtClean="0">
                <a:solidFill>
                  <a:srgbClr val="000000"/>
                </a:solidFill>
                <a:effectLst/>
                <a:latin typeface="Times New Roman" panose="02020603050405020304" pitchFamily="18" charset="0"/>
              </a:rPr>
              <a:t>simüle</a:t>
            </a:r>
            <a:r>
              <a:rPr lang="tr-TR" b="0" i="0" noProof="0" dirty="0" smtClean="0">
                <a:solidFill>
                  <a:srgbClr val="000000"/>
                </a:solidFill>
                <a:effectLst/>
                <a:latin typeface="Times New Roman" panose="02020603050405020304" pitchFamily="18" charset="0"/>
              </a:rPr>
              <a:t> etmeli ve sonucun çıktı </a:t>
            </a:r>
            <a:r>
              <a:rPr lang="tr-TR" b="0" i="0" noProof="0" dirty="0" err="1" smtClean="0">
                <a:solidFill>
                  <a:srgbClr val="000000"/>
                </a:solidFill>
                <a:effectLst/>
                <a:latin typeface="Times New Roman" panose="02020603050405020304" pitchFamily="18" charset="0"/>
              </a:rPr>
              <a:t>spesifikasyonunu</a:t>
            </a:r>
            <a:r>
              <a:rPr lang="tr-TR" b="0" i="0" noProof="0" dirty="0" smtClean="0">
                <a:solidFill>
                  <a:srgbClr val="000000"/>
                </a:solidFill>
                <a:effectLst/>
                <a:latin typeface="Times New Roman" panose="02020603050405020304" pitchFamily="18" charset="0"/>
              </a:rPr>
              <a:t> karşılayıp karşılamadığını kontrol etmelidir. Otomatikleştirilmiş bir test çerçevesi (</a:t>
            </a:r>
            <a:r>
              <a:rPr lang="tr-TR" b="0" i="0" noProof="0" dirty="0" err="1" smtClean="0">
                <a:solidFill>
                  <a:srgbClr val="000000"/>
                </a:solidFill>
                <a:effectLst/>
                <a:latin typeface="Times New Roman" panose="02020603050405020304" pitchFamily="18" charset="0"/>
              </a:rPr>
              <a:t>örn</a:t>
            </a:r>
            <a:r>
              <a:rPr lang="tr-TR" b="0" i="0" noProof="0" dirty="0" smtClean="0">
                <a:solidFill>
                  <a:srgbClr val="000000"/>
                </a:solidFill>
                <a:effectLst/>
                <a:latin typeface="Times New Roman" panose="02020603050405020304" pitchFamily="18" charset="0"/>
              </a:rPr>
              <a:t>. </a:t>
            </a:r>
            <a:r>
              <a:rPr lang="tr-TR" b="0" i="0" noProof="0" dirty="0" err="1" smtClean="0">
                <a:solidFill>
                  <a:srgbClr val="000000"/>
                </a:solidFill>
                <a:effectLst/>
                <a:latin typeface="Times New Roman" panose="02020603050405020304" pitchFamily="18" charset="0"/>
              </a:rPr>
              <a:t>Junit</a:t>
            </a:r>
            <a:r>
              <a:rPr lang="tr-TR" b="0" i="0" noProof="0" dirty="0" smtClean="0">
                <a:solidFill>
                  <a:srgbClr val="000000"/>
                </a:solidFill>
                <a:effectLst/>
                <a:latin typeface="Times New Roman" panose="02020603050405020304" pitchFamily="18" charset="0"/>
              </a:rPr>
              <a:t>), yürütülebilir testler yazmayı ve yürütme için bir dizi test göndermeyi kolaylaştıran bir sistemdir.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Test otomatikleştirildiği için, her zaman hızlı ve kolay bir şekilde yürütülebilecek bir dizi test vardır: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Sisteme herhangi bir işlevsellik eklendiğinde, testler çalıştırılabilir ve yeni kodun ortaya çıkardığı sorunlar anında yakalanabilir.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XP Test Zorlukları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Programcılar programlamayı teste tercih ederler ve bazen test yazarken kestirme yollar kullanırlar. Örneğin, oluşabilecek tüm olası istisnaları kontrol etmeyen eksik testler yazabilirler.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Bazı testleri aşamalı olarak yazmak çok zor olabilir. Örneğin, karmaşık bir kullanıcı </a:t>
            </a:r>
            <a:r>
              <a:rPr lang="tr-TR" b="0" i="0" noProof="0" dirty="0" err="1" smtClean="0">
                <a:solidFill>
                  <a:srgbClr val="000000"/>
                </a:solidFill>
                <a:effectLst/>
                <a:latin typeface="Times New Roman" panose="02020603050405020304" pitchFamily="18" charset="0"/>
              </a:rPr>
              <a:t>arayüzünde</a:t>
            </a:r>
            <a:r>
              <a:rPr lang="tr-TR" b="0" i="0" noProof="0" dirty="0" smtClean="0">
                <a:solidFill>
                  <a:srgbClr val="000000"/>
                </a:solidFill>
                <a:effectLst/>
                <a:latin typeface="Times New Roman" panose="02020603050405020304" pitchFamily="18" charset="0"/>
              </a:rPr>
              <a:t>, ekranlar arasında 'görüntüleme mantığını' ve iş akışını uygulayan kod için birim testleri yazmak genellikle zordur.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dizi testin eksiksiz olup olmadığına karar vermek zordur. Çok sayıda sistem testiniz olsa da, test setiniz tam kapsam sağlamayabilir.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Çiftler Programı</a:t>
            </a:r>
            <a:endParaRPr lang="tr-TR" sz="2800" b="1" i="0" noProof="0" dirty="0">
              <a:solidFill>
                <a:srgbClr val="000000"/>
              </a:solidFill>
              <a:effectLst/>
              <a:latin typeface="Times New Roman" panose="02020603050405020304" pitchFamily="18" charset="0"/>
            </a:endParaRPr>
          </a:p>
        </p:txBody>
      </p:sp>
      <p:sp>
        <p:nvSpPr>
          <p:cNvPr id="1174531"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XP'de programcılar kod geliştirmek için birlikte oturarak çiftler halinde çalışırlar.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ortak kod sahipliği geliştirmeye yardımcı olur ve bilgiyi ekibe yayar.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 bir kod satırına 1'den fazla kişi tarafından bakıldığı için gayri resmi bir inceleme süreci olarak hizmet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bundan faydalanabileceği için yeniden düzenleme yapmayı teşvik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Ölçümler, eşli programlama ile geliştirme üretkenliğinin bağımsız çalışan iki kişininkine benzer olduğunu göstermektedir.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i="0" noProof="0" dirty="0" smtClean="0">
                <a:solidFill>
                  <a:srgbClr val="000000"/>
                </a:solidFill>
                <a:effectLst/>
                <a:latin typeface="Times New Roman" panose="02020603050405020304" pitchFamily="18" charset="0"/>
              </a:rPr>
              <a:t>Çiftler Programı</a:t>
            </a:r>
            <a:endParaRPr lang="tr-TR" sz="2800" noProof="0"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 programlamada, programcılar yazılımı geliştirmek için aynı iş istasyonunda birlikte otururlar.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Çiftler dinamik olarak oluşturulur, böylece tüm ekip üyeleri geliştirme sürecinde birbirleriyle çalışır.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İkili programlama sırasında gerçekleşen bilgilerin paylaşımı, ekip üyeleri ayrıldığında bir projeye yönelik genel riskleri azalttığı için çok önemlidir.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 programlama mutlaka verimsiz değildir ve birlikte çalışan bir çiftin, ayrı çalışan 2 programcıdan daha verimli olduğuna dair kanıtlar vardır.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Çift Programlamanın Avantajları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457200" y="1502924"/>
            <a:ext cx="8229600" cy="4525963"/>
          </a:xfrm>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için kolektif mülkiyet ve sorumluluk fikrini destekler.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Kod ile ilgili sorunlardan şahıslar sorumlu tutulamaz. Bunun yerine, ekibin bu sorunları çözmek için ortak sorumluluğu vardır.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 bir kod satırına en az iki kişi baktığı için gayri resmi bir inceleme süreci olarak hareket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yazılım geliştirme süreci olan yeniden düzenlemeyi desteklemeye yardımcı olur.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Eşli programlama ve kolektif sahipliğin kullanıldığı yerlerde, diğerleri yeniden düzenleme işleminden hemen faydalanır, bu nedenle süreci desteklemeleri muhtemeldir.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Proje Yönetimi</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proje yöneticilerinin temel sorumluluğu, yazılımın zamanında ve proje için planlanan bütçe dahilinde teslim edilmesi için projeyi yönetmektir.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Proje yönetimine yönelik standart yaklaşım, plan odaklıdır. Yöneticiler proje için neyin teslim edilmesi gerektiğini, ne zaman teslim edilmesi gerektiğini ve proje çıktılarının geliştirilmesi üzerinde kimin çalışacağını gösteren bir plan hazırlar.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proje yönetimi, artan gelişime ve çevik yöntemlerin belirli güçlü yönlerine uyarlanmış farklı bir yaklaşım gerektirir.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err="1" smtClean="0">
                <a:solidFill>
                  <a:srgbClr val="000000"/>
                </a:solidFill>
                <a:effectLst/>
                <a:latin typeface="Times New Roman" panose="02020603050405020304" pitchFamily="18" charset="0"/>
              </a:rPr>
              <a:t>Scrum</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yaklaşımı genel bir çevik yöntemdir ancak odak noktası, belirli çevik uygulamalardan ziyade yinelemeli geliştirmeyi yönetmektir.</a:t>
            </a:r>
          </a:p>
          <a:p>
            <a:pPr algn="l">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Scrum'da</a:t>
            </a:r>
            <a:r>
              <a:rPr lang="tr-TR" b="0" i="0" noProof="0" dirty="0" smtClean="0">
                <a:solidFill>
                  <a:srgbClr val="000000"/>
                </a:solidFill>
                <a:effectLst/>
                <a:latin typeface="Times New Roman" panose="02020603050405020304" pitchFamily="18" charset="0"/>
              </a:rPr>
              <a:t> üç aşama vardır.</a:t>
            </a:r>
          </a:p>
          <a:p>
            <a:pPr marL="742950" lvl="1" indent="-285750"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İlk aşama, proje için genel hedefleri belirlediğiniz ve yazılım mimarisini tasarladığınız bir taslak planlama aşamasıdır.</a:t>
            </a:r>
          </a:p>
          <a:p>
            <a:pPr marL="742950" lvl="1" indent="-285750"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Bunu, her döngünün sistemin bir artışını geliştirdiği bir dizi sprint döngüsü izler.</a:t>
            </a:r>
          </a:p>
          <a:p>
            <a:pPr marL="742950" lvl="1" indent="-285750"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Proje kapanış aşaması projeyi tamamlar, sistem yardım çerçeveleri ve kullanıcı kılavuzları gibi gerekli belgeleri tamamlar ve projeden öğrenilen dersleri değerlendirir.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a:t>
            </a:r>
            <a:r>
              <a:rPr lang="tr-TR" sz="2800" noProof="0" dirty="0" smtClean="0">
                <a:solidFill>
                  <a:srgbClr val="000000"/>
                </a:solidFill>
                <a:latin typeface="Times New Roman" panose="02020603050405020304" pitchFamily="18" charset="0"/>
              </a:rPr>
              <a:t>Y</a:t>
            </a:r>
            <a:r>
              <a:rPr lang="tr-TR" sz="2800" b="1" i="0" noProof="0" dirty="0" smtClean="0">
                <a:solidFill>
                  <a:srgbClr val="000000"/>
                </a:solidFill>
                <a:effectLst/>
                <a:latin typeface="Times New Roman" panose="02020603050405020304" pitchFamily="18" charset="0"/>
              </a:rPr>
              <a:t>öntemler</a:t>
            </a:r>
            <a:endParaRPr lang="tr-TR" sz="2800" b="1" i="0" noProof="0" dirty="0">
              <a:solidFill>
                <a:srgbClr val="000000"/>
              </a:solidFill>
              <a:effectLst/>
              <a:latin typeface="Times New Roman" panose="02020603050405020304" pitchFamily="18" charset="0"/>
            </a:endParaRPr>
          </a:p>
        </p:txBody>
      </p:sp>
      <p:sp>
        <p:nvSpPr>
          <p:cNvPr id="116633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1980'lerin ve 1990'ların yazılım tasarım yöntemlerinde yer alan genel giderlerden memnuniyetsizlik, çevik yöntemlerin geliştirilmesini sağladı. Bu yöntemler: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Tasarım yerine koda odaklanın.</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 geliştirme yinelemeli bir yaklaşıma dayanmaktadır.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Çalışan yazılımı hızlı bir şekilde sunması ve bunu değişen gereksinimleri karşılayacak şekilde hızla geliştirmesi amaçlanmaktadır.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Çevik yöntemlerin amacı, yazılım sürecindeki genel giderleri azaltmak (örneğin, dokümantasyonu sınırlandırarak) ve aşırı yeniden çalışma yapmadan değişen gereksinimlere hızla yanıt verebilmektir.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tr-TR" sz="2800" b="1" i="0" noProof="0" dirty="0" err="1" smtClean="0">
                <a:solidFill>
                  <a:srgbClr val="000000"/>
                </a:solidFill>
                <a:effectLst/>
                <a:latin typeface="Times New Roman" panose="02020603050405020304" pitchFamily="18" charset="0"/>
              </a:rPr>
              <a:t>Scrum</a:t>
            </a:r>
            <a:r>
              <a:rPr lang="tr-TR" sz="2800" b="1" i="0" noProof="0" dirty="0" smtClean="0">
                <a:solidFill>
                  <a:srgbClr val="000000"/>
                </a:solidFill>
                <a:effectLst/>
                <a:latin typeface="Times New Roman" panose="02020603050405020304" pitchFamily="18" charset="0"/>
              </a:rPr>
              <a:t> Süreci</a:t>
            </a:r>
            <a:endParaRPr lang="tr-TR" sz="2800" b="1" i="0" noProof="0" dirty="0">
              <a:solidFill>
                <a:srgbClr val="000000"/>
              </a:solidFill>
              <a:effectLst/>
              <a:latin typeface="Times New Roman" panose="02020603050405020304" pitchFamily="18" charset="0"/>
            </a:endParaRPr>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347027" y="2446415"/>
            <a:ext cx="8217853" cy="306855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Sprint </a:t>
            </a:r>
            <a:r>
              <a:rPr lang="tr-TR" sz="2800" b="1" i="0" noProof="0" dirty="0" smtClean="0">
                <a:solidFill>
                  <a:srgbClr val="000000"/>
                </a:solidFill>
                <a:effectLst/>
                <a:latin typeface="Times New Roman" panose="02020603050405020304" pitchFamily="18" charset="0"/>
              </a:rPr>
              <a:t>Döngüsü</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Sprintler sabit uzunluktadır, normalde 2-4 haftadır. XP'de sistemin bir sürümünün geliştirilmesine karşılık gelirler.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Planlama için başlangıç ​​noktası, proje üzerinde yapılacak işlerin listesi olan ürün birikimidir.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Seçim aşaması, sprint sırasında geliştirilecek özellikleri ve işlevleri seçmek için müşteriyle birlikte çalışan tüm proje ekibini içerir.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Sprint Döngüsü</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Bunlar kararlaştırıldıktan sonra ekip, yazılımı geliştirmek için kendilerini organize eder. Bu aşamada, ekip müşteriden ve organizasyondan izole edilir ve tüm iletişimler sözde '</a:t>
            </a: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 aracılığıyla gerçekleştirilir.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ustasının rolü, geliştirme ekibini dış dikkat dağıtıcı unsurlardan korumaktır.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Sprint sonunda yapılan iş gözden geçirilir ve paydaşlara sunulur. Bir sonraki sprint döngüsü başlar.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err="1" smtClean="0">
                <a:solidFill>
                  <a:srgbClr val="000000"/>
                </a:solidFill>
                <a:effectLst/>
                <a:latin typeface="Times New Roman" panose="02020603050405020304" pitchFamily="18" charset="0"/>
              </a:rPr>
              <a:t>Scrum'da</a:t>
            </a:r>
            <a:r>
              <a:rPr lang="tr-TR" sz="2800" b="1" i="0" noProof="0" dirty="0" smtClean="0">
                <a:solidFill>
                  <a:srgbClr val="000000"/>
                </a:solidFill>
                <a:effectLst/>
                <a:latin typeface="Times New Roman" panose="02020603050405020304" pitchFamily="18" charset="0"/>
              </a:rPr>
              <a:t> Takım Çalışması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t>
            </a: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 günlük toplantılar düzenleyen, yapılacak işlerin birikimini izleyen, kararları kaydeden, iş yığınına göre ilerlemeyi ölçen ve ekip dışındaki müşterilerle ve yönetimle iletişim kuran bir kolaylaştırıcıdır.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tüm ekip üyelerinin bilgi paylaştığı, son toplantıdan bu yana kaydettikleri ilerlemeleri, ortaya çıkan sorunları ve ertesi gün için planlananları anlattıkları kısa günlük toplantılara katılır.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takımdaki herkesin neler olup bittiğini bildiği ve sorunlar ortaya çıkarsa, bunlarla başa çıkmak için kısa vadeli çalışmaları yeniden planlayabileceği anlamına gelir.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err="1" smtClean="0">
                <a:solidFill>
                  <a:srgbClr val="000000"/>
                </a:solidFill>
                <a:effectLst/>
                <a:latin typeface="Times New Roman" panose="02020603050405020304" pitchFamily="18" charset="0"/>
              </a:rPr>
              <a:t>Scrum</a:t>
            </a:r>
            <a:r>
              <a:rPr lang="tr-TR" sz="2800" b="1" i="0" noProof="0" dirty="0" smtClean="0">
                <a:solidFill>
                  <a:srgbClr val="000000"/>
                </a:solidFill>
                <a:effectLst/>
                <a:latin typeface="Times New Roman" panose="02020603050405020304" pitchFamily="18" charset="0"/>
              </a:rPr>
              <a:t> Avantajları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Ürün, yönetilebilir ve anlaşılır parçalara bölünmüştür.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Kararsız gereksinimler ilerlemeyi engellemez.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her şeyi görebilir ve sonuç olarak ekip iletişimi geliştirilir.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Müşteriler, ürün artışlarının zamanında teslim edildiğini görür ve ürünün nasıl çalıştığına dair geri bildirim alır.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Müşteriler ve geliştiriciler arasında güven tesis edilir ve herkesin projenin başarılı olmasını beklediği pozitif bir kültür </a:t>
            </a:r>
            <a:r>
              <a:rPr lang="en-US" b="0" i="0" noProof="0" dirty="0" err="1" smtClean="0">
                <a:solidFill>
                  <a:srgbClr val="000000"/>
                </a:solidFill>
                <a:effectLst/>
                <a:latin typeface="Times New Roman" panose="02020603050405020304" pitchFamily="18" charset="0"/>
              </a:rPr>
              <a:t>oluşturulur</a:t>
            </a:r>
            <a:r>
              <a:rPr lang="tr-TR" b="0" i="0" noProof="0" dirty="0" smtClean="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Yöntemleri Ölçeklendirme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yöntemlerin, küçük bir eş konumlu ekip tarafından geliştirilebilen küçük ve orta ölçekli projeler için başarılı olduğu kanıtlanmıştır.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Bazen bu yöntemlerin başarısının, herkesin birlikte çalıştığı zaman mümkün olan gelişmiş iletişim sayesinde geldiği tartışılır.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yöntemlerin ölçeğini büyütmek, bunların, belki de farklı yerlerde çalışan birden çok geliştirme ekibinin olduğu daha büyük, daha uzun projelerle başa çıkacak şekilde değiştirilmesini içerir.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Büyük Sistem Geliştirme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genellikle, her sistemi ayrı ekiplerin geliştirdiği ayrı, iletişim halindeki sistemlerin koleksiyonlarıdır. Sıklıkla, bu ekipler farklı yerlerde, bazen farklı saat dilimlerinde çalışıyorlar.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'kahverengi alan sistemleridir', yani mevcut bir dizi sistemi içerir ve bunlarla etkileşime girer. Sistem gereksinimlerinin çoğu bu etkileşimle ilgilidir ve bu nedenle kendilerini esnekliğe ve aşamalı geliştirmeye gerçekten </a:t>
            </a:r>
            <a:r>
              <a:rPr lang="en-US" b="0" i="0" noProof="0" dirty="0" err="1" smtClean="0">
                <a:solidFill>
                  <a:srgbClr val="000000"/>
                </a:solidFill>
                <a:effectLst/>
                <a:latin typeface="Times New Roman" panose="02020603050405020304" pitchFamily="18" charset="0"/>
              </a:rPr>
              <a:t>adamazlar</a:t>
            </a:r>
            <a:r>
              <a:rPr lang="tr-TR" b="0" i="0" noProof="0" dirty="0" smtClean="0">
                <a:solidFill>
                  <a:srgbClr val="000000"/>
                </a:solidFill>
                <a:effectLst/>
                <a:latin typeface="Times New Roman" panose="02020603050405020304" pitchFamily="18" charset="0"/>
              </a:rPr>
              <a:t>.</a:t>
            </a:r>
            <a:endParaRPr lang="tr-TR" b="0" i="0" noProof="0" dirty="0" smtClean="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sistem oluşturmak için birkaç sistemin entegre edildiği yerlerde, geliştirmenin önemli bir kısmı orijinal kod geliştirmeden ziyade sistem konfigürasyonu ile ilgilidir.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Büyük Sistem Geliştirme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ve geliştirme süreçleri, genellikle geliştirilme şekillerini sınırlayan dış kurallar ve düzenlemelerle sınırlandırılır.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uzun bir tedarik ve geliştirme süresine sahiptir. İnsanların kaçınılmaz olarak başka işlere ve projelere geçmesi nedeniyle, o dönem boyunca sistemi bilen uyumlu ekipler oluşturmak zordur.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genellikle çeşitli paydaşlara sahiptir. Tüm bu farklı paydaşları geliştirme sürecine dahil etmek neredeyse imkansızdır.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Ölçekleme Ve Büyütme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'Ölçek büyütme', küçük bir ekip tarafından geliştirilemeyen büyük yazılım sistemleri geliştirmek için çevik yöntemlerin kullanılmasıyla ilgilidir.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'Ölçeklendirme', çevik yöntemlerin uzun yıllara dayanan yazılım geliştirme deneyimine sahip büyük bir kuruluşta nasıl uygulanabileceğiyle ilgilidir.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 ölçeklendirirken çevik temelleri korumak çok önemlidir:</a:t>
            </a:r>
          </a:p>
          <a:p>
            <a:pPr marL="742950" lvl="1" indent="-285750"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Esnek planlama, sık sistem sürümleri, sürekli entegrasyon, test odaklı geliştirme ve iyi ekip iletişimi.</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Büyük Sistemlere Ölçekleme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 geliştirme için sadece sistemin koduna odaklanmak mümkün değildir. Daha fazla ön tasarım ve sistem dokümantasyonu yapmanız gerekir.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Ekipler arası iletişim mekanizmaları tasarlanmalı ve kullanılmalıdır. Bu, ekip üyeleri arasında düzenli telefon ve video konferanslarını ve ekiplerin ilerleme konusunda birbirlerini güncelledikleri sık, kısa elektronik toplantıları içermelidir.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Herhangi bir geliştirici bir değişikliği her kontrol ettiğinde tüm sistemin oluşturulduğu sürekli entegrasyon pratikte imkansızdır. Ancak, sık sistem kurulumlarının ve sistemin düzenli sürümlerinin sürdürülmesi çok önemlidir.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Manifesto</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1" noProof="0" dirty="0" smtClean="0">
                <a:solidFill>
                  <a:srgbClr val="000000"/>
                </a:solidFill>
                <a:effectLst/>
                <a:latin typeface="Times New Roman" panose="02020603050405020304" pitchFamily="18" charset="0"/>
              </a:rPr>
              <a:t>Bunu yaparak ve başkalarının yapmasına yardımcı olarak yazılım geliştirmenin daha iyi yollarını ortaya çıkarıyoruz. Bu çalışma sayesinde değer kazandık:</a:t>
            </a:r>
            <a:endParaRPr lang="tr-TR" b="0" i="0" noProof="0" dirty="0" smtClean="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b="0" i="1" noProof="0" dirty="0" smtClean="0">
                <a:solidFill>
                  <a:srgbClr val="000000"/>
                </a:solidFill>
                <a:effectLst/>
                <a:latin typeface="Times New Roman" panose="02020603050405020304" pitchFamily="18" charset="0"/>
              </a:rPr>
              <a:t>Süreçler ve araçlardan ziyade bireyler ve etkileşimler. Kapsamlı dokümantasyon yerine çalışan yazılım. Sözleşme müzakeresi yerine müşteri işbirliği. Bir planı takip etmek yerine değişime yanıt vermek.</a:t>
            </a:r>
            <a:endParaRPr lang="tr-TR" b="0" i="0" noProof="0" dirty="0" smtClean="0">
              <a:solidFill>
                <a:srgbClr val="000000"/>
              </a:solidFill>
              <a:effectLst/>
              <a:latin typeface="Times New Roman" panose="02020603050405020304" pitchFamily="18" charset="0"/>
            </a:endParaRPr>
          </a:p>
          <a:p>
            <a:pPr algn="just">
              <a:buFont typeface="Arial" panose="020B0604020202020204" pitchFamily="34" charset="0"/>
              <a:buChar char="•"/>
            </a:pPr>
            <a:r>
              <a:rPr lang="tr-TR" b="0" i="1" noProof="0" dirty="0" smtClean="0">
                <a:solidFill>
                  <a:srgbClr val="000000"/>
                </a:solidFill>
                <a:effectLst/>
                <a:latin typeface="Times New Roman" panose="02020603050405020304" pitchFamily="18" charset="0"/>
              </a:rPr>
              <a:t>Yani sağdaki öğelerde değer varken soldaki öğelere daha çok değer veriyoruz.</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Büyük Şirketlere Ölçeklendirme</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457200" y="1600200"/>
            <a:ext cx="8407400" cy="4525963"/>
          </a:xfrm>
        </p:spPr>
        <p:txBody>
          <a:bodyPr/>
          <a:lstStyle/>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Çevik yöntemler konusunda deneyimi olmayan proje yöneticileri, yeni bir yaklaşımın riskini kabul etme konusunda isteksiz olabilir.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Büyük kuruluşlar genellikle tüm projelerin uyması beklenen kalite prosedürlerine ve standartlarına sahiptir ve bürokratik yapıları nedeniyle, bunlar büyük olasılıkla </a:t>
            </a:r>
            <a:r>
              <a:rPr lang="en-US" sz="2000" b="0" i="0" noProof="0" dirty="0" err="1" smtClean="0">
                <a:solidFill>
                  <a:srgbClr val="000000"/>
                </a:solidFill>
                <a:effectLst/>
                <a:latin typeface="Times New Roman" panose="02020603050405020304" pitchFamily="18" charset="0"/>
              </a:rPr>
              <a:t>çevik</a:t>
            </a:r>
            <a:r>
              <a:rPr lang="tr-TR" sz="2000" b="0" i="0" noProof="0" dirty="0" smtClean="0">
                <a:solidFill>
                  <a:srgbClr val="000000"/>
                </a:solidFill>
                <a:effectLst/>
                <a:latin typeface="Times New Roman" panose="02020603050405020304" pitchFamily="18" charset="0"/>
              </a:rPr>
              <a:t> </a:t>
            </a:r>
            <a:r>
              <a:rPr lang="tr-TR" sz="2000" b="0" i="0" noProof="0" dirty="0" smtClean="0">
                <a:solidFill>
                  <a:srgbClr val="000000"/>
                </a:solidFill>
                <a:effectLst/>
                <a:latin typeface="Times New Roman" panose="02020603050405020304" pitchFamily="18" charset="0"/>
              </a:rPr>
              <a:t>yöntemlerle uyumsuzdur.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Çevik yöntemler, ekip üyeleri nispeten yüksek bir beceri seviyesine sahip olduğunda en iyi şekilde çalışır. Bununla birlikte, büyük kuruluşlar içinde, çok çeşitli beceriler ve yetenekler olması muhtemeldir.</a:t>
            </a:r>
          </a:p>
          <a:p>
            <a:pPr algn="just">
              <a:buFont typeface="Arial" panose="020B0604020202020204" pitchFamily="34" charset="0"/>
              <a:buChar char="•"/>
            </a:pPr>
            <a:r>
              <a:rPr lang="tr-TR" sz="2000" b="0" i="0" noProof="0" dirty="0" smtClean="0">
                <a:solidFill>
                  <a:srgbClr val="000000"/>
                </a:solidFill>
                <a:effectLst/>
                <a:latin typeface="Times New Roman" panose="02020603050405020304" pitchFamily="18" charset="0"/>
              </a:rPr>
              <a:t>Özellikle geleneksel sistem mühendisliği süreçlerini kullanma konusunda uzun bir geçmişe sahip olan kuruluşlarda, çevik yöntemlere kültürel direnç olabilir.</a:t>
            </a:r>
            <a:endParaRPr lang="tr-TR" sz="20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i="0" noProof="0" dirty="0" err="1" smtClean="0">
                <a:solidFill>
                  <a:srgbClr val="000000"/>
                </a:solidFill>
                <a:effectLst/>
                <a:latin typeface="Times New Roman" panose="02020603050405020304" pitchFamily="18" charset="0"/>
              </a:rPr>
              <a:t>Bölüm</a:t>
            </a:r>
            <a:r>
              <a:rPr lang="en-US" sz="2800" b="1" i="0" noProof="0" dirty="0" smtClean="0">
                <a:solidFill>
                  <a:srgbClr val="000000"/>
                </a:solidFill>
                <a:effectLst/>
                <a:latin typeface="Times New Roman" panose="02020603050405020304" pitchFamily="18" charset="0"/>
              </a:rPr>
              <a:t> 2 </a:t>
            </a:r>
            <a:r>
              <a:rPr lang="tr-TR" sz="2800" b="1" i="0" noProof="0" dirty="0" smtClean="0">
                <a:solidFill>
                  <a:srgbClr val="000000"/>
                </a:solidFill>
                <a:effectLst/>
                <a:latin typeface="Times New Roman" panose="02020603050405020304" pitchFamily="18" charset="0"/>
              </a:rPr>
              <a:t>Anahtar </a:t>
            </a:r>
            <a:r>
              <a:rPr lang="tr-TR" sz="2800" noProof="0" dirty="0" smtClean="0">
                <a:solidFill>
                  <a:srgbClr val="000000"/>
                </a:solidFill>
                <a:latin typeface="Times New Roman" panose="02020603050405020304" pitchFamily="18" charset="0"/>
              </a:rPr>
              <a:t>N</a:t>
            </a:r>
            <a:r>
              <a:rPr lang="tr-TR" sz="2800" b="1" i="0" noProof="0" dirty="0" smtClean="0">
                <a:solidFill>
                  <a:srgbClr val="000000"/>
                </a:solidFill>
                <a:effectLst/>
                <a:latin typeface="Times New Roman" panose="02020603050405020304" pitchFamily="18" charset="0"/>
              </a:rPr>
              <a:t>oktalar</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Ekstrem programlamanın belirli bir gücü, bir program özelliği oluşturulmadan önce otomatik testlerin geliştirilmesidir. Bir sisteme bir artış entegre edildiğinde tüm testler başarıyla yürütülmelidir.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yöntemi, bir proje yönetimi çerçevesi sağlayan çevik bir yöntemdir. Bir sistem artışı geliştirildiğinde sabit zaman periyotları olan bir dizi sprint etrafında ortalanır.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için çevik yöntemleri ölçeklendirmek zordur. Büyük sistemler, ön tasarıma ve bazı belgelere ihtiyaç duyar.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Yöntemlerin </a:t>
            </a:r>
            <a:r>
              <a:rPr lang="tr-TR" sz="2800" noProof="0" dirty="0" smtClean="0">
                <a:solidFill>
                  <a:srgbClr val="000000"/>
                </a:solidFill>
                <a:latin typeface="Times New Roman" panose="02020603050405020304" pitchFamily="18" charset="0"/>
              </a:rPr>
              <a:t>İ</a:t>
            </a:r>
            <a:r>
              <a:rPr lang="tr-TR" sz="2800" b="1" i="0" noProof="0" dirty="0" smtClean="0">
                <a:solidFill>
                  <a:srgbClr val="000000"/>
                </a:solidFill>
                <a:effectLst/>
                <a:latin typeface="Times New Roman" panose="02020603050405020304" pitchFamily="18" charset="0"/>
              </a:rPr>
              <a:t>lkeleri</a:t>
            </a:r>
            <a:endParaRPr lang="tr-TR" sz="2800" b="1" i="0" noProof="0" dirty="0">
              <a:solidFill>
                <a:srgbClr val="000000"/>
              </a:solidFill>
              <a:effectLst/>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33988640"/>
              </p:ext>
            </p:extLst>
          </p:nvPr>
        </p:nvGraphicFramePr>
        <p:xfrm>
          <a:off x="457200" y="1661727"/>
          <a:ext cx="8353844" cy="4725834"/>
        </p:xfrm>
        <a:graphic>
          <a:graphicData uri="http://schemas.openxmlformats.org/drawingml/2006/table">
            <a:tbl>
              <a:tblPr/>
              <a:tblGrid>
                <a:gridCol w="2300606">
                  <a:extLst>
                    <a:ext uri="{9D8B030D-6E8A-4147-A177-3AD203B41FA5}">
                      <a16:colId xmlns:a16="http://schemas.microsoft.com/office/drawing/2014/main" val="20000"/>
                    </a:ext>
                  </a:extLst>
                </a:gridCol>
                <a:gridCol w="6053238">
                  <a:extLst>
                    <a:ext uri="{9D8B030D-6E8A-4147-A177-3AD203B41FA5}">
                      <a16:colId xmlns:a16="http://schemas.microsoft.com/office/drawing/2014/main" val="20001"/>
                    </a:ext>
                  </a:extLst>
                </a:gridCol>
              </a:tblGrid>
              <a:tr h="403151">
                <a:tc>
                  <a:txBody>
                    <a:bodyPr/>
                    <a:lstStyle/>
                    <a:p>
                      <a:r>
                        <a:rPr lang="en-US" b="1">
                          <a:effectLst/>
                        </a:rPr>
                        <a:t>Prensip</a:t>
                      </a: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b="1">
                          <a:effectLst/>
                        </a:rPr>
                        <a:t>Açıklama</a:t>
                      </a: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3542">
                <a:tc>
                  <a:txBody>
                    <a:bodyPr/>
                    <a:lstStyle/>
                    <a:p>
                      <a:r>
                        <a:rPr lang="tr-TR" noProof="0" dirty="0" smtClean="0">
                          <a:effectLst/>
                        </a:rPr>
                        <a:t>Müşteri katılımı: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Müşteriler geliştirme süreci boyunca yakından ilgilenmelidir. Rolleri, yeni sistem gereksinimlerini sağlamak ve </a:t>
                      </a:r>
                      <a:r>
                        <a:rPr lang="tr-TR" noProof="0" dirty="0" err="1" smtClean="0">
                          <a:effectLst/>
                        </a:rPr>
                        <a:t>önceliklendirmek</a:t>
                      </a:r>
                      <a:r>
                        <a:rPr lang="tr-TR" noProof="0" dirty="0" smtClean="0">
                          <a:effectLst/>
                        </a:rPr>
                        <a:t> ve sistemin yinelemelerini değerlendirmektir.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29977">
                <a:tc>
                  <a:txBody>
                    <a:bodyPr/>
                    <a:lstStyle/>
                    <a:p>
                      <a:r>
                        <a:rPr lang="tr-TR" noProof="0" dirty="0" smtClean="0">
                          <a:effectLst/>
                        </a:rPr>
                        <a:t>Artımlı teslimat: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Yazılım, her bir artıma dahil edilecek gereksinimleri belirleyen müşteri ile aşamalı olarak geliştirilir.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81953">
                <a:tc>
                  <a:txBody>
                    <a:bodyPr/>
                    <a:lstStyle/>
                    <a:p>
                      <a:r>
                        <a:rPr lang="tr-TR" noProof="0" dirty="0" smtClean="0">
                          <a:effectLst/>
                        </a:rPr>
                        <a:t>Süreç yapmayan insanlar: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Geliştirme ekibinin becerileri tanınmalı ve kullanılmalıdır. Ekip üyeleri, kuralcı süreçler olmadan kendi çalışma yöntemlerini geliştirmeye bırakılmalıdır.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80364">
                <a:tc>
                  <a:txBody>
                    <a:bodyPr/>
                    <a:lstStyle/>
                    <a:p>
                      <a:r>
                        <a:rPr lang="tr-TR" noProof="0" dirty="0" smtClean="0">
                          <a:effectLst/>
                        </a:rPr>
                        <a:t>Değişikliği benimse: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Sistem gereksinimlerinin değişmesini bekleyin ve bu nedenle sistemi bu değişiklikleri karşılayacak şekilde tasarlayın.</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81953">
                <a:tc>
                  <a:txBody>
                    <a:bodyPr/>
                    <a:lstStyle/>
                    <a:p>
                      <a:pPr algn="l"/>
                      <a:r>
                        <a:rPr lang="tr-TR" b="0" i="0" noProof="0" dirty="0" smtClean="0">
                          <a:solidFill>
                            <a:srgbClr val="000000"/>
                          </a:solidFill>
                          <a:effectLst/>
                          <a:latin typeface="Times New Roman" panose="02020603050405020304" pitchFamily="18" charset="0"/>
                        </a:rPr>
                        <a:t>Basitliği koruyun:</a:t>
                      </a:r>
                      <a:endParaRPr lang="tr-TR" b="0" i="0" noProof="0" dirty="0">
                        <a:solidFill>
                          <a:srgbClr val="000000"/>
                        </a:solidFill>
                        <a:effectLst/>
                        <a:latin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l"/>
                      <a:r>
                        <a:rPr lang="tr-TR" b="0" i="0" noProof="0" dirty="0" smtClean="0">
                          <a:solidFill>
                            <a:srgbClr val="000000"/>
                          </a:solidFill>
                          <a:effectLst/>
                          <a:latin typeface="Times New Roman" panose="02020603050405020304" pitchFamily="18" charset="0"/>
                        </a:rPr>
                        <a:t>Hem geliştirilmekte olan yazılımda hem de geliştirme sürecinde basitliğe odaklanın. Mümkün olan her yerde, sistemdeki karmaşıklığı ortadan kaldırmak için aktif olarak çalışın.</a:t>
                      </a:r>
                      <a:endParaRPr lang="tr-TR" b="0" i="0" noProof="0" dirty="0">
                        <a:solidFill>
                          <a:srgbClr val="000000"/>
                        </a:solidFill>
                        <a:effectLst/>
                        <a:latin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Yöntem Uygulanabilirliği</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yazılım şirketinin satış için küçük veya orta ölçekli bir ürün geliştirdiği ürün geliştirme.</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Müşterinin geliştirme sürecine dahil olma konusunda açık bir taahhüdünün olduğu ve yazılımı etkileyen çok sayıda dış kural ve düzenlemenin olmadığı bir organizasyon içinde özel sistem geliştirme.</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Küçük, sıkı entegre ekiplere odaklandıkları için, </a:t>
            </a:r>
            <a:r>
              <a:rPr lang="en-US" b="0" i="0" noProof="0" dirty="0" err="1" smtClean="0">
                <a:solidFill>
                  <a:srgbClr val="000000"/>
                </a:solidFill>
                <a:effectLst/>
                <a:latin typeface="Times New Roman" panose="02020603050405020304" pitchFamily="18" charset="0"/>
              </a:rPr>
              <a:t>çevik</a:t>
            </a:r>
            <a:r>
              <a:rPr lang="tr-TR"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yöntemlerini büyük sistemlere ölçeklendirmede sorunlar var.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Yöntemlerle </a:t>
            </a:r>
            <a:r>
              <a:rPr lang="en-US" sz="2800" dirty="0" err="1">
                <a:solidFill>
                  <a:srgbClr val="000000"/>
                </a:solidFill>
                <a:latin typeface="Times New Roman" panose="02020603050405020304" pitchFamily="18" charset="0"/>
              </a:rPr>
              <a:t>İ</a:t>
            </a:r>
            <a:r>
              <a:rPr lang="tr-TR" sz="2800" b="1" i="0" noProof="0" dirty="0" err="1" smtClean="0">
                <a:solidFill>
                  <a:srgbClr val="000000"/>
                </a:solidFill>
                <a:effectLst/>
                <a:latin typeface="Times New Roman" panose="02020603050405020304" pitchFamily="18" charset="0"/>
              </a:rPr>
              <a:t>lgili</a:t>
            </a:r>
            <a:r>
              <a:rPr lang="tr-TR" sz="2800" b="1" i="0" noProof="0" dirty="0" smtClean="0">
                <a:solidFill>
                  <a:srgbClr val="000000"/>
                </a:solidFill>
                <a:effectLst/>
                <a:latin typeface="Times New Roman" panose="02020603050405020304" pitchFamily="18" charset="0"/>
              </a:rPr>
              <a:t> </a:t>
            </a:r>
            <a:r>
              <a:rPr lang="tr-TR" sz="2800" b="1" i="0" noProof="0" dirty="0" smtClean="0">
                <a:solidFill>
                  <a:srgbClr val="000000"/>
                </a:solidFill>
                <a:effectLst/>
                <a:latin typeface="Times New Roman" panose="02020603050405020304" pitchFamily="18" charset="0"/>
              </a:rPr>
              <a:t>Sorunlar</a:t>
            </a:r>
            <a:endParaRPr lang="tr-TR" sz="2800" b="1" i="0" noProof="0" dirty="0">
              <a:solidFill>
                <a:srgbClr val="000000"/>
              </a:solidFill>
              <a:effectLst/>
              <a:latin typeface="Times New Roman" panose="02020603050405020304" pitchFamily="18" charset="0"/>
            </a:endParaRPr>
          </a:p>
        </p:txBody>
      </p:sp>
      <p:sp>
        <p:nvSpPr>
          <p:cNvPr id="1167363"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Sürece dahil olan müşterilerin ilgisini korumak zor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Ekip üyeleri, çevik yöntemleri karakterize eden yoğun katılım için uygun olmayabilir.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Birden fazla paydaşın olduğu yerlerde değişikliklere öncelik vermek zor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Sadeliği korumak ekstra çalışma gerektirir.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Sözleşmeler, yinelemeli geliştirmeye yönelik diğer yaklaşımlarda olduğu gibi bir sorun olabilir.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smtClean="0">
                <a:solidFill>
                  <a:srgbClr val="000000"/>
                </a:solidFill>
                <a:effectLst/>
                <a:latin typeface="Times New Roman" panose="02020603050405020304" pitchFamily="18" charset="0"/>
              </a:rPr>
              <a:t>Çevik Yöntemler Ve Yazılım Bakımı</a:t>
            </a:r>
            <a:endParaRPr lang="tr-TR" sz="28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Çoğu kuruluş, yeni yazılım geliştirmeye harcadıklarından daha fazlasını mevcut yazılımları korumak için harcamaktadır. Dolayısıyla, çevik yöntemler başarılı olacaksa, orijinal geliştirmenin yanı sıra bakımı da desteklemeleri gerekir.</a:t>
            </a:r>
          </a:p>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İki temel konu:</a:t>
            </a:r>
          </a:p>
          <a:p>
            <a:pPr marL="742950" lvl="1" indent="-285750"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Biçimsel dokümantasyonu en aza indirme geliştirme sürecindeki vurgu göz önüne alındığında, çevik bir yaklaşım kullanılarak geliştirilen sistemler sürdürülebilir mi?</a:t>
            </a:r>
          </a:p>
          <a:p>
            <a:pPr marL="742950" lvl="1" indent="-285750"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Müşteri değişim taleplerine yanıt olarak bir sistemi geliştirmek için çevik yöntemler etkili bir şekilde kullanılabilir mi?</a:t>
            </a:r>
          </a:p>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Orijinal geliştirme ekibinin yazılımın bakımını yapmayı sürdü</a:t>
            </a:r>
            <a:r>
              <a:rPr lang="en-US" b="0" i="0" dirty="0" smtClean="0">
                <a:solidFill>
                  <a:srgbClr val="000000"/>
                </a:solidFill>
                <a:effectLst/>
                <a:latin typeface="Times New Roman" panose="02020603050405020304" pitchFamily="18" charset="0"/>
              </a:rPr>
              <a:t>r</a:t>
            </a:r>
            <a:r>
              <a:rPr lang="tr-TR" b="0" i="0" dirty="0" err="1" smtClean="0">
                <a:solidFill>
                  <a:srgbClr val="000000"/>
                </a:solidFill>
                <a:effectLst/>
                <a:latin typeface="Times New Roman" panose="02020603050405020304" pitchFamily="18" charset="0"/>
              </a:rPr>
              <a:t>mezse</a:t>
            </a:r>
            <a:r>
              <a:rPr lang="tr-TR" b="0" i="0" dirty="0" smtClean="0">
                <a:solidFill>
                  <a:srgbClr val="000000"/>
                </a:solidFill>
                <a:effectLst/>
                <a:latin typeface="Times New Roman" panose="02020603050405020304" pitchFamily="18" charset="0"/>
              </a:rPr>
              <a:t> sorunlar ortaya çıkabilir.</a:t>
            </a:r>
            <a:endParaRPr lang="tr-TR" b="0" i="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a:xfrm>
            <a:off x="5444613" y="6356350"/>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1547</TotalTime>
  <Words>3954</Words>
  <Application>Microsoft Office PowerPoint</Application>
  <PresentationFormat>Ekran Gösterisi (4:3)</PresentationFormat>
  <Paragraphs>365</Paragraphs>
  <Slides>51</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51</vt:i4>
      </vt:variant>
    </vt:vector>
  </HeadingPairs>
  <TitlesOfParts>
    <vt:vector size="59" baseType="lpstr">
      <vt:lpstr>ＭＳ Ｐゴシック</vt:lpstr>
      <vt:lpstr>Arial</vt:lpstr>
      <vt:lpstr>Calibri</vt:lpstr>
      <vt:lpstr>Courier New</vt:lpstr>
      <vt:lpstr>Sitka Small</vt:lpstr>
      <vt:lpstr>Times New Roman</vt:lpstr>
      <vt:lpstr>Wingdings</vt:lpstr>
      <vt:lpstr>SE9</vt:lpstr>
      <vt:lpstr>PowerPoint Sunusu</vt:lpstr>
      <vt:lpstr>Ders 3’de İşlenen Konular</vt:lpstr>
      <vt:lpstr>Hızlı Yazılım Geliştirme</vt:lpstr>
      <vt:lpstr>Çevik Yöntemler</vt:lpstr>
      <vt:lpstr>Çevik Manifesto</vt:lpstr>
      <vt:lpstr>Çevik Yöntemlerin İlkeleri</vt:lpstr>
      <vt:lpstr>Çevik Yöntem Uygulanabilirliği</vt:lpstr>
      <vt:lpstr>Çevik Yöntemlerle İlgili Sorunlar</vt:lpstr>
      <vt:lpstr>Çevik Yöntemler Ve Yazılım Bakımı</vt:lpstr>
      <vt:lpstr>Plan Odaklı Ve Çevik Geliştirme</vt:lpstr>
      <vt:lpstr>Plan Odaklı Ve Çevik Özellikler</vt:lpstr>
      <vt:lpstr>Teknik, İnsani, Organizasyonel Sorunlar</vt:lpstr>
      <vt:lpstr>Teknik, İnsani, Organizasyonel Sorunlar</vt:lpstr>
      <vt:lpstr>Teknik, İnsani, Organizasyonel Sorunlar</vt:lpstr>
      <vt:lpstr>Ekstrem Programlama</vt:lpstr>
      <vt:lpstr>Ekstrem Programlama Ve Çevik İlkeler</vt:lpstr>
      <vt:lpstr>Ekstrem Programlama Sürüm Döngüsü</vt:lpstr>
      <vt:lpstr>Ekstrem Programlama Uygulamaları (a)</vt:lpstr>
      <vt:lpstr>Ekstrem Programlama Uygulamaları (b)</vt:lpstr>
      <vt:lpstr>Gereksinim Senaryoları</vt:lpstr>
      <vt:lpstr>Bir 'Reçeteli İlaç' Hikayesi</vt:lpstr>
      <vt:lpstr>Bir 'Reçeteli İlaç' Hikayesi</vt:lpstr>
      <vt:lpstr>İlaç Reçetelemek İçin Görev Kartı Örnekleri</vt:lpstr>
      <vt:lpstr>XP Ve Değişim</vt:lpstr>
      <vt:lpstr>Yeniden Düzenleme</vt:lpstr>
      <vt:lpstr>Yeniden Düzenleme Örnekleri</vt:lpstr>
      <vt:lpstr>Bölüm 1 Anahtar Noktalar</vt:lpstr>
      <vt:lpstr>Ders 3 - Çevik Yazılım Geliştirme</vt:lpstr>
      <vt:lpstr>XP'de Test Etme</vt:lpstr>
      <vt:lpstr>Önce Test Geliştirme</vt:lpstr>
      <vt:lpstr>Müşteri Katılımı</vt:lpstr>
      <vt:lpstr>Doz Kontrolü İçin Test Senaryosu Açıklaması</vt:lpstr>
      <vt:lpstr>Test Otomasyonu</vt:lpstr>
      <vt:lpstr>XP Test Zorlukları</vt:lpstr>
      <vt:lpstr>Çiftler Programı</vt:lpstr>
      <vt:lpstr>Çiftler Programı</vt:lpstr>
      <vt:lpstr>Çift Programlamanın Avantajları</vt:lpstr>
      <vt:lpstr>Çevik Proje Yönetimi</vt:lpstr>
      <vt:lpstr>Scrum</vt:lpstr>
      <vt:lpstr>Scrum Süreci</vt:lpstr>
      <vt:lpstr>Sprint Döngüsü</vt:lpstr>
      <vt:lpstr>Sprint Döngüsü</vt:lpstr>
      <vt:lpstr>Scrum'da Takım Çalışması</vt:lpstr>
      <vt:lpstr>Scrum Avantajları</vt:lpstr>
      <vt:lpstr>Çevik Yöntemleri Ölçeklendirme</vt:lpstr>
      <vt:lpstr>Büyük Sistem Geliştirme</vt:lpstr>
      <vt:lpstr>Büyük Sistem Geliştirme</vt:lpstr>
      <vt:lpstr>Ölçekleme Ve Büyütme</vt:lpstr>
      <vt:lpstr>Büyük Sistemlere Ölçekleme</vt:lpstr>
      <vt:lpstr>Büyük Şirketlere Ölçeklendirme</vt:lpstr>
      <vt:lpstr>Bölüm 2 Anahtar Noktalar</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Furkan Gözükara</cp:lastModifiedBy>
  <cp:revision>57</cp:revision>
  <dcterms:created xsi:type="dcterms:W3CDTF">2010-01-06T20:28:26Z</dcterms:created>
  <dcterms:modified xsi:type="dcterms:W3CDTF">2021-03-20T12:33:33Z</dcterms:modified>
</cp:coreProperties>
</file>