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318" r:id="rId2"/>
    <p:sldId id="256" r:id="rId3"/>
    <p:sldId id="274" r:id="rId4"/>
    <p:sldId id="275" r:id="rId5"/>
    <p:sldId id="257" r:id="rId6"/>
    <p:sldId id="276" r:id="rId7"/>
    <p:sldId id="277" r:id="rId8"/>
    <p:sldId id="278" r:id="rId9"/>
    <p:sldId id="266" r:id="rId10"/>
    <p:sldId id="267" r:id="rId11"/>
    <p:sldId id="279" r:id="rId12"/>
    <p:sldId id="268" r:id="rId13"/>
    <p:sldId id="269" r:id="rId14"/>
    <p:sldId id="258" r:id="rId15"/>
    <p:sldId id="271" r:id="rId16"/>
    <p:sldId id="272" r:id="rId17"/>
    <p:sldId id="273" r:id="rId18"/>
    <p:sldId id="259" r:id="rId19"/>
    <p:sldId id="280" r:id="rId20"/>
    <p:sldId id="281" r:id="rId21"/>
    <p:sldId id="282" r:id="rId22"/>
    <p:sldId id="283" r:id="rId23"/>
    <p:sldId id="260" r:id="rId24"/>
    <p:sldId id="284" r:id="rId25"/>
    <p:sldId id="285" r:id="rId26"/>
    <p:sldId id="261" r:id="rId27"/>
    <p:sldId id="286" r:id="rId28"/>
    <p:sldId id="287" r:id="rId29"/>
    <p:sldId id="288" r:id="rId30"/>
    <p:sldId id="289" r:id="rId31"/>
    <p:sldId id="290" r:id="rId32"/>
    <p:sldId id="291" r:id="rId33"/>
    <p:sldId id="262" r:id="rId34"/>
    <p:sldId id="293" r:id="rId35"/>
    <p:sldId id="294" r:id="rId36"/>
    <p:sldId id="295" r:id="rId37"/>
    <p:sldId id="297" r:id="rId38"/>
    <p:sldId id="263" r:id="rId39"/>
    <p:sldId id="298" r:id="rId40"/>
    <p:sldId id="301" r:id="rId41"/>
    <p:sldId id="304" r:id="rId42"/>
    <p:sldId id="264" r:id="rId43"/>
    <p:sldId id="305" r:id="rId44"/>
    <p:sldId id="306" r:id="rId45"/>
    <p:sldId id="307" r:id="rId46"/>
    <p:sldId id="317" r:id="rId47"/>
    <p:sldId id="310" r:id="rId48"/>
    <p:sldId id="311" r:id="rId49"/>
    <p:sldId id="314" r:id="rId50"/>
    <p:sldId id="265" r:id="rId51"/>
    <p:sldId id="315" r:id="rId52"/>
    <p:sldId id="308" r:id="rId53"/>
    <p:sldId id="316" r:id="rId54"/>
    <p:sldId id="31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581" autoAdjust="0"/>
  </p:normalViewPr>
  <p:slideViewPr>
    <p:cSldViewPr snapToGrid="0" snapToObjects="1">
      <p:cViewPr>
        <p:scale>
          <a:sx n="75" d="100"/>
          <a:sy n="75" d="100"/>
        </p:scale>
        <p:origin x="16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5/10/2021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5/10/2021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14650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ln/>
        </p:spPr>
        <p:txBody>
          <a:bodyPr/>
          <a:lstStyle/>
          <a:p>
            <a:endParaRPr 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2F9A70-B2D4-284A-8EC0-58F351ADC032}" type="slidenum">
              <a:rPr lang="en-US" smtClean="0"/>
              <a:pPr/>
              <a:t>14</a:t>
            </a:fld>
            <a:endParaRPr lang="en-US"/>
          </a:p>
        </p:txBody>
      </p:sp>
    </p:spTree>
    <p:extLst>
      <p:ext uri="{BB962C8B-B14F-4D97-AF65-F5344CB8AC3E}">
        <p14:creationId xmlns:p14="http://schemas.microsoft.com/office/powerpoint/2010/main" val="33058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59B181D-F970-9D40-A3F3-6428C2D2CD08}" type="datetime1">
              <a:rPr lang="en-US" smtClean="0"/>
              <a:pPr/>
              <a:t>5/10/2021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47BA0CB-B185-3348-A952-9596148E0C87}" type="datetime1">
              <a:rPr lang="en-US" smtClean="0"/>
              <a:pPr/>
              <a:t>5/10/2021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6A1F9F2-40BC-4247-AF52-E916F8277F54}" type="datetime1">
              <a:rPr lang="en-US" smtClean="0"/>
              <a:pPr/>
              <a:t>5/10/2021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32940882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E4E18FDE-8B89-014D-9E09-88E92608C990}" type="datetime1">
              <a:rPr lang="en-US" smtClean="0"/>
              <a:pPr/>
              <a:t>5/10/2021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36A322E-3A69-E449-863C-825BB5529FBC}" type="datetime1">
              <a:rPr lang="en-US" smtClean="0"/>
              <a:pPr/>
              <a:t>5/10/2021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00725FDE-49A6-6141-A76E-F8B36E527AD5}" type="datetime1">
              <a:rPr lang="en-US" smtClean="0"/>
              <a:pPr/>
              <a:t>5/10/2021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80F1A864-9692-7C48-86A8-471BE38BE38A}" type="datetime1">
              <a:rPr lang="en-US" smtClean="0"/>
              <a:pPr/>
              <a:t>5/10/2021</a:t>
            </a:fld>
            <a:endParaRPr lang="en-US"/>
          </a:p>
        </p:txBody>
      </p:sp>
      <p:sp>
        <p:nvSpPr>
          <p:cNvPr id="8"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8317AE-5266-2949-A00D-90DF6FB87874}" type="datetime1">
              <a:rPr lang="en-US" smtClean="0"/>
              <a:pPr/>
              <a:t>5/10/2021</a:t>
            </a:fld>
            <a:endParaRPr lang="en-US"/>
          </a:p>
        </p:txBody>
      </p:sp>
      <p:sp>
        <p:nvSpPr>
          <p:cNvPr id="4"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8D6EA3-265E-7C47-9585-BCB935633734}" type="datetime1">
              <a:rPr lang="en-US" smtClean="0"/>
              <a:pPr/>
              <a:t>5/10/2021</a:t>
            </a:fld>
            <a:endParaRPr lang="en-US"/>
          </a:p>
        </p:txBody>
      </p:sp>
      <p:sp>
        <p:nvSpPr>
          <p:cNvPr id="3"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4D07D67-A850-8140-9E78-FE9A45C87BCD}" type="datetime1">
              <a:rPr lang="en-US" smtClean="0"/>
              <a:pPr/>
              <a:t>5/10/2021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DEC63841-3D9E-874D-85D4-3E5933E9A537}" type="datetime1">
              <a:rPr lang="en-US" smtClean="0"/>
              <a:pPr/>
              <a:t>5/10/2021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1FEC4F5-3058-8B45-89B8-657A80A248D4}" type="datetime1">
              <a:rPr lang="en-US" smtClean="0"/>
              <a:pPr/>
              <a:t>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a:t>
            </a:r>
            <a:r>
              <a:rPr lang="en-US" sz="6000" spc="-5" smtClean="0">
                <a:solidFill>
                  <a:srgbClr val="FF0000"/>
                </a:solidFill>
                <a:latin typeface="Times New Roman" panose="02020603050405020304" pitchFamily="18" charset="0"/>
                <a:cs typeface="Times New Roman" panose="02020603050405020304" pitchFamily="18" charset="0"/>
              </a:rPr>
              <a:t>10</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err="1">
                <a:latin typeface="Times New Roman" panose="02020603050405020304" pitchFamily="18" charset="0"/>
                <a:cs typeface="Times New Roman" panose="02020603050405020304" pitchFamily="18" charset="0"/>
              </a:rPr>
              <a:t>Sosyoteknik</a:t>
            </a:r>
            <a:r>
              <a:rPr lang="tr-TR" sz="6000" dirty="0">
                <a:latin typeface="Times New Roman" panose="02020603050405020304" pitchFamily="18" charset="0"/>
                <a:cs typeface="Times New Roman" panose="02020603050405020304" pitchFamily="18" charset="0"/>
              </a:rPr>
              <a:t> Sistemler</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444929"/>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1355064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Kategorileri</a:t>
            </a:r>
          </a:p>
        </p:txBody>
      </p:sp>
      <p:sp>
        <p:nvSpPr>
          <p:cNvPr id="11267" name="Rectangle 3"/>
          <p:cNvSpPr>
            <a:spLocks noGrp="1" noChangeArrowheads="1"/>
          </p:cNvSpPr>
          <p:nvPr>
            <p:ph type="body" idx="1"/>
          </p:nvPr>
        </p:nvSpPr>
        <p:spPr>
          <a:xfrm>
            <a:off x="211015" y="1600200"/>
            <a:ext cx="8475785" cy="4525963"/>
          </a:xfrm>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Teknik bilgisayar tabanlı sistemler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Donanım ve yazılım içeren ancak operatörlerin ve </a:t>
            </a:r>
            <a:r>
              <a:rPr lang="tr-TR" sz="2400" b="0" i="0" noProof="0" dirty="0" err="1">
                <a:solidFill>
                  <a:srgbClr val="000000"/>
                </a:solidFill>
                <a:effectLst/>
                <a:latin typeface="Times New Roman" panose="02020603050405020304" pitchFamily="18" charset="0"/>
              </a:rPr>
              <a:t>operasyonel</a:t>
            </a:r>
            <a:r>
              <a:rPr lang="tr-TR" sz="2400" b="0" i="0" noProof="0" dirty="0">
                <a:solidFill>
                  <a:srgbClr val="000000"/>
                </a:solidFill>
                <a:effectLst/>
                <a:latin typeface="Times New Roman" panose="02020603050405020304" pitchFamily="18" charset="0"/>
              </a:rPr>
              <a:t> süreçlerin normalde sistemin bir parçası olarak kabul edilmediği sistemler. Sistem kendinden haberdar değil.</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Örnek: Bir kitap yazmak için kullanılan bir kelime işlemci.</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Sosyo</a:t>
            </a:r>
            <a:r>
              <a:rPr lang="tr-TR" sz="2800" b="0" i="0" noProof="0" dirty="0">
                <a:solidFill>
                  <a:srgbClr val="000000"/>
                </a:solidFill>
                <a:effectLst/>
                <a:latin typeface="Times New Roman" panose="02020603050405020304" pitchFamily="18" charset="0"/>
              </a:rPr>
              <a:t>-teknik sistemler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Teknik sistemlerin yanı sıra </a:t>
            </a:r>
            <a:r>
              <a:rPr lang="tr-TR" sz="2400" b="0" i="0" noProof="0" dirty="0" err="1">
                <a:solidFill>
                  <a:srgbClr val="000000"/>
                </a:solidFill>
                <a:effectLst/>
                <a:latin typeface="Times New Roman" panose="02020603050405020304" pitchFamily="18" charset="0"/>
              </a:rPr>
              <a:t>operasyonel</a:t>
            </a:r>
            <a:r>
              <a:rPr lang="tr-TR" sz="2400" b="0" i="0" noProof="0" dirty="0">
                <a:solidFill>
                  <a:srgbClr val="000000"/>
                </a:solidFill>
                <a:effectLst/>
                <a:latin typeface="Times New Roman" panose="02020603050405020304" pitchFamily="18" charset="0"/>
              </a:rPr>
              <a:t> süreçleri ve teknik sistemi kullanan ve onunla etkileşimde bulunan kişileri de içeren sistemler. </a:t>
            </a:r>
            <a:r>
              <a:rPr lang="tr-TR" sz="2400" b="0" i="0" noProof="0" dirty="0" err="1">
                <a:solidFill>
                  <a:srgbClr val="000000"/>
                </a:solidFill>
                <a:effectLst/>
                <a:latin typeface="Times New Roman" panose="02020603050405020304" pitchFamily="18" charset="0"/>
              </a:rPr>
              <a:t>Sosyo</a:t>
            </a:r>
            <a:r>
              <a:rPr lang="tr-TR" sz="2400" b="0" i="0" noProof="0" dirty="0">
                <a:solidFill>
                  <a:srgbClr val="000000"/>
                </a:solidFill>
                <a:effectLst/>
                <a:latin typeface="Times New Roman" panose="02020603050405020304" pitchFamily="18" charset="0"/>
              </a:rPr>
              <a:t>-teknik sistemler, </a:t>
            </a:r>
            <a:r>
              <a:rPr lang="tr-TR" sz="2400" b="0" i="0" noProof="0" dirty="0" err="1">
                <a:solidFill>
                  <a:srgbClr val="000000"/>
                </a:solidFill>
                <a:effectLst/>
                <a:latin typeface="Times New Roman" panose="02020603050405020304" pitchFamily="18" charset="0"/>
              </a:rPr>
              <a:t>organizasyonel</a:t>
            </a:r>
            <a:r>
              <a:rPr lang="tr-TR" sz="2400" b="0" i="0" noProof="0" dirty="0">
                <a:solidFill>
                  <a:srgbClr val="000000"/>
                </a:solidFill>
                <a:effectLst/>
                <a:latin typeface="Times New Roman" panose="02020603050405020304" pitchFamily="18" charset="0"/>
              </a:rPr>
              <a:t> politikalar ve kurallarla yönetilir.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Örnek: Bir kitap üretmek için bir yayın sistemi.</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Örgütsel Etkiler</a:t>
            </a:r>
          </a:p>
        </p:txBody>
      </p:sp>
      <p:sp>
        <p:nvSpPr>
          <p:cNvPr id="3" name="Content Placeholder 2"/>
          <p:cNvSpPr>
            <a:spLocks noGrp="1"/>
          </p:cNvSpPr>
          <p:nvPr>
            <p:ph idx="1"/>
          </p:nvPr>
        </p:nvSpPr>
        <p:spPr>
          <a:xfrm>
            <a:off x="182880" y="1600200"/>
            <a:ext cx="8764172"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Süreç değişiklikleri</a:t>
            </a:r>
          </a:p>
          <a:p>
            <a:pPr marL="742950" lvl="1" indent="-285750" algn="just">
              <a:buFont typeface="Arial" panose="020B0604020202020204" pitchFamily="34" charset="0"/>
              <a:buChar char="•"/>
            </a:pPr>
            <a:r>
              <a:rPr lang="tr-TR" sz="2200" b="0" i="0" noProof="0" dirty="0">
                <a:solidFill>
                  <a:srgbClr val="000000"/>
                </a:solidFill>
                <a:effectLst/>
                <a:latin typeface="Times New Roman" panose="02020603050405020304" pitchFamily="18" charset="0"/>
              </a:rPr>
              <a:t>Sistemler, iş süreçlerinde değişiklik gerektirebilir, bu nedenle eğitim gerekebilir. Kullanıcılar, önemli değişikliklere karşı koyabilir.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 değişiklikleri</a:t>
            </a:r>
          </a:p>
          <a:p>
            <a:pPr marL="742950" lvl="1" indent="-285750" algn="just">
              <a:buFont typeface="Arial" panose="020B0604020202020204" pitchFamily="34" charset="0"/>
              <a:buChar char="•"/>
            </a:pPr>
            <a:r>
              <a:rPr lang="tr-TR" sz="2200" b="0" i="0" noProof="0" dirty="0">
                <a:solidFill>
                  <a:srgbClr val="000000"/>
                </a:solidFill>
                <a:effectLst/>
                <a:latin typeface="Times New Roman" panose="02020603050405020304" pitchFamily="18" charset="0"/>
              </a:rPr>
              <a:t>Sistemler, kullanıcıların becerilerini kaldırabilir veya çalışma şekillerinde değişikliklere neden olabilir. Bir organizasyondaki bireylerin durumu, yeni bir sistemin getirilmesinden etkilenebilir.</a:t>
            </a:r>
          </a:p>
          <a:p>
            <a:pPr algn="just">
              <a:buFont typeface="Arial" panose="020B0604020202020204" pitchFamily="34" charset="0"/>
              <a:buChar char="•"/>
            </a:pPr>
            <a:r>
              <a:rPr lang="tr-TR" b="0" i="0" noProof="0" dirty="0" err="1">
                <a:solidFill>
                  <a:srgbClr val="000000"/>
                </a:solidFill>
                <a:effectLst/>
                <a:latin typeface="Times New Roman" panose="02020603050405020304" pitchFamily="18" charset="0"/>
              </a:rPr>
              <a:t>Organizasyonel</a:t>
            </a:r>
            <a:r>
              <a:rPr lang="tr-TR" b="0" i="0" noProof="0" dirty="0">
                <a:solidFill>
                  <a:srgbClr val="000000"/>
                </a:solidFill>
                <a:effectLst/>
                <a:latin typeface="Times New Roman" panose="02020603050405020304" pitchFamily="18" charset="0"/>
              </a:rPr>
              <a:t> değişiklikler</a:t>
            </a:r>
          </a:p>
          <a:p>
            <a:pPr marL="742950" lvl="1" indent="-285750" algn="just">
              <a:buFont typeface="Arial" panose="020B0604020202020204" pitchFamily="34" charset="0"/>
              <a:buChar char="•"/>
            </a:pPr>
            <a:r>
              <a:rPr lang="tr-TR" sz="2200" b="0" i="0" noProof="0" dirty="0">
                <a:solidFill>
                  <a:srgbClr val="000000"/>
                </a:solidFill>
                <a:effectLst/>
                <a:latin typeface="Times New Roman" panose="02020603050405020304" pitchFamily="18" charset="0"/>
              </a:rPr>
              <a:t>Sistemler, bir organizasyondaki siyasi güç yapısını değiştirebilir. Bir kuruluş bir sisteme bağlıysa, sistemi kontrol edenlerin daha fazla gücü olur.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pPr algn="l"/>
            <a:r>
              <a:rPr lang="tr-TR" sz="3200" b="1" i="0" noProof="0" dirty="0" err="1">
                <a:solidFill>
                  <a:srgbClr val="000000"/>
                </a:solidFill>
                <a:effectLst/>
                <a:latin typeface="Times New Roman" panose="02020603050405020304" pitchFamily="18" charset="0"/>
              </a:rPr>
              <a:t>Sosyo</a:t>
            </a:r>
            <a:r>
              <a:rPr lang="tr-TR" sz="3200" b="1" i="0" noProof="0" dirty="0">
                <a:solidFill>
                  <a:srgbClr val="000000"/>
                </a:solidFill>
                <a:effectLst/>
                <a:latin typeface="Times New Roman" panose="02020603050405020304" pitchFamily="18" charset="0"/>
              </a:rPr>
              <a:t>-Teknik Sistem Özellikleri</a:t>
            </a:r>
          </a:p>
        </p:txBody>
      </p:sp>
      <p:sp>
        <p:nvSpPr>
          <p:cNvPr id="13315" name="Rectangle 3"/>
          <p:cNvSpPr>
            <a:spLocks noGrp="1" noChangeArrowheads="1"/>
          </p:cNvSpPr>
          <p:nvPr>
            <p:ph type="body" idx="1"/>
          </p:nvPr>
        </p:nvSpPr>
        <p:spPr>
          <a:noFill/>
          <a:ln/>
        </p:spPr>
        <p:txBody>
          <a:bodyPr/>
          <a:lstStyle/>
          <a:p>
            <a:pPr algn="just">
              <a:buFont typeface="Arial" panose="020B0604020202020204" pitchFamily="34" charset="0"/>
              <a:buChar char="•"/>
            </a:pPr>
            <a:r>
              <a:rPr lang="en-US" sz="2800" b="0" i="0" noProof="0" dirty="0" err="1" smtClean="0">
                <a:solidFill>
                  <a:srgbClr val="000000"/>
                </a:solidFill>
                <a:effectLst/>
                <a:latin typeface="Times New Roman" panose="02020603050405020304" pitchFamily="18" charset="0"/>
              </a:rPr>
              <a:t>Ortaya</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çıkan</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özellikler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bileşenlerine ve bunların ilişkilerine bağlı bir bütün sistemin özellikleri.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Kararsız</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Deterministtik</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Değil</a:t>
            </a:r>
            <a:r>
              <a:rPr lang="en-US" sz="2800" b="0" i="0" noProof="0" dirty="0" smtClean="0">
                <a:solidFill>
                  <a:srgbClr val="000000"/>
                </a:solidFill>
                <a:effectLst/>
                <a:latin typeface="Times New Roman" panose="02020603050405020304" pitchFamily="18" charset="0"/>
              </a:rPr>
              <a:t>)</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Aynı girdi ile sunulduğunda her zaman aynı çıktıyı üretmezler çünkü sistemlerin davranışı kısmen insan operatörlerine bağlıdır.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Organizasyonel</a:t>
            </a:r>
            <a:r>
              <a:rPr lang="tr-TR" sz="2800" b="0" i="0" noProof="0" dirty="0">
                <a:solidFill>
                  <a:srgbClr val="000000"/>
                </a:solidFill>
                <a:effectLst/>
                <a:latin typeface="Times New Roman" panose="02020603050405020304" pitchFamily="18" charset="0"/>
              </a:rPr>
              <a:t> hedeflerle karmaşık ilişkiler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Sistemin </a:t>
            </a:r>
            <a:r>
              <a:rPr lang="tr-TR" sz="2400" b="0" i="0" noProof="0" dirty="0" err="1">
                <a:solidFill>
                  <a:srgbClr val="000000"/>
                </a:solidFill>
                <a:effectLst/>
                <a:latin typeface="Times New Roman" panose="02020603050405020304" pitchFamily="18" charset="0"/>
              </a:rPr>
              <a:t>organizasyonel</a:t>
            </a:r>
            <a:r>
              <a:rPr lang="tr-TR" sz="2400" b="0" i="0" noProof="0" dirty="0">
                <a:solidFill>
                  <a:srgbClr val="000000"/>
                </a:solidFill>
                <a:effectLst/>
                <a:latin typeface="Times New Roman" panose="02020603050405020304" pitchFamily="18" charset="0"/>
              </a:rPr>
              <a:t> hedefleri ne ölçüde desteklediği sadece sistemin kendisine bağlı değildir.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Ortaya</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Çıkan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Özellikler</a:t>
            </a:r>
          </a:p>
        </p:txBody>
      </p:sp>
      <p:sp>
        <p:nvSpPr>
          <p:cNvPr id="74755"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bileşenlerinin özelliklerinden türetilebilen özellikler yerine sistemin bir bütün olarak özellikleri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Ortaya çıkan özellikler, sistem bileşenleri arasındaki ilişkilerin bir sonucudur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nedenle, yalnızca bileşenler bir sisteme entegre edildikten sonra değerlendirilebilir ve ölçülebilir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pPr algn="l"/>
            <a:r>
              <a:rPr lang="tr-TR" sz="3200" b="1" i="0" noProof="0" dirty="0">
                <a:solidFill>
                  <a:srgbClr val="000000"/>
                </a:solidFill>
                <a:effectLst/>
                <a:latin typeface="Times New Roman" panose="02020603050405020304" pitchFamily="18" charset="0"/>
              </a:rPr>
              <a:t>Ortaya Çıkan Özelliklerin Örnekleri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6397865"/>
              </p:ext>
            </p:extLst>
          </p:nvPr>
        </p:nvGraphicFramePr>
        <p:xfrm>
          <a:off x="0" y="1163681"/>
          <a:ext cx="9144000" cy="573024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7452360">
                  <a:extLst>
                    <a:ext uri="{9D8B030D-6E8A-4147-A177-3AD203B41FA5}">
                      <a16:colId xmlns:a16="http://schemas.microsoft.com/office/drawing/2014/main" val="20001"/>
                    </a:ext>
                  </a:extLst>
                </a:gridCol>
              </a:tblGrid>
              <a:tr h="366188">
                <a:tc>
                  <a:txBody>
                    <a:bodyPr/>
                    <a:lstStyle/>
                    <a:p>
                      <a:r>
                        <a:rPr lang="en-US" sz="2000" noProof="0" dirty="0" err="1" smtClean="0"/>
                        <a:t>Özellik</a:t>
                      </a:r>
                      <a:endParaRPr lang="tr-TR" sz="2000" noProof="0" dirty="0"/>
                    </a:p>
                  </a:txBody>
                  <a:tcPr anchor="ctr"/>
                </a:tc>
                <a:tc>
                  <a:txBody>
                    <a:bodyPr/>
                    <a:lstStyle/>
                    <a:p>
                      <a:r>
                        <a:rPr lang="tr-TR" sz="2000" b="1" noProof="0">
                          <a:effectLst/>
                        </a:rPr>
                        <a:t>Açıklama</a:t>
                      </a:r>
                      <a:endParaRPr lang="tr-TR" sz="2000" noProof="0"/>
                    </a:p>
                  </a:txBody>
                  <a:tcPr anchor="ctr"/>
                </a:tc>
                <a:extLst>
                  <a:ext uri="{0D108BD9-81ED-4DB2-BD59-A6C34878D82A}">
                    <a16:rowId xmlns:a16="http://schemas.microsoft.com/office/drawing/2014/main" val="10000"/>
                  </a:ext>
                </a:extLst>
              </a:tr>
              <a:tr h="503977">
                <a:tc>
                  <a:txBody>
                    <a:bodyPr/>
                    <a:lstStyle/>
                    <a:p>
                      <a:r>
                        <a:rPr lang="en-US" sz="2000" noProof="0" dirty="0" err="1" smtClean="0"/>
                        <a:t>Hacim</a:t>
                      </a:r>
                      <a:endParaRPr lang="tr-TR" sz="2000" noProof="0" dirty="0"/>
                    </a:p>
                  </a:txBody>
                  <a:tcPr anchor="ctr"/>
                </a:tc>
                <a:tc>
                  <a:txBody>
                    <a:bodyPr/>
                    <a:lstStyle/>
                    <a:p>
                      <a:r>
                        <a:rPr lang="tr-TR" sz="2000" noProof="0" dirty="0">
                          <a:effectLst/>
                        </a:rPr>
                        <a:t>Bir sistemin hacmi (kaplanan toplam alan), bileşen tertibatlarının nasıl düzenlendiğine ve bağlandığına bağlı olarak değişir.</a:t>
                      </a:r>
                      <a:endParaRPr lang="tr-TR" sz="2000" noProof="0" dirty="0"/>
                    </a:p>
                  </a:txBody>
                  <a:tcPr anchor="ctr"/>
                </a:tc>
                <a:extLst>
                  <a:ext uri="{0D108BD9-81ED-4DB2-BD59-A6C34878D82A}">
                    <a16:rowId xmlns:a16="http://schemas.microsoft.com/office/drawing/2014/main" val="10001"/>
                  </a:ext>
                </a:extLst>
              </a:tr>
              <a:tr h="723098">
                <a:tc>
                  <a:txBody>
                    <a:bodyPr/>
                    <a:lstStyle/>
                    <a:p>
                      <a:r>
                        <a:rPr lang="tr-TR" sz="2000" noProof="0" dirty="0">
                          <a:effectLst/>
                        </a:rPr>
                        <a:t>Güvenilirlik</a:t>
                      </a:r>
                      <a:endParaRPr lang="tr-TR" sz="2000" noProof="0" dirty="0"/>
                    </a:p>
                  </a:txBody>
                  <a:tcPr anchor="ctr"/>
                </a:tc>
                <a:tc>
                  <a:txBody>
                    <a:bodyPr/>
                    <a:lstStyle/>
                    <a:p>
                      <a:r>
                        <a:rPr lang="tr-TR" sz="2000" noProof="0" dirty="0">
                          <a:effectLst/>
                        </a:rPr>
                        <a:t>Sistem güvenilirliği bileşen güvenilirliğine bağlıdır, ancak beklenmeyen etkileşimler yeni tür arızalara neden olabilir ve bu nedenle sistemin güvenilirliğini etkileyebilir.</a:t>
                      </a:r>
                      <a:endParaRPr lang="tr-TR" sz="2000" noProof="0" dirty="0"/>
                    </a:p>
                  </a:txBody>
                  <a:tcPr anchor="ctr"/>
                </a:tc>
                <a:extLst>
                  <a:ext uri="{0D108BD9-81ED-4DB2-BD59-A6C34878D82A}">
                    <a16:rowId xmlns:a16="http://schemas.microsoft.com/office/drawing/2014/main" val="10002"/>
                  </a:ext>
                </a:extLst>
              </a:tr>
              <a:tr h="942219">
                <a:tc>
                  <a:txBody>
                    <a:bodyPr/>
                    <a:lstStyle/>
                    <a:p>
                      <a:r>
                        <a:rPr lang="tr-TR" sz="2000" noProof="0">
                          <a:effectLst/>
                        </a:rPr>
                        <a:t>Güvenlik</a:t>
                      </a:r>
                      <a:endParaRPr lang="tr-TR" sz="2000" noProof="0"/>
                    </a:p>
                  </a:txBody>
                  <a:tcPr anchor="ctr"/>
                </a:tc>
                <a:tc>
                  <a:txBody>
                    <a:bodyPr/>
                    <a:lstStyle/>
                    <a:p>
                      <a:r>
                        <a:rPr lang="tr-TR" sz="2000" noProof="0" dirty="0">
                          <a:effectLst/>
                        </a:rPr>
                        <a:t>Sistemin güvenliği (saldırıya direnme yeteneği) kolaylıkla ölçülemeyen karmaşık bir özelliktir. Sistem tasarımcıları tarafından beklenmeyen saldırılar tasarlanabilir ve bu nedenle yerleşik güvenlik önlemlerini ortadan kaldırabilir.</a:t>
                      </a:r>
                      <a:endParaRPr lang="tr-TR" sz="2000" noProof="0" dirty="0"/>
                    </a:p>
                  </a:txBody>
                  <a:tcPr anchor="ctr"/>
                </a:tc>
                <a:extLst>
                  <a:ext uri="{0D108BD9-81ED-4DB2-BD59-A6C34878D82A}">
                    <a16:rowId xmlns:a16="http://schemas.microsoft.com/office/drawing/2014/main" val="10003"/>
                  </a:ext>
                </a:extLst>
              </a:tr>
              <a:tr h="942219">
                <a:tc>
                  <a:txBody>
                    <a:bodyPr/>
                    <a:lstStyle/>
                    <a:p>
                      <a:r>
                        <a:rPr lang="tr-TR" sz="2000" noProof="0">
                          <a:effectLst/>
                        </a:rPr>
                        <a:t>Onarılabilirlik</a:t>
                      </a:r>
                      <a:endParaRPr lang="tr-TR" sz="2000" noProof="0"/>
                    </a:p>
                  </a:txBody>
                  <a:tcPr anchor="ctr"/>
                </a:tc>
                <a:tc>
                  <a:txBody>
                    <a:bodyPr/>
                    <a:lstStyle/>
                    <a:p>
                      <a:r>
                        <a:rPr lang="tr-TR" sz="2000" noProof="0" dirty="0">
                          <a:effectLst/>
                        </a:rPr>
                        <a:t>Bu özellik, keşfedildikten sonra sistemdeki bir sorunu çözmenin ne kadar kolay olduğunu yansıtır. Sorunu teşhis edebilmeye, hatalı bileşenlere erişebilmeye ve bu bileşenleri </a:t>
                      </a:r>
                      <a:r>
                        <a:rPr lang="en-US" sz="2000" noProof="0" dirty="0" err="1" smtClean="0">
                          <a:effectLst/>
                        </a:rPr>
                        <a:t>modifiye</a:t>
                      </a:r>
                      <a:r>
                        <a:rPr lang="en-US" sz="2000" noProof="0" dirty="0" smtClean="0">
                          <a:effectLst/>
                        </a:rPr>
                        <a:t> </a:t>
                      </a:r>
                      <a:r>
                        <a:rPr lang="en-US" sz="2000" noProof="0" dirty="0" err="1" smtClean="0">
                          <a:effectLst/>
                        </a:rPr>
                        <a:t>edebilmeye</a:t>
                      </a:r>
                      <a:r>
                        <a:rPr lang="tr-TR" sz="2000" noProof="0" dirty="0" smtClean="0">
                          <a:effectLst/>
                        </a:rPr>
                        <a:t> </a:t>
                      </a:r>
                      <a:r>
                        <a:rPr lang="tr-TR" sz="2000" noProof="0" dirty="0">
                          <a:effectLst/>
                        </a:rPr>
                        <a:t>veya değiştirebilmeye bağlıdır.</a:t>
                      </a:r>
                      <a:endParaRPr lang="tr-TR" sz="2000" noProof="0" dirty="0"/>
                    </a:p>
                  </a:txBody>
                  <a:tcPr anchor="ctr"/>
                </a:tc>
                <a:extLst>
                  <a:ext uri="{0D108BD9-81ED-4DB2-BD59-A6C34878D82A}">
                    <a16:rowId xmlns:a16="http://schemas.microsoft.com/office/drawing/2014/main" val="10004"/>
                  </a:ext>
                </a:extLst>
              </a:tr>
              <a:tr h="723098">
                <a:tc>
                  <a:txBody>
                    <a:bodyPr/>
                    <a:lstStyle/>
                    <a:p>
                      <a:r>
                        <a:rPr lang="tr-TR" sz="2000" noProof="0">
                          <a:effectLst/>
                        </a:rPr>
                        <a:t>Kullanılabilirlik</a:t>
                      </a:r>
                      <a:endParaRPr lang="tr-TR" sz="2000" noProof="0"/>
                    </a:p>
                  </a:txBody>
                  <a:tcPr anchor="ctr"/>
                </a:tc>
                <a:tc>
                  <a:txBody>
                    <a:bodyPr/>
                    <a:lstStyle/>
                    <a:p>
                      <a:r>
                        <a:rPr lang="tr-TR" sz="2000" noProof="0" dirty="0">
                          <a:effectLst/>
                        </a:rPr>
                        <a:t>Bu özellik, sistemi kullanmanın ne kadar kolay olduğunu yansıtır. Teknik sistem bileşenlerine, operatörlerine ve işletim ortamına bağlıdır.</a:t>
                      </a:r>
                      <a:endParaRPr lang="tr-TR" sz="2000"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86F8904-DFC0-E240-BFF8-1216C9CAE37B}" type="slidenum">
              <a:rPr lang="en-US" smtClean="0"/>
              <a:pPr/>
              <a:t>14</a:t>
            </a:fld>
            <a:endParaRPr lang="en-US"/>
          </a:p>
        </p:txBody>
      </p:sp>
      <p:sp>
        <p:nvSpPr>
          <p:cNvPr id="6" name="Footer Placeholder 5"/>
          <p:cNvSpPr>
            <a:spLocks noGrp="1"/>
          </p:cNvSpPr>
          <p:nvPr>
            <p:ph type="ftr" sz="quarter" idx="11"/>
          </p:nvPr>
        </p:nvSpPr>
        <p:spPr>
          <a:xfrm>
            <a:off x="5608320" y="6538912"/>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Ortaya Çıkan </a:t>
            </a:r>
            <a:r>
              <a:rPr lang="en-US" sz="3200" b="1" i="0" noProof="0" dirty="0" err="1" smtClean="0">
                <a:solidFill>
                  <a:srgbClr val="000000"/>
                </a:solidFill>
                <a:effectLst/>
                <a:latin typeface="Times New Roman" panose="02020603050405020304" pitchFamily="18" charset="0"/>
              </a:rPr>
              <a:t>Özellik</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Türleri</a:t>
            </a:r>
          </a:p>
        </p:txBody>
      </p:sp>
      <p:sp>
        <p:nvSpPr>
          <p:cNvPr id="7577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Fonksiyonel özellikler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Bunlar, bir sistemin tüm parçaları bir hedefe ulaşmak için birlikte çalıştığında ortaya çıkar. Örneğin bir bisiklet, bileşenlerinden monte edildikten sonra bir taşıma aracı olma işlevsel </a:t>
            </a:r>
            <a:r>
              <a:rPr lang="tr-TR" sz="2400" b="0" i="0" noProof="0" dirty="0" smtClean="0">
                <a:solidFill>
                  <a:srgbClr val="000000"/>
                </a:solidFill>
                <a:effectLst/>
                <a:latin typeface="Times New Roman" panose="02020603050405020304" pitchFamily="18" charset="0"/>
              </a:rPr>
              <a:t>özelliği</a:t>
            </a:r>
            <a:r>
              <a:rPr lang="en-US" sz="2400" b="0" i="0" noProof="0" dirty="0" err="1" smtClean="0">
                <a:solidFill>
                  <a:srgbClr val="000000"/>
                </a:solidFill>
                <a:effectLst/>
                <a:latin typeface="Times New Roman" panose="02020603050405020304" pitchFamily="18" charset="0"/>
              </a:rPr>
              <a:t>ni</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kazanır</a:t>
            </a:r>
            <a:r>
              <a:rPr lang="tr-TR" sz="2400" b="0" i="0" noProof="0" dirty="0" smtClean="0">
                <a:solidFill>
                  <a:srgbClr val="000000"/>
                </a:solidFill>
                <a:effectLst/>
                <a:latin typeface="Times New Roman" panose="02020603050405020304" pitchFamily="18" charset="0"/>
              </a:rPr>
              <a:t>.</a:t>
            </a:r>
            <a:endParaRPr lang="tr-TR" sz="2400"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olmayan ortaya çıkan özellikler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Örnekler güvenilirlik, performans, </a:t>
            </a:r>
            <a:r>
              <a:rPr lang="tr-TR" sz="2400" b="0" i="0" noProof="0" dirty="0" smtClean="0">
                <a:solidFill>
                  <a:srgbClr val="000000"/>
                </a:solidFill>
                <a:effectLst/>
                <a:latin typeface="Times New Roman" panose="02020603050405020304" pitchFamily="18" charset="0"/>
              </a:rPr>
              <a:t>güvenlik</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kullanım</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güvenliği</a:t>
            </a:r>
            <a:r>
              <a:rPr lang="en-US" sz="2400" b="0" i="0" noProof="0" dirty="0" smtClean="0">
                <a:solidFill>
                  <a:srgbClr val="000000"/>
                </a:solidFill>
                <a:effectLst/>
                <a:latin typeface="Times New Roman" panose="02020603050405020304" pitchFamily="18" charset="0"/>
              </a:rPr>
              <a:t>)</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ve </a:t>
            </a:r>
            <a:r>
              <a:rPr lang="tr-TR" sz="2400" b="0" i="0" noProof="0" dirty="0" smtClean="0">
                <a:solidFill>
                  <a:srgbClr val="000000"/>
                </a:solidFill>
                <a:effectLst/>
                <a:latin typeface="Times New Roman" panose="02020603050405020304" pitchFamily="18" charset="0"/>
              </a:rPr>
              <a:t>güvenliktir</a:t>
            </a:r>
            <a:r>
              <a:rPr lang="en-US" sz="2400" b="0" i="0" noProof="0" dirty="0" smtClean="0">
                <a:solidFill>
                  <a:srgbClr val="000000"/>
                </a:solidFill>
                <a:effectLst/>
                <a:latin typeface="Times New Roman" panose="02020603050405020304" pitchFamily="18" charset="0"/>
              </a:rPr>
              <a:t> (hack </a:t>
            </a:r>
            <a:r>
              <a:rPr lang="en-US" sz="2400" b="0" i="0" noProof="0" dirty="0" err="1" smtClean="0">
                <a:solidFill>
                  <a:srgbClr val="000000"/>
                </a:solidFill>
                <a:effectLst/>
                <a:latin typeface="Times New Roman" panose="02020603050405020304" pitchFamily="18" charset="0"/>
              </a:rPr>
              <a:t>güvenliği</a:t>
            </a:r>
            <a:r>
              <a:rPr lang="en-US" sz="2400" b="0" i="0" noProof="0" dirty="0" smtClean="0">
                <a:solidFill>
                  <a:srgbClr val="000000"/>
                </a:solidFill>
                <a:effectLst/>
                <a:latin typeface="Times New Roman" panose="02020603050405020304" pitchFamily="18" charset="0"/>
              </a:rPr>
              <a:t>)</a:t>
            </a:r>
            <a:r>
              <a:rPr lang="tr-TR" sz="2400" b="0" i="0" noProof="0" dirty="0" smtClean="0">
                <a:solidFill>
                  <a:srgbClr val="000000"/>
                </a:solidFill>
                <a:effectLst/>
                <a:latin typeface="Times New Roman" panose="02020603050405020304" pitchFamily="18" charset="0"/>
              </a:rPr>
              <a:t>.</a:t>
            </a:r>
            <a:r>
              <a:rPr lang="tr-TR" sz="2400" b="0" i="0" noProof="0" dirty="0">
                <a:solidFill>
                  <a:srgbClr val="000000"/>
                </a:solidFill>
                <a:effectLst/>
                <a:latin typeface="Times New Roman" panose="02020603050405020304" pitchFamily="18" charset="0"/>
              </a:rPr>
              <a:t> Bunlar, sistemin işletim ortamındaki davranışıyla ilgilidir. Bu özelliklerde minimum tanımlı seviyeye </a:t>
            </a:r>
            <a:r>
              <a:rPr lang="tr-TR" sz="2400" b="0" i="0" noProof="0" dirty="0" smtClean="0">
                <a:solidFill>
                  <a:srgbClr val="000000"/>
                </a:solidFill>
                <a:effectLst/>
                <a:latin typeface="Times New Roman" panose="02020603050405020304" pitchFamily="18" charset="0"/>
              </a:rPr>
              <a:t>ulaşılamaması</a:t>
            </a:r>
            <a:r>
              <a:rPr lang="en-US" sz="2400" b="0" i="0" noProof="0" dirty="0" smtClean="0">
                <a:solidFill>
                  <a:srgbClr val="000000"/>
                </a:solidFill>
                <a:effectLst/>
                <a:latin typeface="Times New Roman" panose="02020603050405020304" pitchFamily="18" charset="0"/>
              </a:rPr>
              <a:t>,</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sistemi kullanılamaz hale getirebileceğinden, bilgisayar tabanlı sistemler için genellikle kritiktirler.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Bileşenler arası bağımlılıklar nedeniyle, hatalar sistem boyunca yayılabilir.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hataları genellikle bileşenler arasındaki öngörülemeyen karşılıklı ilişkiler nedeniyle ortaya çıkar.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Tüm olası bileşen ilişkilerini önceden tahmin etmek neredeyse imkansızdır.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güvenilirlik ölçüleri, genel sistem güvenilirliğinin yanlış bir resmini verebilir.</a:t>
            </a:r>
          </a:p>
        </p:txBody>
      </p:sp>
      <p:sp>
        <p:nvSpPr>
          <p:cNvPr id="54275" name="Rectangle 3"/>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Ortaya Çıkan Bir </a:t>
            </a:r>
            <a:r>
              <a:rPr lang="en-US" sz="3200" b="1" i="0" noProof="0" dirty="0" err="1" smtClean="0">
                <a:solidFill>
                  <a:srgbClr val="000000"/>
                </a:solidFill>
                <a:effectLst/>
                <a:latin typeface="Times New Roman" panose="02020603050405020304" pitchFamily="18" charset="0"/>
              </a:rPr>
              <a:t>Özellik</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Olarak Güvenilirlik</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pPr algn="just">
              <a:buFont typeface="Arial" panose="020B0604020202020204" pitchFamily="34" charset="0"/>
              <a:buChar char="•"/>
            </a:pPr>
            <a:r>
              <a:rPr lang="tr-TR" sz="2800" b="0" i="1" noProof="0" dirty="0">
                <a:solidFill>
                  <a:srgbClr val="000000"/>
                </a:solidFill>
                <a:effectLst/>
                <a:latin typeface="Times New Roman" panose="02020603050405020304" pitchFamily="18" charset="0"/>
              </a:rPr>
              <a:t>Donanım güvenilirliği</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donanım bileşeninin arızalanma olasılığı nedir ve bu bileşeni onarmak ne kadar sürer?</a:t>
            </a:r>
          </a:p>
          <a:p>
            <a:pPr algn="just">
              <a:buFont typeface="Arial" panose="020B0604020202020204" pitchFamily="34" charset="0"/>
              <a:buChar char="•"/>
            </a:pPr>
            <a:r>
              <a:rPr lang="tr-TR" sz="2800" b="0" i="1" noProof="0" dirty="0">
                <a:solidFill>
                  <a:srgbClr val="000000"/>
                </a:solidFill>
                <a:effectLst/>
                <a:latin typeface="Times New Roman" panose="02020603050405020304" pitchFamily="18" charset="0"/>
              </a:rPr>
              <a:t>Yazılım güvenilirliği</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yazılım bileşeninin yanlış bir çıktı üretme olasılığı nedir? Yazılım arızası genellikle yazılımın yıpranmaması nedeniyle donanım arızasından farklıdır.</a:t>
            </a:r>
          </a:p>
          <a:p>
            <a:pPr algn="just">
              <a:buFont typeface="Arial" panose="020B0604020202020204" pitchFamily="34" charset="0"/>
              <a:buChar char="•"/>
            </a:pPr>
            <a:r>
              <a:rPr lang="tr-TR" sz="2800" b="0" i="1" noProof="0" dirty="0">
                <a:solidFill>
                  <a:srgbClr val="000000"/>
                </a:solidFill>
                <a:effectLst/>
                <a:latin typeface="Times New Roman" panose="02020603050405020304" pitchFamily="18" charset="0"/>
              </a:rPr>
              <a:t>Operatör güvenilirliği</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sistemin operatörünün hata yapması ne kadar olasıdır?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Başarısızlıklar bağımsız değildir ve bir seviyeden diğerine yayılırlar.</a:t>
            </a:r>
          </a:p>
        </p:txBody>
      </p:sp>
      <p:sp>
        <p:nvSpPr>
          <p:cNvPr id="58371" name="Rectangle 3"/>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Güvenilirlik Üzerindeki Etkiler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Başarısızlık Yayılımı</a:t>
            </a:r>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
        <p:nvSpPr>
          <p:cNvPr id="6" name="Footer Placeholder 5"/>
          <p:cNvSpPr>
            <a:spLocks noGrp="1"/>
          </p:cNvSpPr>
          <p:nvPr>
            <p:ph type="ftr" sz="quarter" idx="11"/>
          </p:nvPr>
        </p:nvSpPr>
        <p:spPr>
          <a:xfrm>
            <a:off x="3124200" y="6430128"/>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565354" y="1270084"/>
            <a:ext cx="8121446" cy="52338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Deterministtik Olmamak</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Deterministtik bir sistem, belirli bir girdi dizisinin her zaman aynı çıktı dizisini üreteceği bir sistemdir.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sistemleri </a:t>
            </a:r>
            <a:r>
              <a:rPr lang="tr-TR" sz="2800" b="0" i="0" dirty="0" err="1">
                <a:solidFill>
                  <a:srgbClr val="000000"/>
                </a:solidFill>
                <a:effectLst/>
                <a:latin typeface="Times New Roman" panose="02020603050405020304" pitchFamily="18" charset="0"/>
              </a:rPr>
              <a:t>deterministtiktir</a:t>
            </a:r>
            <a:r>
              <a:rPr lang="tr-TR" sz="2800" b="0" i="0" dirty="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insanları içeren sistemler deterministtik değildir</a:t>
            </a:r>
          </a:p>
          <a:p>
            <a:pPr marL="742950" lvl="1" indent="-285750" algn="just">
              <a:buFont typeface="Arial" panose="020B0604020202020204" pitchFamily="34" charset="0"/>
              <a:buChar char="•"/>
            </a:pPr>
            <a:r>
              <a:rPr lang="tr-TR" sz="2400" b="0" i="0" noProof="0" dirty="0" err="1">
                <a:solidFill>
                  <a:srgbClr val="000000"/>
                </a:solidFill>
                <a:effectLst/>
                <a:latin typeface="Times New Roman" panose="02020603050405020304" pitchFamily="18" charset="0"/>
              </a:rPr>
              <a:t>Sosyo</a:t>
            </a:r>
            <a:r>
              <a:rPr lang="tr-TR" sz="2400" b="0" i="0" noProof="0" dirty="0">
                <a:solidFill>
                  <a:srgbClr val="000000"/>
                </a:solidFill>
                <a:effectLst/>
                <a:latin typeface="Times New Roman" panose="02020603050405020304" pitchFamily="18" charset="0"/>
              </a:rPr>
              <a:t>-teknik bir sistem her zaman aynı girdi dizisinden aynı çıktı dizisini üretmeyecektir.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İnsan unsurları</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İnsanlar her zaman aynı şekilde davranmazlar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değişiklikleri</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Donanım, yazılım ve verilerdeki sık değişiklikler nedeniyle sistem davranışı tahmin edilemez.</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z="4400" b="1" i="0" noProof="0" dirty="0">
                <a:solidFill>
                  <a:srgbClr val="000000"/>
                </a:solidFill>
                <a:effectLst/>
                <a:latin typeface="Times New Roman" panose="02020603050405020304" pitchFamily="18" charset="0"/>
              </a:rPr>
              <a:t>Ders 10 - </a:t>
            </a:r>
            <a:r>
              <a:rPr lang="tr-TR" sz="4400" b="1" i="0" noProof="0" dirty="0" err="1">
                <a:solidFill>
                  <a:srgbClr val="000000"/>
                </a:solidFill>
                <a:effectLst/>
                <a:latin typeface="Times New Roman" panose="02020603050405020304" pitchFamily="18" charset="0"/>
              </a:rPr>
              <a:t>Sosyoteknik</a:t>
            </a:r>
            <a:r>
              <a:rPr lang="tr-TR" sz="4400" b="1" i="0" noProof="0" dirty="0">
                <a:solidFill>
                  <a:srgbClr val="000000"/>
                </a:solidFill>
                <a:effectLst/>
                <a:latin typeface="Times New Roman" panose="02020603050405020304" pitchFamily="18" charset="0"/>
              </a:rPr>
              <a:t> Sistemler</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1</a:t>
            </a:r>
          </a:p>
        </p:txBody>
      </p:sp>
      <p:sp>
        <p:nvSpPr>
          <p:cNvPr id="4" name="Slide Number Placeholder 3"/>
          <p:cNvSpPr>
            <a:spLocks noGrp="1"/>
          </p:cNvSpPr>
          <p:nvPr>
            <p:ph type="sldNum" sz="quarter" idx="12"/>
          </p:nvPr>
        </p:nvSpPr>
        <p:spPr/>
        <p:txBody>
          <a:bodyPr/>
          <a:lstStyle/>
          <a:p>
            <a:fld id="{A86F8904-DFC0-E240-BFF8-1216C9CAE37B}" type="slidenum">
              <a:rPr lang="en-US" smtClean="0"/>
              <a:pPr/>
              <a:t>2</a:t>
            </a:fld>
            <a:endParaRPr lang="en-US"/>
          </a:p>
        </p:txBody>
      </p:sp>
      <p:sp>
        <p:nvSpPr>
          <p:cNvPr id="5" name="Footer Placeholder 4"/>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Başarı Kriterleri</a:t>
            </a:r>
          </a:p>
        </p:txBody>
      </p:sp>
      <p:sp>
        <p:nvSpPr>
          <p:cNvPr id="3" name="Content Placeholder 2"/>
          <p:cNvSpPr>
            <a:spLocks noGrp="1"/>
          </p:cNvSpPr>
          <p:nvPr>
            <p:ph idx="1"/>
          </p:nvPr>
        </p:nvSpPr>
        <p:spPr>
          <a:xfrm>
            <a:off x="213360" y="1387158"/>
            <a:ext cx="880872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Karmaşık sistemler, tam bir </a:t>
            </a:r>
            <a:r>
              <a:rPr lang="tr-TR" sz="2800" b="0" i="0" noProof="0" dirty="0" err="1">
                <a:solidFill>
                  <a:srgbClr val="000000"/>
                </a:solidFill>
                <a:effectLst/>
                <a:latin typeface="Times New Roman" panose="02020603050405020304" pitchFamily="18" charset="0"/>
              </a:rPr>
              <a:t>spesifikasyonun</a:t>
            </a:r>
            <a:r>
              <a:rPr lang="tr-TR" sz="2800" b="0" i="0" noProof="0" dirty="0">
                <a:solidFill>
                  <a:srgbClr val="000000"/>
                </a:solidFill>
                <a:effectLst/>
                <a:latin typeface="Times New Roman" panose="02020603050405020304" pitchFamily="18" charset="0"/>
              </a:rPr>
              <a:t> olamayacağı problemler olan 'kötü problemleri' ele almak için geliştirilir.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Farklı paydaşlar sorunu farklı şekillerde görür ve her biri sistemi etkileyen konular hakkında kısmi bir anlayışa sahiptir.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Sonuç olarak, farklı paydaşların bir sistemin 'başarılı' olup olmadığı konusunda kendi görüşleri vardır.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Başarı bir yargıdır ve nesnel olarak ölçülemez.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Başarı, iyileştirme için orijinal nedenlere göre yargılanmak yerine, sistemin konuşlandırıldığı andaki etkinliği kullanılarak değerlendirilir.</a:t>
            </a:r>
          </a:p>
        </p:txBody>
      </p:sp>
      <p:sp>
        <p:nvSpPr>
          <p:cNvPr id="4" name="Footer Placeholder 3"/>
          <p:cNvSpPr>
            <a:spLocks noGrp="1"/>
          </p:cNvSpPr>
          <p:nvPr>
            <p:ph type="ftr" sz="quarter" idx="11"/>
          </p:nvPr>
        </p:nvSpPr>
        <p:spPr>
          <a:xfrm>
            <a:off x="3124200" y="6463030"/>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Çatışan Başarı Görüşleri</a:t>
            </a:r>
          </a:p>
        </p:txBody>
      </p:sp>
      <p:sp>
        <p:nvSpPr>
          <p:cNvPr id="3" name="Content Placeholder 2"/>
          <p:cNvSpPr>
            <a:spLocks noGrp="1"/>
          </p:cNvSpPr>
          <p:nvPr>
            <p:ph idx="1"/>
          </p:nvPr>
        </p:nvSpPr>
        <p:spPr>
          <a:xfrm>
            <a:off x="152400" y="1402398"/>
            <a:ext cx="8778240" cy="4525963"/>
          </a:xfrm>
        </p:spPr>
        <p:txBody>
          <a:bodyPr/>
          <a:lstStyle/>
          <a:p>
            <a:pPr algn="just">
              <a:buFont typeface="Arial" panose="020B0604020202020204" pitchFamily="34" charset="0"/>
              <a:buChar char="•"/>
            </a:pPr>
            <a:r>
              <a:rPr lang="en-US" b="0" i="0" noProof="0" dirty="0" smtClean="0">
                <a:solidFill>
                  <a:srgbClr val="000000"/>
                </a:solidFill>
                <a:effectLst/>
                <a:latin typeface="Times New Roman" panose="02020603050405020304" pitchFamily="18" charset="0"/>
              </a:rPr>
              <a:t>AK-HYS</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birbiriyle çelişen birden çok hedefi desteklemek için tasarlanmıştır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Bakım kalitesini artırın.</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Daha iyi bilgi ve bakım maliyetleri sağlayın ve böylece geliri artırın.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Temel çatışma</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Raporlama hedefine ulaşmak için, doktorlar ve hemşirelerin klinik amaçlar için gerekli olandan daha fazla ek bilgi sağlamaları gerekiyordu.</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Hastalarla etkileşime girmek için daha az zamanları vardı, bu nedenle bakım kalitesi azaldı. Sistem başarılı değildi.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Ancak, yöneticilerin daha iyi raporları vardı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yönetim açısından bir başarıydı.</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Mühendisliği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Sosyo</a:t>
            </a:r>
            <a:r>
              <a:rPr lang="tr-TR" sz="2800" b="0" i="0" noProof="0" dirty="0">
                <a:solidFill>
                  <a:srgbClr val="000000"/>
                </a:solidFill>
                <a:effectLst/>
                <a:latin typeface="Times New Roman" panose="02020603050405020304" pitchFamily="18" charset="0"/>
              </a:rPr>
              <a:t>-teknik sistemleri tedarik etmek, belirlemek, tasarlamak, uygulamak, onaylamak, dağıtmak ve sürdürmek.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tarafından sağlanan hizmetlerle ilgili olarak, sistemin yapımı ve çalışması üzerindeki kısıtlamalar ve amacını veya amaçlarını yerine getirmek için kullanıldığı yollar.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Mühendisliğinin Aşamaları</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506284" y="1571246"/>
            <a:ext cx="8131432" cy="46314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Mühendisliği Aşamaları</a:t>
            </a:r>
          </a:p>
        </p:txBody>
      </p:sp>
      <p:sp>
        <p:nvSpPr>
          <p:cNvPr id="3" name="Content Placeholder 2"/>
          <p:cNvSpPr>
            <a:spLocks noGrp="1"/>
          </p:cNvSpPr>
          <p:nvPr>
            <p:ph idx="1"/>
          </p:nvPr>
        </p:nvSpPr>
        <p:spPr>
          <a:xfrm>
            <a:off x="137160" y="1600200"/>
            <a:ext cx="854964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Tedarik (satın alma)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Sistemin amacı belirlenir, üst düzey sistem gereksinimleri tanımlanır, işlevselliğin nasıl dağıtılacağına ve sistem bileşenlerinin nasıl satın alınacağına karar verilir.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geliştirilir - gereksinimler ayrıntılı olarak tanımlanır, sistem uygulanır ve test edilir ve </a:t>
            </a:r>
            <a:r>
              <a:rPr lang="tr-TR" sz="2400" b="0" i="0" noProof="0" dirty="0" err="1">
                <a:solidFill>
                  <a:srgbClr val="000000"/>
                </a:solidFill>
                <a:effectLst/>
                <a:latin typeface="Times New Roman" panose="02020603050405020304" pitchFamily="18" charset="0"/>
              </a:rPr>
              <a:t>operasyonel</a:t>
            </a:r>
            <a:r>
              <a:rPr lang="tr-TR" sz="2400" b="0" i="0" noProof="0" dirty="0">
                <a:solidFill>
                  <a:srgbClr val="000000"/>
                </a:solidFill>
                <a:effectLst/>
                <a:latin typeface="Times New Roman" panose="02020603050405020304" pitchFamily="18" charset="0"/>
              </a:rPr>
              <a:t> süreçler tanımlanır.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Operasyon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konuşlandırılır ve devreye alınır. Yeni gereksinimler ortaya çıktıkça değişiklikler yapılır. Sonunda, sistem hizmet dışı bırakılır.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Güvenlik ve Güvenilirlik Hususları</a:t>
            </a:r>
          </a:p>
        </p:txBody>
      </p:sp>
      <p:sp>
        <p:nvSpPr>
          <p:cNvPr id="3" name="Content Placeholder 2"/>
          <p:cNvSpPr>
            <a:spLocks noGrp="1"/>
          </p:cNvSpPr>
          <p:nvPr>
            <p:ph idx="1"/>
          </p:nvPr>
        </p:nvSpPr>
        <p:spPr>
          <a:xfrm>
            <a:off x="167640" y="1417638"/>
            <a:ext cx="87630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Tedarik kararlarıyla sınırlı tasarım seçenekleri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Satın alınan bileşenler, bazı önlemlerin uygulanmasını imkansız hale getirebilir.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sırasında yapılan insan hataları, sisteme hatalar getirebilir.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Yetersiz test, hataların dağıtımdan önce keşfedilmediği anlamına gelebilir.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Dağıtım sırasındaki yapılandırma hataları, güvenlik açıklarına neden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Tedarik sırasında yapılan varsayımlar, sistem değişiklikleri yapıldığında unutulabilir.</a:t>
            </a:r>
          </a:p>
        </p:txBody>
      </p:sp>
      <p:sp>
        <p:nvSpPr>
          <p:cNvPr id="4" name="Footer Placeholder 3"/>
          <p:cNvSpPr>
            <a:spLocks noGrp="1"/>
          </p:cNvSpPr>
          <p:nvPr>
            <p:ph type="ftr" sz="quarter" idx="11"/>
          </p:nvPr>
        </p:nvSpPr>
        <p:spPr>
          <a:xfrm>
            <a:off x="5791200" y="6492875"/>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Mühendisliği İle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lgili Profesyonel Disiplinler</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0" y="1372393"/>
            <a:ext cx="9067800" cy="49815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Disiplinler Arası Çalışma</a:t>
            </a:r>
          </a:p>
        </p:txBody>
      </p:sp>
      <p:sp>
        <p:nvSpPr>
          <p:cNvPr id="3" name="Content Placeholder 2"/>
          <p:cNvSpPr>
            <a:spLocks noGrp="1"/>
          </p:cNvSpPr>
          <p:nvPr>
            <p:ph idx="1"/>
          </p:nvPr>
        </p:nvSpPr>
        <p:spPr>
          <a:xfrm>
            <a:off x="137160" y="1600200"/>
            <a:ext cx="854964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İletişim zorlukları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Farklı disiplinler, farklı şeyleri ifade etmek için aynı terminolojiyi kullanır. Bu, nelerin uygulanacağı konusunda yanlış anlamalara yol açabilir.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Farklı varsayımlar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Her disiplin, diğer disiplinler tarafından nelerin yapılabileceği ve nelerin yapılamayacağına dair varsayımlarda bulunur.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Mesleki sınırlar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Her disiplin kendi mesleki sınırlarını ve uzmanlığını korumaya çalışır ve bu da sistem hakkındaki yargılarını etkiler.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Noktaları</a:t>
            </a:r>
          </a:p>
        </p:txBody>
      </p:sp>
      <p:sp>
        <p:nvSpPr>
          <p:cNvPr id="3" name="Content Placeholder 2"/>
          <p:cNvSpPr>
            <a:spLocks noGrp="1"/>
          </p:cNvSpPr>
          <p:nvPr>
            <p:ph idx="1"/>
          </p:nvPr>
        </p:nvSpPr>
        <p:spPr>
          <a:xfrm>
            <a:off x="167640" y="1600200"/>
            <a:ext cx="8747760" cy="4525963"/>
          </a:xfrm>
        </p:spPr>
        <p:txBody>
          <a:bodyPr/>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Sosyo</a:t>
            </a:r>
            <a:r>
              <a:rPr lang="tr-TR" sz="2800" b="0" i="0" noProof="0" dirty="0">
                <a:solidFill>
                  <a:srgbClr val="000000"/>
                </a:solidFill>
                <a:effectLst/>
                <a:latin typeface="Times New Roman" panose="02020603050405020304" pitchFamily="18" charset="0"/>
              </a:rPr>
              <a:t>-teknik sistemler, bilgisayar donanımı, yazılımı ve insanları içerir ve bazı iş hedeflerini karşılamak için tasarlanmıştır.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Organizasyon yapısı gibi insan ve </a:t>
            </a:r>
            <a:r>
              <a:rPr lang="tr-TR" sz="2800" b="0" i="0" noProof="0" dirty="0" err="1">
                <a:solidFill>
                  <a:srgbClr val="000000"/>
                </a:solidFill>
                <a:effectLst/>
                <a:latin typeface="Times New Roman" panose="02020603050405020304" pitchFamily="18" charset="0"/>
              </a:rPr>
              <a:t>organizasyonel</a:t>
            </a:r>
            <a:r>
              <a:rPr lang="tr-TR" sz="2800" b="0" i="0" noProof="0" dirty="0">
                <a:solidFill>
                  <a:srgbClr val="000000"/>
                </a:solidFill>
                <a:effectLst/>
                <a:latin typeface="Times New Roman" panose="02020603050405020304" pitchFamily="18" charset="0"/>
              </a:rPr>
              <a:t> faktörler, </a:t>
            </a:r>
            <a:r>
              <a:rPr lang="tr-TR" sz="2800" b="0" i="0" noProof="0" dirty="0" err="1">
                <a:solidFill>
                  <a:srgbClr val="000000"/>
                </a:solidFill>
                <a:effectLst/>
                <a:latin typeface="Times New Roman" panose="02020603050405020304" pitchFamily="18" charset="0"/>
              </a:rPr>
              <a:t>sosyo</a:t>
            </a:r>
            <a:r>
              <a:rPr lang="tr-TR" sz="2800" b="0" i="0" noProof="0" dirty="0">
                <a:solidFill>
                  <a:srgbClr val="000000"/>
                </a:solidFill>
                <a:effectLst/>
                <a:latin typeface="Times New Roman" panose="02020603050405020304" pitchFamily="18" charset="0"/>
              </a:rPr>
              <a:t>-teknik sistemlerin işleyişi üzerinde önemli bir etkiye sahiptir.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Ortaya çıkan özellikler, bir bütün olarak sistemin karakteristiği olan ve bileşen parçaları olmayan özelliklerdir.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mühendisliğinin temel aşamaları tedarik, geliştirme ve işletmedir.</a:t>
            </a:r>
          </a:p>
        </p:txBody>
      </p:sp>
      <p:sp>
        <p:nvSpPr>
          <p:cNvPr id="4" name="Footer Placeholder 3"/>
          <p:cNvSpPr>
            <a:spLocks noGrp="1"/>
          </p:cNvSpPr>
          <p:nvPr>
            <p:ph type="ftr" sz="quarter" idx="11"/>
          </p:nvPr>
        </p:nvSpPr>
        <p:spPr>
          <a:xfrm>
            <a:off x="4119056" y="6400799"/>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z="4400" b="1" i="0" noProof="0" dirty="0">
                <a:solidFill>
                  <a:srgbClr val="000000"/>
                </a:solidFill>
                <a:effectLst/>
                <a:latin typeface="Times New Roman" panose="02020603050405020304" pitchFamily="18" charset="0"/>
              </a:rPr>
              <a:t>Ders 10 - </a:t>
            </a:r>
            <a:r>
              <a:rPr lang="tr-TR" sz="4400" b="1" i="0" noProof="0" dirty="0" err="1">
                <a:solidFill>
                  <a:srgbClr val="000000"/>
                </a:solidFill>
                <a:effectLst/>
                <a:latin typeface="Times New Roman" panose="02020603050405020304" pitchFamily="18" charset="0"/>
              </a:rPr>
              <a:t>Sosyoteknik</a:t>
            </a:r>
            <a:r>
              <a:rPr lang="tr-TR" sz="4400" b="1" i="0" noProof="0" dirty="0">
                <a:solidFill>
                  <a:srgbClr val="000000"/>
                </a:solidFill>
                <a:effectLst/>
                <a:latin typeface="Times New Roman" panose="02020603050405020304" pitchFamily="18" charset="0"/>
              </a:rPr>
              <a:t> Sistemler</a:t>
            </a:r>
          </a:p>
        </p:txBody>
      </p:sp>
      <p:sp>
        <p:nvSpPr>
          <p:cNvPr id="3" name="Subtitle 2"/>
          <p:cNvSpPr>
            <a:spLocks noGrp="1"/>
          </p:cNvSpPr>
          <p:nvPr>
            <p:ph type="subTitle" idx="1"/>
          </p:nvPr>
        </p:nvSpPr>
        <p:spPr/>
        <p:txBody>
          <a:bodyPr/>
          <a:lstStyle/>
          <a:p>
            <a:r>
              <a:rPr lang="tr-TR" sz="3600" b="1" i="0" noProof="0" dirty="0">
                <a:solidFill>
                  <a:srgbClr val="000000"/>
                </a:solidFill>
                <a:effectLst/>
                <a:latin typeface="Times New Roman" panose="02020603050405020304" pitchFamily="18" charset="0"/>
              </a:rPr>
              <a:t>Bölüm 2</a:t>
            </a:r>
          </a:p>
        </p:txBody>
      </p:sp>
      <p:sp>
        <p:nvSpPr>
          <p:cNvPr id="4" name="Slide Number Placeholder 3"/>
          <p:cNvSpPr>
            <a:spLocks noGrp="1"/>
          </p:cNvSpPr>
          <p:nvPr>
            <p:ph type="sldNum" sz="quarter" idx="12"/>
          </p:nvPr>
        </p:nvSpPr>
        <p:spPr/>
        <p:txBody>
          <a:bodyPr/>
          <a:lstStyle/>
          <a:p>
            <a:fld id="{A86F8904-DFC0-E240-BFF8-1216C9CAE37B}"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1’de İşlenmiş 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Karmaşık Sistemler</a:t>
            </a:r>
          </a:p>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 Mühendis</a:t>
            </a:r>
            <a:r>
              <a:rPr lang="en-US" sz="2800" b="0" i="0" noProof="0" dirty="0" err="1" smtClean="0">
                <a:solidFill>
                  <a:srgbClr val="000000"/>
                </a:solidFill>
                <a:effectLst/>
                <a:latin typeface="Times New Roman" panose="02020603050405020304" pitchFamily="18" charset="0"/>
              </a:rPr>
              <a:t>liği</a:t>
            </a:r>
            <a:endParaRPr lang="tr-TR" sz="2800" b="0" i="0" noProof="0" dirty="0" smtClean="0">
              <a:solidFill>
                <a:srgbClr val="000000"/>
              </a:solidFill>
              <a:effectLst/>
              <a:latin typeface="Times New Roman" panose="02020603050405020304" pitchFamily="18" charset="0"/>
            </a:endParaRPr>
          </a:p>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 Tedariki</a:t>
            </a:r>
          </a:p>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 Geliştirme</a:t>
            </a:r>
          </a:p>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Sistemin Çalışması</a:t>
            </a:r>
            <a:endParaRPr lang="tr-TR" sz="2800"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Tedariki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Tanımlanmış bazı </a:t>
            </a:r>
            <a:r>
              <a:rPr lang="tr-TR" sz="2800" b="0" i="0" noProof="0" dirty="0" err="1">
                <a:solidFill>
                  <a:srgbClr val="000000"/>
                </a:solidFill>
                <a:effectLst/>
                <a:latin typeface="Times New Roman" panose="02020603050405020304" pitchFamily="18" charset="0"/>
              </a:rPr>
              <a:t>organizasyonel</a:t>
            </a:r>
            <a:r>
              <a:rPr lang="tr-TR" sz="2800" b="0" i="0" noProof="0" dirty="0">
                <a:solidFill>
                  <a:srgbClr val="000000"/>
                </a:solidFill>
                <a:effectLst/>
                <a:latin typeface="Times New Roman" panose="02020603050405020304" pitchFamily="18" charset="0"/>
              </a:rPr>
              <a:t> ihtiyaçları karşılamak için bir sistem (veya sistemler) edinme.</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Tedarikten önce şu konularda kararlar alınır: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Sistemin kapsamı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bütçeleri ve zaman çizelgeleri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Üst düzey sistem gereksinimleri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bilgilere dayanarak, bir sistemin tedarik edilip edilmeyeceği, sistemin türü ve potansiyel sistem tedarikçileri hakkında kararlar alınır.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Kararda Payı Olan Unsurlar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Diğer organizasyon sistemlerinin durumu</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Dış düzenlemelere uyma ihtiyacı</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Dış rekabet</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İşletmenin yeniden düzenlenmesi</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Kullanılabilir bütçe</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Tedarik ve Geliştirme</a:t>
            </a:r>
          </a:p>
        </p:txBody>
      </p:sp>
      <p:sp>
        <p:nvSpPr>
          <p:cNvPr id="70659" name="Rectangle 3"/>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Bazı sistem özellikleri ve mimari tasarım genellikle tedarikten önce gereklidir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geliştirme için bir sözleşmeye izin vermek için bir şartnameye ihtiyacınız var</a:t>
            </a:r>
          </a:p>
          <a:p>
            <a:pPr marL="742950" lvl="1" indent="-285750" algn="just">
              <a:buFont typeface="Arial" panose="020B0604020202020204" pitchFamily="34" charset="0"/>
              <a:buChar char="•"/>
            </a:pPr>
            <a:r>
              <a:rPr lang="tr-TR" sz="2400" b="0" i="0" noProof="0" dirty="0" err="1">
                <a:solidFill>
                  <a:srgbClr val="000000"/>
                </a:solidFill>
                <a:effectLst/>
                <a:latin typeface="Times New Roman" panose="02020603050405020304" pitchFamily="18" charset="0"/>
              </a:rPr>
              <a:t>Spesifikasyon</a:t>
            </a:r>
            <a:r>
              <a:rPr lang="tr-TR" sz="2400" b="0" i="0" noProof="0" dirty="0">
                <a:solidFill>
                  <a:srgbClr val="000000"/>
                </a:solidFill>
                <a:effectLst/>
                <a:latin typeface="Times New Roman" panose="02020603050405020304" pitchFamily="18" charset="0"/>
              </a:rPr>
              <a:t>, ticari bir hazır (COTS) sistemi satın almanıza izin verebilir. Sıfırdan bir sistem geliştirmekten neredeyse her zaman daha ucuzdur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karmaşık sistemler genellikle </a:t>
            </a:r>
            <a:r>
              <a:rPr lang="tr-TR" sz="2800" b="0" i="0" noProof="0" dirty="0" smtClean="0">
                <a:solidFill>
                  <a:srgbClr val="000000"/>
                </a:solidFill>
                <a:effectLst/>
                <a:latin typeface="Times New Roman" panose="02020603050405020304" pitchFamily="18" charset="0"/>
              </a:rPr>
              <a:t>rafta</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hazır</a:t>
            </a:r>
            <a:r>
              <a:rPr lang="en-US" sz="2800" b="0" i="0" noProof="0" dirty="0" smtClean="0">
                <a:solidFill>
                  <a:srgbClr val="000000"/>
                </a:solidFill>
                <a:effectLst/>
                <a:latin typeface="Times New Roman" panose="02020603050405020304" pitchFamily="18" charset="0"/>
              </a:rPr>
              <a:t> satın </a:t>
            </a:r>
            <a:r>
              <a:rPr lang="en-US" sz="2800" b="0" i="0" noProof="0" dirty="0" err="1" smtClean="0">
                <a:solidFill>
                  <a:srgbClr val="000000"/>
                </a:solidFill>
                <a:effectLst/>
                <a:latin typeface="Times New Roman" panose="02020603050405020304" pitchFamily="18" charset="0"/>
              </a:rPr>
              <a:t>alınabilen</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özel olarak tasarlanmış bileşenlerin bir karışımından oluşur. Bu farklı bileşen türleri için tedarik süreçleri genellikle farklıdır.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Tedarik Süreçleri</a:t>
            </a:r>
          </a:p>
        </p:txBody>
      </p:sp>
      <p:sp>
        <p:nvSpPr>
          <p:cNvPr id="5" name="Slide Number Placeholder 4"/>
          <p:cNvSpPr>
            <a:spLocks noGrp="1"/>
          </p:cNvSpPr>
          <p:nvPr>
            <p:ph type="sldNum" sz="quarter" idx="12"/>
          </p:nvPr>
        </p:nvSpPr>
        <p:spPr/>
        <p:txBody>
          <a:bodyPr/>
          <a:lstStyle/>
          <a:p>
            <a:fld id="{A86F8904-DFC0-E240-BFF8-1216C9CAE37B}" type="slidenum">
              <a:rPr lang="en-US" smtClean="0"/>
              <a:pPr/>
              <a:t>33</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26293" y="2258961"/>
            <a:ext cx="9091413" cy="29538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Tedarik Sorunları</a:t>
            </a:r>
          </a:p>
        </p:txBody>
      </p:sp>
      <p:sp>
        <p:nvSpPr>
          <p:cNvPr id="8089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Kullanıma hazır bileşenlerin yeteneklerine uyması için gereksinimlerin değiştirilmesi gerekebilir.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özellikleri, sistemin geliştirilmesine yönelik sözleşmenin bir parçası olabilir.</a:t>
            </a:r>
          </a:p>
          <a:p>
            <a:pPr algn="just">
              <a:buFont typeface="Arial" panose="020B0604020202020204" pitchFamily="34" charset="0"/>
              <a:buChar char="•"/>
            </a:pPr>
            <a:r>
              <a:rPr lang="en-US" sz="2800" b="0" i="0" noProof="0" dirty="0" smtClean="0">
                <a:solidFill>
                  <a:srgbClr val="000000"/>
                </a:solidFill>
                <a:effectLst/>
                <a:latin typeface="Times New Roman" panose="02020603050405020304" pitchFamily="18" charset="0"/>
              </a:rPr>
              <a:t>B</a:t>
            </a:r>
            <a:r>
              <a:rPr lang="tr-TR" sz="2800" b="0" i="0" noProof="0" dirty="0" smtClean="0">
                <a:solidFill>
                  <a:srgbClr val="000000"/>
                </a:solidFill>
                <a:effectLst/>
                <a:latin typeface="Times New Roman" panose="02020603050405020304" pitchFamily="18" charset="0"/>
              </a:rPr>
              <a:t>ir </a:t>
            </a:r>
            <a:r>
              <a:rPr lang="tr-TR" sz="2800" b="0" i="0" noProof="0" dirty="0">
                <a:solidFill>
                  <a:srgbClr val="000000"/>
                </a:solidFill>
                <a:effectLst/>
                <a:latin typeface="Times New Roman" panose="02020603050405020304" pitchFamily="18" charset="0"/>
              </a:rPr>
              <a:t>sistemi kurmak </a:t>
            </a:r>
            <a:r>
              <a:rPr lang="tr-TR" sz="2800" b="0" i="0" noProof="0" dirty="0" smtClean="0">
                <a:solidFill>
                  <a:srgbClr val="000000"/>
                </a:solidFill>
                <a:effectLst/>
                <a:latin typeface="Times New Roman" panose="02020603050405020304" pitchFamily="18" charset="0"/>
              </a:rPr>
              <a:t>için</a:t>
            </a:r>
            <a:r>
              <a:rPr lang="en-US" sz="2800" b="0" i="0" noProof="0" dirty="0" smtClean="0">
                <a:solidFill>
                  <a:srgbClr val="000000"/>
                </a:solidFill>
                <a:effectLst/>
                <a:latin typeface="Times New Roman" panose="02020603050405020304" pitchFamily="18" charset="0"/>
              </a:rPr>
              <a:t> </a:t>
            </a:r>
            <a:r>
              <a:rPr lang="en-US" sz="2800" noProof="0" dirty="0">
                <a:solidFill>
                  <a:srgbClr val="000000"/>
                </a:solidFill>
                <a:latin typeface="Times New Roman" panose="02020603050405020304" pitchFamily="18" charset="0"/>
              </a:rPr>
              <a:t>y</a:t>
            </a:r>
            <a:r>
              <a:rPr lang="tr-TR" sz="2800" dirty="0" err="1" smtClean="0">
                <a:solidFill>
                  <a:srgbClr val="000000"/>
                </a:solidFill>
                <a:latin typeface="Times New Roman" panose="02020603050405020304" pitchFamily="18" charset="0"/>
              </a:rPr>
              <a:t>üklenici</a:t>
            </a:r>
            <a:r>
              <a:rPr lang="tr-TR" sz="2800" dirty="0" smtClean="0">
                <a:solidFill>
                  <a:srgbClr val="000000"/>
                </a:solidFill>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seçildikten sonra değişiklikleri kabul etmek için genellikle bir sözleşme müzakere süresi vardır.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Müteahhitler ve Alt Yükleniciler</a:t>
            </a:r>
          </a:p>
        </p:txBody>
      </p:sp>
      <p:sp>
        <p:nvSpPr>
          <p:cNvPr id="71683" name="Rectangle 3"/>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donanım / yazılım sistemlerinin tedariki genellikle bazı ana yüklenicilere dayanır.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sözleşmeler, sistemin parçalarını tedarik etmek için diğer tedarikçilere verilir.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Müşteri ana yükleniciyle bağlantı kurar ve doğrudan alt yüklenicilerle iş yapmaz.</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Tedarik ve </a:t>
            </a:r>
            <a:r>
              <a:rPr lang="tr-TR" sz="3200" b="1" i="0" noProof="0" dirty="0" err="1">
                <a:solidFill>
                  <a:srgbClr val="000000"/>
                </a:solidFill>
                <a:effectLst/>
                <a:latin typeface="Times New Roman" panose="02020603050405020304" pitchFamily="18" charset="0"/>
              </a:rPr>
              <a:t>Güvenilebilirlik</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Satın alma kararlarının sistem </a:t>
            </a:r>
            <a:r>
              <a:rPr lang="tr-TR" sz="2800" b="0" i="0" noProof="0" dirty="0" err="1">
                <a:solidFill>
                  <a:srgbClr val="000000"/>
                </a:solidFill>
                <a:effectLst/>
                <a:latin typeface="Times New Roman" panose="02020603050405020304" pitchFamily="18" charset="0"/>
              </a:rPr>
              <a:t>güvenilebilirliği</a:t>
            </a:r>
            <a:r>
              <a:rPr lang="tr-TR" sz="2800" b="0" i="0" noProof="0" dirty="0">
                <a:solidFill>
                  <a:srgbClr val="000000"/>
                </a:solidFill>
                <a:effectLst/>
                <a:latin typeface="Times New Roman" panose="02020603050405020304" pitchFamily="18" charset="0"/>
              </a:rPr>
              <a:t> üzerinde derin etkileri vardır çünkü bu kararlar </a:t>
            </a:r>
            <a:r>
              <a:rPr lang="tr-TR" sz="2800" b="0" i="0" noProof="0" dirty="0" err="1">
                <a:solidFill>
                  <a:srgbClr val="000000"/>
                </a:solidFill>
                <a:effectLst/>
                <a:latin typeface="Times New Roman" panose="02020603050405020304" pitchFamily="18" charset="0"/>
              </a:rPr>
              <a:t>güvenilebilirlik</a:t>
            </a:r>
            <a:r>
              <a:rPr lang="tr-TR" sz="2800" b="0" i="0" noProof="0" dirty="0">
                <a:solidFill>
                  <a:srgbClr val="000000"/>
                </a:solidFill>
                <a:effectLst/>
                <a:latin typeface="Times New Roman" panose="02020603050405020304" pitchFamily="18" charset="0"/>
              </a:rPr>
              <a:t> gereksinimlerinin kapsamını sınırlar.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Kullanıma hazır bir sistem için, tedarikçinin sistemin güvenlik ve </a:t>
            </a:r>
            <a:r>
              <a:rPr lang="en-US" sz="2800" b="0" i="0" noProof="0" dirty="0" err="1" smtClean="0">
                <a:solidFill>
                  <a:srgbClr val="000000"/>
                </a:solidFill>
                <a:effectLst/>
                <a:latin typeface="Times New Roman" panose="02020603050405020304" pitchFamily="18" charset="0"/>
              </a:rPr>
              <a:t>güvenilebilirlik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gereksinimleri üzerinde çok sınırlı etkisi vardır.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Özel bir sistem için, güvenlik ve </a:t>
            </a:r>
            <a:r>
              <a:rPr lang="en-US" sz="2800" dirty="0" err="1" smtClean="0">
                <a:solidFill>
                  <a:srgbClr val="000000"/>
                </a:solidFill>
                <a:latin typeface="Times New Roman" panose="02020603050405020304" pitchFamily="18" charset="0"/>
              </a:rPr>
              <a:t>güvenilebilirlik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gereksinimlerinin tanımlanmasında büyük çaba harcanmalıdır.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Geliştirme</a:t>
            </a:r>
          </a:p>
        </p:txBody>
      </p:sp>
      <p:sp>
        <p:nvSpPr>
          <p:cNvPr id="21507" name="Rectangle 3"/>
          <p:cNvSpPr>
            <a:spLocks noGrp="1" noChangeArrowheads="1"/>
          </p:cNvSpPr>
          <p:nvPr>
            <p:ph type="body" idx="1"/>
          </p:nvPr>
        </p:nvSpPr>
        <p:spPr>
          <a:xfrm>
            <a:off x="182880" y="1488440"/>
            <a:ext cx="8732520" cy="4525963"/>
          </a:xfrm>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farklı bölümlerinin paralel geliştirilmesine duyulan ihtiyaç nedeniyle genellikle plan odaklı bir yaklaşım izler.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Aşamalar arasında yineleme için </a:t>
            </a:r>
            <a:r>
              <a:rPr lang="en-US" sz="2400" b="0" i="0" noProof="0" dirty="0" err="1" smtClean="0">
                <a:solidFill>
                  <a:srgbClr val="000000"/>
                </a:solidFill>
                <a:effectLst/>
                <a:latin typeface="Times New Roman" panose="02020603050405020304" pitchFamily="18" charset="0"/>
              </a:rPr>
              <a:t>dar</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bir</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haraket</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alanı</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vardır</a:t>
            </a:r>
            <a:r>
              <a:rPr lang="tr-TR" sz="2400" b="0" i="0" noProof="0" dirty="0" smtClean="0">
                <a:solidFill>
                  <a:srgbClr val="000000"/>
                </a:solidFill>
                <a:effectLst/>
                <a:latin typeface="Times New Roman" panose="02020603050405020304" pitchFamily="18" charset="0"/>
              </a:rPr>
              <a:t> çünkü </a:t>
            </a:r>
            <a:r>
              <a:rPr lang="tr-TR" sz="2400" b="0" i="0" noProof="0" dirty="0">
                <a:solidFill>
                  <a:srgbClr val="000000"/>
                </a:solidFill>
                <a:effectLst/>
                <a:latin typeface="Times New Roman" panose="02020603050405020304" pitchFamily="18" charset="0"/>
              </a:rPr>
              <a:t>donanım değişiklikleri çok pahalıdır. Yazılımın donanım sorunlarını telafi etmesi gerekebilir.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Kaçınılmaz olarak, birlikte çalışması gereken farklı disiplinlerden mühendisleri içerir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Burada yanlış anlaşılma için çok fazla alan var.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Açıklandığı gibi, farklı disiplinler farklı bir kelime dağarcığı kullanır ve çok fazla </a:t>
            </a:r>
            <a:r>
              <a:rPr lang="en-US" sz="2400" b="0" i="0" noProof="0" dirty="0" err="1" smtClean="0">
                <a:solidFill>
                  <a:srgbClr val="000000"/>
                </a:solidFill>
                <a:effectLst/>
                <a:latin typeface="Times New Roman" panose="02020603050405020304" pitchFamily="18" charset="0"/>
              </a:rPr>
              <a:t>istişare</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gereklidir. Mühendislerin yerine getirmesi gereken kişisel gündemleri olabilir.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Geliştirme</a:t>
            </a:r>
          </a:p>
        </p:txBody>
      </p:sp>
      <p:sp>
        <p:nvSpPr>
          <p:cNvPr id="5" name="Slide Number Placeholder 4"/>
          <p:cNvSpPr>
            <a:spLocks noGrp="1"/>
          </p:cNvSpPr>
          <p:nvPr>
            <p:ph type="sldNum" sz="quarter" idx="12"/>
          </p:nvPr>
        </p:nvSpPr>
        <p:spPr/>
        <p:txBody>
          <a:bodyPr/>
          <a:lstStyle/>
          <a:p>
            <a:fld id="{A86F8904-DFC0-E240-BFF8-1216C9CAE37B}" type="slidenum">
              <a:rPr lang="en-US" smtClean="0"/>
              <a:pPr/>
              <a:t>38</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2208" y="1997819"/>
            <a:ext cx="9141792" cy="32919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Gereksinimleri Tanımı</a:t>
            </a:r>
          </a:p>
        </p:txBody>
      </p:sp>
      <p:sp>
        <p:nvSpPr>
          <p:cNvPr id="24579" name="Rectangle 3"/>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aşamada tanımlanan üç tür gereksinim</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Soyut fonksiyonel gereksinimler. Sistem fonksiyonları soyut bir şekilde tanımlanmıştır;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özellikleri. Genel olarak sistem için işlevsel olmayan gereksinimler tanımlanmıştır;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İstenmeyen özellikler. Kabul edilemez sistem davranışı belirtildi.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için genel </a:t>
            </a:r>
            <a:r>
              <a:rPr lang="tr-TR" sz="2800" b="0" i="0" noProof="0" dirty="0" err="1">
                <a:solidFill>
                  <a:srgbClr val="000000"/>
                </a:solidFill>
                <a:effectLst/>
                <a:latin typeface="Times New Roman" panose="02020603050405020304" pitchFamily="18" charset="0"/>
              </a:rPr>
              <a:t>organizasyonel</a:t>
            </a:r>
            <a:r>
              <a:rPr lang="tr-TR" sz="2800" b="0" i="0" noProof="0" dirty="0">
                <a:solidFill>
                  <a:srgbClr val="000000"/>
                </a:solidFill>
                <a:effectLst/>
                <a:latin typeface="Times New Roman" panose="02020603050405020304" pitchFamily="18" charset="0"/>
              </a:rPr>
              <a:t> hedefleri de tanımlamalıdır.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Sistemler</a:t>
            </a:r>
          </a:p>
        </p:txBody>
      </p:sp>
      <p:sp>
        <p:nvSpPr>
          <p:cNvPr id="3" name="Content Placeholder 2"/>
          <p:cNvSpPr>
            <a:spLocks noGrp="1"/>
          </p:cNvSpPr>
          <p:nvPr>
            <p:ph idx="1"/>
          </p:nvPr>
        </p:nvSpPr>
        <p:spPr>
          <a:xfrm>
            <a:off x="154745" y="1600200"/>
            <a:ext cx="8820443"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mühendisliği yalıtılmış bir faaliyet değildir, ancak daha geniş bir sistem mühendisliği sürecinin bir parçasıdır.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sistemleri bu nedenle izole sistemler değildir, ancak insani, sosyal veya </a:t>
            </a:r>
            <a:r>
              <a:rPr lang="tr-TR" sz="2800" b="0" i="0" noProof="0" dirty="0" err="1">
                <a:solidFill>
                  <a:srgbClr val="000000"/>
                </a:solidFill>
                <a:effectLst/>
                <a:latin typeface="Times New Roman" panose="02020603050405020304" pitchFamily="18" charset="0"/>
              </a:rPr>
              <a:t>organizasyonel</a:t>
            </a:r>
            <a:r>
              <a:rPr lang="tr-TR" sz="2800" b="0" i="0" noProof="0" dirty="0">
                <a:solidFill>
                  <a:srgbClr val="000000"/>
                </a:solidFill>
                <a:effectLst/>
                <a:latin typeface="Times New Roman" panose="02020603050405020304" pitchFamily="18" charset="0"/>
              </a:rPr>
              <a:t> bir amacı olan daha geniş sistemlerin temel bileşenleridir.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Misal</a:t>
            </a:r>
          </a:p>
          <a:p>
            <a:pPr marL="742950" lvl="1" indent="-285750" algn="just">
              <a:buFont typeface="Arial" panose="020B0604020202020204" pitchFamily="34" charset="0"/>
              <a:buChar char="•"/>
            </a:pPr>
            <a:r>
              <a:rPr lang="en-US" sz="2400" b="0" i="0" noProof="0" dirty="0" err="1" smtClean="0">
                <a:solidFill>
                  <a:srgbClr val="000000"/>
                </a:solidFill>
                <a:effectLst/>
                <a:latin typeface="Times New Roman" panose="02020603050405020304" pitchFamily="18" charset="0"/>
              </a:rPr>
              <a:t>Doğa</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hava </a:t>
            </a:r>
            <a:r>
              <a:rPr lang="tr-TR" sz="2400" b="0" i="0" noProof="0" dirty="0" smtClean="0">
                <a:solidFill>
                  <a:srgbClr val="000000"/>
                </a:solidFill>
                <a:effectLst/>
                <a:latin typeface="Times New Roman" panose="02020603050405020304" pitchFamily="18" charset="0"/>
              </a:rPr>
              <a:t>durumu</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istasyonu</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sistemi, daha geniş hava durumu kayıt ve tahmin sistemlerinin bir parçasıdır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Bunlar arasında donanım ve yazılım, tahmin süreçleri, sistem kullanıcıları, hava tahminlerine bağlı kuruluşlar vb. </a:t>
            </a:r>
            <a:r>
              <a:rPr lang="en-US" sz="2400" b="0" i="0" noProof="0" dirty="0" smtClean="0">
                <a:solidFill>
                  <a:srgbClr val="000000"/>
                </a:solidFill>
                <a:effectLst/>
                <a:latin typeface="Times New Roman" panose="02020603050405020304" pitchFamily="18" charset="0"/>
              </a:rPr>
              <a:t>y</a:t>
            </a:r>
            <a:r>
              <a:rPr lang="tr-TR" sz="2400" b="0" i="0" noProof="0" dirty="0" smtClean="0">
                <a:solidFill>
                  <a:srgbClr val="000000"/>
                </a:solidFill>
                <a:effectLst/>
                <a:latin typeface="Times New Roman" panose="02020603050405020304" pitchFamily="18" charset="0"/>
              </a:rPr>
              <a:t>er </a:t>
            </a:r>
            <a:r>
              <a:rPr lang="tr-TR" sz="2400" b="0" i="0" noProof="0" dirty="0">
                <a:solidFill>
                  <a:srgbClr val="000000"/>
                </a:solidFill>
                <a:effectLst/>
                <a:latin typeface="Times New Roman" panose="02020603050405020304" pitchFamily="18" charset="0"/>
              </a:rPr>
              <a:t>alır.</a:t>
            </a:r>
          </a:p>
        </p:txBody>
      </p:sp>
      <p:sp>
        <p:nvSpPr>
          <p:cNvPr id="4" name="Footer Placeholder 3"/>
          <p:cNvSpPr>
            <a:spLocks noGrp="1"/>
          </p:cNvSpPr>
          <p:nvPr>
            <p:ph type="ftr" sz="quarter" idx="11"/>
          </p:nvPr>
        </p:nvSpPr>
        <p:spPr>
          <a:xfrm>
            <a:off x="3117166" y="6492875"/>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Tasarım Süreci</a:t>
            </a:r>
          </a:p>
        </p:txBody>
      </p:sp>
      <p:sp>
        <p:nvSpPr>
          <p:cNvPr id="29699" name="Rectangle 3"/>
          <p:cNvSpPr>
            <a:spLocks noGrp="1" noChangeArrowheads="1"/>
          </p:cNvSpPr>
          <p:nvPr>
            <p:ph type="body" idx="1"/>
          </p:nvPr>
        </p:nvSpPr>
        <p:spPr>
          <a:xfrm>
            <a:off x="142240" y="1366838"/>
            <a:ext cx="8849360" cy="4708525"/>
          </a:xfrm>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Bölüm gereksinimleri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 ilgili gruplar halinde düzenleyin.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sistemleri tanımlayın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gereksinimlerini toplu olarak karşılayabilecek bir dizi alt sistemi tanımlayın.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sistemlere gereksinimleri atayın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COTS</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hazır</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sistem</a:t>
            </a:r>
            <a:r>
              <a:rPr lang="en-US" sz="2400" b="0" i="0" noProof="0" dirty="0" smtClean="0">
                <a:solidFill>
                  <a:srgbClr val="000000"/>
                </a:solidFill>
                <a:effectLst/>
                <a:latin typeface="Times New Roman" panose="02020603050405020304" pitchFamily="18" charset="0"/>
              </a:rPr>
              <a:t>)</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entegre edildiğinde belirli sorunlara neden olur.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 işlevselliğini belirtin.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 </a:t>
            </a:r>
            <a:r>
              <a:rPr lang="tr-TR" sz="2800" b="0" i="0" noProof="0" dirty="0" err="1">
                <a:solidFill>
                  <a:srgbClr val="000000"/>
                </a:solidFill>
                <a:effectLst/>
                <a:latin typeface="Times New Roman" panose="02020603050405020304" pitchFamily="18" charset="0"/>
              </a:rPr>
              <a:t>arayüzlerini</a:t>
            </a:r>
            <a:r>
              <a:rPr lang="tr-TR" sz="2800" b="0" i="0" noProof="0" dirty="0">
                <a:solidFill>
                  <a:srgbClr val="000000"/>
                </a:solidFill>
                <a:effectLst/>
                <a:latin typeface="Times New Roman" panose="02020603050405020304" pitchFamily="18" charset="0"/>
              </a:rPr>
              <a:t> tanımlayın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Paralel alt sistem geliştirme için kritik faaliyet.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ve Tasarım</a:t>
            </a:r>
          </a:p>
        </p:txBody>
      </p:sp>
      <p:sp>
        <p:nvSpPr>
          <p:cNvPr id="9625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mühendisliği ve sistem tasarımı ayrılmaz bir şekilde bağlantılıdır.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ortamının ve diğer sistemlerin getirdiği kısıtlamalar tasarım seçimlerini sınırlar, bu nedenle kullanılacak gerçek tasarım bir gereklilik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Gereksinimleri yapılandırmak için ilk tasarım gerekli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Tasarım yaparken gereksinimler hakkında daha fazla bilgi edinirsiniz.</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ve Tasarım Spirali</a:t>
            </a:r>
          </a:p>
        </p:txBody>
      </p:sp>
      <p:sp>
        <p:nvSpPr>
          <p:cNvPr id="5" name="Slide Number Placeholder 4"/>
          <p:cNvSpPr>
            <a:spLocks noGrp="1"/>
          </p:cNvSpPr>
          <p:nvPr>
            <p:ph type="sldNum" sz="quarter" idx="12"/>
          </p:nvPr>
        </p:nvSpPr>
        <p:spPr/>
        <p:txBody>
          <a:bodyPr/>
          <a:lstStyle/>
          <a:p>
            <a:fld id="{A86F8904-DFC0-E240-BFF8-1216C9CAE37B}"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1034728" y="1337187"/>
            <a:ext cx="6715704" cy="49061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Alt Sistem Geliştirme</a:t>
            </a:r>
          </a:p>
        </p:txBody>
      </p:sp>
      <p:sp>
        <p:nvSpPr>
          <p:cNvPr id="32771" name="Rectangle 3"/>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Donanım</a:t>
            </a:r>
            <a:r>
              <a:rPr lang="en-US" sz="2800" b="0" i="0" noProof="0" dirty="0" err="1" smtClean="0">
                <a:solidFill>
                  <a:srgbClr val="000000"/>
                </a:solidFill>
                <a:effectLst/>
                <a:latin typeface="Times New Roman" panose="02020603050405020304" pitchFamily="18" charset="0"/>
              </a:rPr>
              <a:t>ı</a:t>
            </a:r>
            <a:r>
              <a:rPr lang="tr-TR" sz="2800" b="0" i="0" noProof="0" dirty="0" smtClean="0">
                <a:solidFill>
                  <a:srgbClr val="000000"/>
                </a:solidFill>
                <a:effectLst/>
                <a:latin typeface="Times New Roman" panose="02020603050405020304" pitchFamily="18" charset="0"/>
              </a:rPr>
              <a:t>, yazılım</a:t>
            </a:r>
            <a:r>
              <a:rPr lang="en-US" sz="2800" b="0" i="0" noProof="0" dirty="0" err="1" smtClean="0">
                <a:solidFill>
                  <a:srgbClr val="000000"/>
                </a:solidFill>
                <a:effectLst/>
                <a:latin typeface="Times New Roman" panose="02020603050405020304" pitchFamily="18" charset="0"/>
              </a:rPr>
              <a:t>ı</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iletişimi geliştiren tipik olarak paralel projeler.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Bazı COTS </a:t>
            </a:r>
            <a:r>
              <a:rPr lang="tr-TR" sz="2800" b="0" i="0" noProof="0" dirty="0" smtClean="0">
                <a:solidFill>
                  <a:srgbClr val="000000"/>
                </a:solidFill>
                <a:effectLst/>
                <a:latin typeface="Times New Roman" panose="02020603050405020304" pitchFamily="18" charset="0"/>
              </a:rPr>
              <a:t>(</a:t>
            </a:r>
            <a:r>
              <a:rPr lang="en-US" sz="2800" b="0" i="0" noProof="0" dirty="0" err="1" smtClean="0">
                <a:solidFill>
                  <a:srgbClr val="000000"/>
                </a:solidFill>
                <a:effectLst/>
                <a:latin typeface="Times New Roman" panose="02020603050405020304" pitchFamily="18" charset="0"/>
              </a:rPr>
              <a:t>raftan</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hazır</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sistemler</a:t>
            </a:r>
            <a:r>
              <a:rPr lang="tr-TR" sz="2800" b="0" i="0" noProof="0" dirty="0" smtClean="0">
                <a:solidFill>
                  <a:srgbClr val="000000"/>
                </a:solidFill>
                <a:effectLst/>
                <a:latin typeface="Times New Roman" panose="02020603050405020304" pitchFamily="18" charset="0"/>
              </a:rPr>
              <a:t>) sistemleri</a:t>
            </a:r>
            <a:r>
              <a:rPr lang="en-US" sz="2800" b="0" i="0" noProof="0" dirty="0" smtClean="0">
                <a:solidFill>
                  <a:srgbClr val="000000"/>
                </a:solidFill>
                <a:effectLst/>
                <a:latin typeface="Times New Roman" panose="02020603050405020304" pitchFamily="18" charset="0"/>
              </a:rPr>
              <a:t>n</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tedarikini içerebilir.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ekipleri arasında iletişim eksikliği sorunlara neden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değişiklikleri önermek için bürokratik ve yavaş bir mekanizma olabilir, bu da geliştirme programının yeniden çalışma ihtiyacı nedeniyle uzatılabileceği anlamına gelir.</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oluşturmak için donanımı, yazılımı ve insanları bir araya getirme süreci.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İdeal olarak aşamalı olarak ele alınmalıdır, böylece alt sistemler birer birer entegre 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entegre </a:t>
            </a:r>
            <a:r>
              <a:rPr lang="en-US" sz="2800" b="0" i="0" noProof="0" dirty="0" err="1" smtClean="0">
                <a:solidFill>
                  <a:srgbClr val="000000"/>
                </a:solidFill>
                <a:effectLst/>
                <a:latin typeface="Times New Roman" panose="02020603050405020304" pitchFamily="18" charset="0"/>
              </a:rPr>
              <a:t>edildikçe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test 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 arasındaki </a:t>
            </a:r>
            <a:r>
              <a:rPr lang="tr-TR" sz="2800" b="0" i="0" noProof="0" dirty="0" err="1">
                <a:solidFill>
                  <a:srgbClr val="000000"/>
                </a:solidFill>
                <a:effectLst/>
                <a:latin typeface="Times New Roman" panose="02020603050405020304" pitchFamily="18" charset="0"/>
              </a:rPr>
              <a:t>arayüz</a:t>
            </a:r>
            <a:r>
              <a:rPr lang="tr-TR" sz="2800" b="0" i="0" noProof="0" dirty="0">
                <a:solidFill>
                  <a:srgbClr val="000000"/>
                </a:solidFill>
                <a:effectLst/>
                <a:latin typeface="Times New Roman" panose="02020603050405020304" pitchFamily="18" charset="0"/>
              </a:rPr>
              <a:t> sorunları genellikle bu aşamada bulunur.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bileşenlerinin koordinasyonsuz teslimatı ile ilgili sorunlar olabilir.</a:t>
            </a:r>
          </a:p>
        </p:txBody>
      </p:sp>
      <p:sp>
        <p:nvSpPr>
          <p:cNvPr id="34819" name="Rectangle 3"/>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Entegrasyonu</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lgn="just">
              <a:buFont typeface="Arial" panose="020B0604020202020204" pitchFamily="34" charset="0"/>
              <a:buChar char="•"/>
            </a:pPr>
            <a:r>
              <a:rPr lang="en-US" sz="2800" dirty="0" smtClean="0">
                <a:solidFill>
                  <a:srgbClr val="000000"/>
                </a:solidFill>
                <a:latin typeface="Times New Roman" panose="02020603050405020304" pitchFamily="18" charset="0"/>
              </a:rPr>
              <a:t>S</a:t>
            </a:r>
            <a:r>
              <a:rPr lang="tr-TR" sz="2800" dirty="0" smtClean="0">
                <a:solidFill>
                  <a:srgbClr val="000000"/>
                </a:solidFill>
                <a:latin typeface="Times New Roman" panose="02020603050405020304" pitchFamily="18" charset="0"/>
              </a:rPr>
              <a:t>istem </a:t>
            </a:r>
            <a:r>
              <a:rPr lang="en-US" sz="2800" dirty="0" smtClean="0">
                <a:solidFill>
                  <a:srgbClr val="000000"/>
                </a:solidFill>
                <a:latin typeface="Times New Roman" panose="02020603050405020304" pitchFamily="18" charset="0"/>
              </a:rPr>
              <a:t>t</a:t>
            </a:r>
            <a:r>
              <a:rPr lang="tr-TR" sz="2800" dirty="0" err="1" smtClean="0">
                <a:solidFill>
                  <a:srgbClr val="000000"/>
                </a:solidFill>
                <a:latin typeface="Times New Roman" panose="02020603050405020304" pitchFamily="18" charset="0"/>
              </a:rPr>
              <a:t>amamlandıktan</a:t>
            </a:r>
            <a:r>
              <a:rPr lang="tr-TR" sz="2800" dirty="0" smtClean="0">
                <a:solidFill>
                  <a:srgbClr val="000000"/>
                </a:solidFill>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sonra, </a:t>
            </a:r>
            <a:r>
              <a:rPr lang="tr-TR" sz="2800" b="0" i="0" noProof="0" dirty="0" smtClean="0">
                <a:solidFill>
                  <a:srgbClr val="000000"/>
                </a:solidFill>
                <a:effectLst/>
                <a:latin typeface="Times New Roman" panose="02020603050405020304" pitchFamily="18" charset="0"/>
              </a:rPr>
              <a:t>müşterinin </a:t>
            </a:r>
            <a:r>
              <a:rPr lang="tr-TR" sz="2800" b="0" i="0" noProof="0" dirty="0">
                <a:solidFill>
                  <a:srgbClr val="000000"/>
                </a:solidFill>
                <a:effectLst/>
                <a:latin typeface="Times New Roman" panose="02020603050405020304" pitchFamily="18" charset="0"/>
              </a:rPr>
              <a:t>ortamına kurulmalıdır.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Çevresel varsayımlar yanlış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Yeni bir sistemin uygulanmasına karşı insan direnci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bir süre alternatif sistemlerle bir arada bulunmak zorunda kalabilir;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Fiziksel kurulum sorunları olabilir (</a:t>
            </a:r>
            <a:r>
              <a:rPr lang="tr-TR" sz="2400" b="0" i="0" noProof="0" dirty="0" err="1">
                <a:solidFill>
                  <a:srgbClr val="000000"/>
                </a:solidFill>
                <a:effectLst/>
                <a:latin typeface="Times New Roman" panose="02020603050405020304" pitchFamily="18" charset="0"/>
              </a:rPr>
              <a:t>örn</a:t>
            </a:r>
            <a:r>
              <a:rPr lang="tr-TR" sz="2400" b="0" i="0" noProof="0" dirty="0">
                <a:solidFill>
                  <a:srgbClr val="000000"/>
                </a:solidFill>
                <a:effectLst/>
                <a:latin typeface="Times New Roman" panose="02020603050405020304" pitchFamily="18" charset="0"/>
              </a:rPr>
              <a:t>. Kablolama sorunları);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Veri temizleme gerekebilir;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Operatör eğitimi tanımlanmalıdır.</a:t>
            </a:r>
          </a:p>
        </p:txBody>
      </p:sp>
      <p:sp>
        <p:nvSpPr>
          <p:cNvPr id="36867" name="Rectangle 3"/>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Teslimi ve Dağıtımı</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Geliştirme ve </a:t>
            </a:r>
            <a:r>
              <a:rPr lang="tr-TR" sz="3200" b="1" i="0" noProof="0" dirty="0" err="1">
                <a:solidFill>
                  <a:srgbClr val="000000"/>
                </a:solidFill>
                <a:effectLst/>
                <a:latin typeface="Times New Roman" panose="02020603050405020304" pitchFamily="18" charset="0"/>
              </a:rPr>
              <a:t>Güvenilebilirlik</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Güvenilebilirlik</a:t>
            </a:r>
            <a:r>
              <a:rPr lang="tr-TR" sz="2800" b="0" i="0" noProof="0" dirty="0">
                <a:solidFill>
                  <a:srgbClr val="000000"/>
                </a:solidFill>
                <a:effectLst/>
                <a:latin typeface="Times New Roman" panose="02020603050405020304" pitchFamily="18" charset="0"/>
              </a:rPr>
              <a:t> ve güvenlik gereksinimleri ile maliyetler, program, performans ve </a:t>
            </a:r>
            <a:r>
              <a:rPr lang="tr-TR" sz="2800" b="0" i="0" noProof="0" dirty="0" err="1">
                <a:solidFill>
                  <a:srgbClr val="000000"/>
                </a:solidFill>
                <a:effectLst/>
                <a:latin typeface="Times New Roman" panose="02020603050405020304" pitchFamily="18" charset="0"/>
              </a:rPr>
              <a:t>güvenilebilirlik</a:t>
            </a:r>
            <a:r>
              <a:rPr lang="tr-TR" sz="2800" b="0" i="0" noProof="0" dirty="0">
                <a:solidFill>
                  <a:srgbClr val="000000"/>
                </a:solidFill>
                <a:effectLst/>
                <a:latin typeface="Times New Roman" panose="02020603050405020304" pitchFamily="18" charset="0"/>
              </a:rPr>
              <a:t> arasında yapılan </a:t>
            </a:r>
            <a:r>
              <a:rPr lang="tr-TR" sz="2800" b="0" i="0" noProof="0" dirty="0" err="1">
                <a:solidFill>
                  <a:srgbClr val="000000"/>
                </a:solidFill>
                <a:effectLst/>
                <a:latin typeface="Times New Roman" panose="02020603050405020304" pitchFamily="18" charset="0"/>
              </a:rPr>
              <a:t>ödünleşimlere</a:t>
            </a:r>
            <a:r>
              <a:rPr lang="tr-TR" sz="2800" b="0" i="0" noProof="0" dirty="0">
                <a:solidFill>
                  <a:srgbClr val="000000"/>
                </a:solidFill>
                <a:effectLst/>
                <a:latin typeface="Times New Roman" panose="02020603050405020304" pitchFamily="18" charset="0"/>
              </a:rPr>
              <a:t> göre kararlar alınır.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İnsan hataları, hataların sisteme girmesine neden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Sınırlı bütçeler nedeniyle test ve doğrulama süreçleri sınırlı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Dağıtımdaki sorunlar, sistem ile işletim ortamı arasında bir uyumsuzluk olabileceği anlamına gelir.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Sistemin Çalışması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süreçler, sistemin tanımlanmış amacı için kullanılmasına dahil olan süreçlerdir.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Yeni sistemler için, bu süreçlerin tasarlanması ve test edilmesi ve operatörlerin sistemin kullanımı konusunda eğitilmesi gerekebilir.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süreçler, operatörlerin problemlerle ve dalgalanan iş yükü dönemleriyle başa çıkmasına izin verecek şekilde esnek olmalıdır.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İnsan Hatası</a:t>
            </a:r>
          </a:p>
        </p:txBody>
      </p:sp>
      <p:sp>
        <p:nvSpPr>
          <p:cNvPr id="3" name="Content Placeholder 2"/>
          <p:cNvSpPr>
            <a:spLocks noGrp="1"/>
          </p:cNvSpPr>
          <p:nvPr>
            <p:ph idx="1"/>
          </p:nvPr>
        </p:nvSpPr>
        <p:spPr>
          <a:xfrm>
            <a:off x="121920" y="1417638"/>
            <a:ext cx="880872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genel güvenilirliğini etkileyen </a:t>
            </a: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süreçlerde insan hataları meydana gelir.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İnsan hatalarını görüntüleme: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Kişi yaklaşımı hataları bireyin sorumluluğunda yapar ve hatanın suçunu ilgili operatöre yükler. Hatayı azaltmaya yönelik eylemler arasında ceza tehditleri, daha iyi eğitim, daha sıkı prosedürler vb. </a:t>
            </a:r>
            <a:r>
              <a:rPr lang="en-US" sz="2400" b="0" i="0" noProof="0" dirty="0" smtClean="0">
                <a:solidFill>
                  <a:srgbClr val="000000"/>
                </a:solidFill>
                <a:effectLst/>
                <a:latin typeface="Times New Roman" panose="02020603050405020304" pitchFamily="18" charset="0"/>
              </a:rPr>
              <a:t>y</a:t>
            </a:r>
            <a:r>
              <a:rPr lang="tr-TR" sz="2400" b="0" i="0" noProof="0" dirty="0" smtClean="0">
                <a:solidFill>
                  <a:srgbClr val="000000"/>
                </a:solidFill>
                <a:effectLst/>
                <a:latin typeface="Times New Roman" panose="02020603050405020304" pitchFamily="18" charset="0"/>
              </a:rPr>
              <a:t>er </a:t>
            </a:r>
            <a:r>
              <a:rPr lang="tr-TR" sz="2400" b="0" i="0" noProof="0" dirty="0">
                <a:solidFill>
                  <a:srgbClr val="000000"/>
                </a:solidFill>
                <a:effectLst/>
                <a:latin typeface="Times New Roman" panose="02020603050405020304" pitchFamily="18" charset="0"/>
              </a:rPr>
              <a:t>alır.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yaklaşımı, insanların hata yapabileceğini ve hata yapacaklarını varsayar. Sistem, bu hataları sistem arızasına yol açmadan önce tespit edecek şekilde tasarlanmıştır. Bir başarısızlık meydana geldiğinde amaç bir kişiyi suçlamak değil, sistem savunmasının neden hatayı tuzağa düşürmediğini anlamaktır.</a:t>
            </a:r>
          </a:p>
        </p:txBody>
      </p:sp>
      <p:sp>
        <p:nvSpPr>
          <p:cNvPr id="4" name="Footer Placeholder 3"/>
          <p:cNvSpPr>
            <a:spLocks noGrp="1"/>
          </p:cNvSpPr>
          <p:nvPr>
            <p:ph type="ftr" sz="quarter" idx="11"/>
          </p:nvPr>
        </p:nvSpPr>
        <p:spPr>
          <a:xfrm>
            <a:off x="3124200" y="6538912"/>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Savunmaları</a:t>
            </a:r>
          </a:p>
        </p:txBody>
      </p:sp>
      <p:sp>
        <p:nvSpPr>
          <p:cNvPr id="3" name="Content Placeholder 2"/>
          <p:cNvSpPr>
            <a:spLocks noGrp="1"/>
          </p:cNvSpPr>
          <p:nvPr>
            <p:ph idx="1"/>
          </p:nvPr>
        </p:nvSpPr>
        <p:spPr>
          <a:xfrm>
            <a:off x="213360" y="1600200"/>
            <a:ext cx="867156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Güvenliği ve güvenilirliği artırmak için tasarımcılar, bir sisteme dahil edilmesi gereken insan hatası kontrolleri hakkında düşünmelidir.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Daha sonraki </a:t>
            </a:r>
            <a:r>
              <a:rPr lang="en-US" sz="2800" b="0" i="0" noProof="0" dirty="0" smtClean="0">
                <a:solidFill>
                  <a:srgbClr val="000000"/>
                </a:solidFill>
                <a:effectLst/>
                <a:latin typeface="Times New Roman" panose="02020603050405020304" pitchFamily="18" charset="0"/>
              </a:rPr>
              <a:t>b</a:t>
            </a:r>
            <a:r>
              <a:rPr lang="tr-TR" sz="2800" b="0" i="0" noProof="0" dirty="0" smtClean="0">
                <a:solidFill>
                  <a:srgbClr val="000000"/>
                </a:solidFill>
                <a:effectLst/>
                <a:latin typeface="Times New Roman" panose="02020603050405020304" pitchFamily="18" charset="0"/>
              </a:rPr>
              <a:t>ölümlerde </a:t>
            </a:r>
            <a:r>
              <a:rPr lang="en-US" sz="2800" b="0" i="0" noProof="0" dirty="0" err="1" smtClean="0">
                <a:solidFill>
                  <a:srgbClr val="000000"/>
                </a:solidFill>
                <a:effectLst/>
                <a:latin typeface="Times New Roman" panose="02020603050405020304" pitchFamily="18" charset="0"/>
              </a:rPr>
              <a:t>tartışılacağı</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gibi, farklı (çeşitli) olması gereken birden fazla (fazlalık) engel olmalıdır.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Tek bir engel mükemmel olamaz.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Sistemde arızaya yol açabilecek gizli koşullar olacaktır.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Bununla birlikte, birden fazla engelle, bir sistem arızasının meydana gelmesi için hepsinin başarısız olması gerekir.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err="1">
                <a:solidFill>
                  <a:srgbClr val="000000"/>
                </a:solidFill>
                <a:effectLst/>
                <a:latin typeface="Times New Roman" panose="02020603050405020304" pitchFamily="18" charset="0"/>
              </a:rPr>
              <a:t>Sosyoteknik</a:t>
            </a:r>
            <a:r>
              <a:rPr lang="tr-TR" sz="3200" b="1" i="0" noProof="0" dirty="0">
                <a:solidFill>
                  <a:srgbClr val="000000"/>
                </a:solidFill>
                <a:effectLst/>
                <a:latin typeface="Times New Roman" panose="02020603050405020304" pitchFamily="18" charset="0"/>
              </a:rPr>
              <a:t> Sistemler Yığını</a:t>
            </a:r>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212929" y="1445608"/>
            <a:ext cx="8718141" cy="483514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err="1">
                <a:solidFill>
                  <a:srgbClr val="000000"/>
                </a:solidFill>
                <a:effectLst/>
                <a:latin typeface="Times New Roman" panose="02020603050405020304" pitchFamily="18" charset="0"/>
              </a:rPr>
              <a:t>Reason'ın</a:t>
            </a:r>
            <a:r>
              <a:rPr lang="tr-TR" sz="3200" b="1" i="0" noProof="0" dirty="0">
                <a:solidFill>
                  <a:srgbClr val="000000"/>
                </a:solidFill>
                <a:effectLst/>
                <a:latin typeface="Times New Roman" panose="02020603050405020304" pitchFamily="18" charset="0"/>
              </a:rPr>
              <a:t> İsviçre Peynirli Sistem Hatası Modeli</a:t>
            </a:r>
          </a:p>
        </p:txBody>
      </p:sp>
      <p:sp>
        <p:nvSpPr>
          <p:cNvPr id="5" name="Slide Number Placeholder 4"/>
          <p:cNvSpPr>
            <a:spLocks noGrp="1"/>
          </p:cNvSpPr>
          <p:nvPr>
            <p:ph type="sldNum" sz="quarter" idx="12"/>
          </p:nvPr>
        </p:nvSpPr>
        <p:spPr/>
        <p:txBody>
          <a:bodyPr/>
          <a:lstStyle/>
          <a:p>
            <a:fld id="{A86F8904-DFC0-E240-BFF8-1216C9CAE37B}" type="slidenum">
              <a:rPr lang="en-US" smtClean="0"/>
              <a:pPr/>
              <a:t>50</a:t>
            </a:fld>
            <a:endParaRPr lang="en-US"/>
          </a:p>
        </p:txBody>
      </p:sp>
      <p:sp>
        <p:nvSpPr>
          <p:cNvPr id="6" name="Footer Placeholder 5"/>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pic>
        <p:nvPicPr>
          <p:cNvPr id="7" name="Resim 6"/>
          <p:cNvPicPr>
            <a:picLocks noChangeAspect="1"/>
          </p:cNvPicPr>
          <p:nvPr/>
        </p:nvPicPr>
        <p:blipFill>
          <a:blip r:embed="rId2"/>
          <a:stretch>
            <a:fillRect/>
          </a:stretch>
        </p:blipFill>
        <p:spPr>
          <a:xfrm>
            <a:off x="0" y="1956619"/>
            <a:ext cx="9149372" cy="378434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Bir </a:t>
            </a:r>
            <a:r>
              <a:rPr lang="en-US" sz="3200" b="1" i="0" noProof="0" dirty="0" err="1" smtClean="0">
                <a:solidFill>
                  <a:srgbClr val="000000"/>
                </a:solidFill>
                <a:effectLst/>
                <a:latin typeface="Times New Roman" panose="02020603050405020304" pitchFamily="18" charset="0"/>
              </a:rPr>
              <a:t>Hava</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Trafik</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Kontrolü</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Sistemindeki Savunmalar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Çatışma uyarı sistemi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Uçak çakışan yollarda olduğunda sesli bir alarm verir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Talimatların kaydedilmesi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Talimat sorunlarının incelenmesine ve kontrol edilmesine izin verir.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Bilgi paylaşımı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Kontrol ekibi, birbirlerinin çalışmalarını çapraz kontrol eder.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Sistem Gelişimi</a:t>
            </a:r>
          </a:p>
        </p:txBody>
      </p:sp>
      <p:sp>
        <p:nvSpPr>
          <p:cNvPr id="40963" name="Rectangle 3"/>
          <p:cNvSpPr>
            <a:spLocks noGrp="1" noChangeArrowheads="1"/>
          </p:cNvSpPr>
          <p:nvPr>
            <p:ph type="body" idx="1"/>
          </p:nvPr>
        </p:nvSpPr>
        <p:spPr>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sistemler uzun ömürlüdür. Değişen gereksinimleri karşılamak için gelişmeleri gerekir.</a:t>
            </a:r>
          </a:p>
          <a:p>
            <a:pPr algn="just">
              <a:buFont typeface="Arial" panose="020B0604020202020204" pitchFamily="34" charset="0"/>
              <a:buChar char="•"/>
            </a:pPr>
            <a:r>
              <a:rPr lang="en-US" sz="2800" b="0" i="0" noProof="0" dirty="0" err="1" smtClean="0">
                <a:solidFill>
                  <a:srgbClr val="000000"/>
                </a:solidFill>
                <a:effectLst/>
                <a:latin typeface="Times New Roman" panose="02020603050405020304" pitchFamily="18" charset="0"/>
              </a:rPr>
              <a:t>Gelişim</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doğası gereği maliyetlidir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Değişiklikler teknik ve iş açısından analiz edilmelidir;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Alt sistemler etkileşime girer, böylece beklenmedik sorunlar ortaya çıkabilir;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Özgün tasarım kararları için nadiren bir mantık vardır;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Değişiklikler yapıldıkça sistem yapısı bozulur.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Bakımı yapılması gereken mevcut sistemlere bazen eski sistemler denir.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Gelişim </a:t>
            </a:r>
            <a:r>
              <a:rPr lang="tr-TR" sz="3200" noProof="0" dirty="0">
                <a:solidFill>
                  <a:srgbClr val="000000"/>
                </a:solidFill>
                <a:latin typeface="Times New Roman" panose="02020603050405020304" pitchFamily="18" charset="0"/>
              </a:rPr>
              <a:t>v</a:t>
            </a:r>
            <a:r>
              <a:rPr lang="tr-TR" sz="3200" b="1" i="0" noProof="0" dirty="0">
                <a:solidFill>
                  <a:srgbClr val="000000"/>
                </a:solidFill>
                <a:effectLst/>
                <a:latin typeface="Times New Roman" panose="02020603050405020304" pitchFamily="18" charset="0"/>
              </a:rPr>
              <a:t>e </a:t>
            </a:r>
            <a:r>
              <a:rPr lang="tr-TR" sz="3200" b="1" i="0" noProof="0" dirty="0" err="1">
                <a:solidFill>
                  <a:srgbClr val="000000"/>
                </a:solidFill>
                <a:effectLst/>
                <a:latin typeface="Times New Roman" panose="02020603050405020304" pitchFamily="18" charset="0"/>
              </a:rPr>
              <a:t>Güvenilebilirlik</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sistemdeki değişiklikler genellikle sorunların ve güvenlik açıklarının kaynağıdır.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ve güvenilirlik nedenleriyle alınan önceki tasarım kararları bilgisi olmadan değişiklikler yapılabilir.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Yerleşik güvenlik önlemleri çalışmayı durdurabilir.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Yeni hatalar ortaya çıkabilir veya değişikliklerle ortaya çıkan gizli hatalar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Tam sistem yeniden testi çok pahalı olduğu için bunlar keşfedilemeyebilir.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2’nin Anahtar Noktaları</a:t>
            </a:r>
          </a:p>
        </p:txBody>
      </p:sp>
      <p:sp>
        <p:nvSpPr>
          <p:cNvPr id="3" name="Content Placeholder 2"/>
          <p:cNvSpPr>
            <a:spLocks noGrp="1"/>
          </p:cNvSpPr>
          <p:nvPr>
            <p:ph idx="1"/>
          </p:nvPr>
        </p:nvSpPr>
        <p:spPr>
          <a:xfrm>
            <a:off x="0" y="1600200"/>
            <a:ext cx="8923766"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tedariki, hangi sistemin satın alınacağına ve bu sistemi kimin tedarik edeceğine karar vermekle ilgili tüm faaliyetleri kapsar.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geliştirme, gereksinimlerin özelliklerini, tasarımını, yapımını, entegrasyonunu ve testini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kullanıma girdiğinde, </a:t>
            </a: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süreçler ve sistemin kendisi değişen iş gereksinimlerini yansıtacak şekilde değişmek zorundadır.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İnsan hataları kaçınılmazdır ve sistemler, sistem arızasına yol açmadan önce bu hataları tespit etmek için </a:t>
            </a:r>
            <a:r>
              <a:rPr lang="tr-TR" sz="2800" b="0" i="0" noProof="0" dirty="0" smtClean="0">
                <a:solidFill>
                  <a:srgbClr val="000000"/>
                </a:solidFill>
                <a:effectLst/>
                <a:latin typeface="Times New Roman" panose="02020603050405020304" pitchFamily="18" charset="0"/>
              </a:rPr>
              <a:t>engeller</a:t>
            </a:r>
            <a:r>
              <a:rPr lang="en-US" sz="2800" b="0" i="0" noProof="0" dirty="0" smtClean="0">
                <a:solidFill>
                  <a:srgbClr val="000000"/>
                </a:solidFill>
                <a:effectLst/>
                <a:latin typeface="Times New Roman" panose="02020603050405020304" pitchFamily="18" charset="0"/>
              </a:rPr>
              <a:t>/</a:t>
            </a:r>
            <a:r>
              <a:rPr lang="en-US" sz="2800" b="0" i="0" noProof="0" dirty="0" err="1" smtClean="0">
                <a:solidFill>
                  <a:srgbClr val="000000"/>
                </a:solidFill>
                <a:effectLst/>
                <a:latin typeface="Times New Roman" panose="02020603050405020304" pitchFamily="18" charset="0"/>
              </a:rPr>
              <a:t>tuzaklar</a:t>
            </a:r>
            <a:r>
              <a:rPr lang="en-US" sz="2800" b="0" i="0" noProof="0" dirty="0" smtClean="0">
                <a:solidFill>
                  <a:srgbClr val="000000"/>
                </a:solidFill>
                <a:effectLst/>
                <a:latin typeface="Times New Roman" panose="02020603050405020304" pitchFamily="18" charset="0"/>
              </a:rPr>
              <a:t>/</a:t>
            </a:r>
            <a:r>
              <a:rPr lang="en-US" sz="2800" b="0" i="0" noProof="0" dirty="0" err="1" smtClean="0">
                <a:solidFill>
                  <a:srgbClr val="000000"/>
                </a:solidFill>
                <a:effectLst/>
                <a:latin typeface="Times New Roman" panose="02020603050405020304" pitchFamily="18" charset="0"/>
              </a:rPr>
              <a:t>bariyerler</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içermelidir.</a:t>
            </a:r>
          </a:p>
        </p:txBody>
      </p:sp>
      <p:sp>
        <p:nvSpPr>
          <p:cNvPr id="4" name="Footer Placeholder 3"/>
          <p:cNvSpPr>
            <a:spLocks noGrp="1"/>
          </p:cNvSpPr>
          <p:nvPr>
            <p:ph type="ftr" sz="quarter" idx="11"/>
          </p:nvPr>
        </p:nvSpPr>
        <p:spPr>
          <a:xfrm>
            <a:off x="5791200" y="6489065"/>
            <a:ext cx="2895600" cy="365125"/>
          </a:xfrm>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STS Yığınındaki Katmanlar</a:t>
            </a:r>
          </a:p>
        </p:txBody>
      </p:sp>
      <p:sp>
        <p:nvSpPr>
          <p:cNvPr id="3" name="Content Placeholder 2"/>
          <p:cNvSpPr>
            <a:spLocks noGrp="1"/>
          </p:cNvSpPr>
          <p:nvPr>
            <p:ph idx="1"/>
          </p:nvPr>
        </p:nvSpPr>
        <p:spPr>
          <a:xfrm>
            <a:off x="196947" y="1600200"/>
            <a:ext cx="8721969"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Ekipmanlar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Bazıları bilgisayar olabilen donanım aygıtları. Çoğu cihaz, bir tür gömülü sistem içerecektir.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İşletim sistemi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Sistemdeki daha yüksek seviyeler için bir dizi ortak kolaylık sağlar.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İletişim ve veri yönetimi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Uzak sistemlere ve </a:t>
            </a:r>
            <a:r>
              <a:rPr lang="tr-TR" sz="2400" b="0" i="0" noProof="0" dirty="0" err="1">
                <a:solidFill>
                  <a:srgbClr val="000000"/>
                </a:solidFill>
                <a:effectLst/>
                <a:latin typeface="Times New Roman" panose="02020603050405020304" pitchFamily="18" charset="0"/>
              </a:rPr>
              <a:t>veritabanlarına</a:t>
            </a:r>
            <a:r>
              <a:rPr lang="tr-TR" sz="2400" b="0" i="0" noProof="0" dirty="0">
                <a:solidFill>
                  <a:srgbClr val="000000"/>
                </a:solidFill>
                <a:effectLst/>
                <a:latin typeface="Times New Roman" panose="02020603050405020304" pitchFamily="18" charset="0"/>
              </a:rPr>
              <a:t> erişim sağlayan ara yazılım.</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sistemleri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Bazı organizasyon gereksinimlerini karşılamak için özel işlevler.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STS Yığınındaki Katmanlar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İş süreçleri</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İşletmenin faaliyetlerini destekleyen insanları ve bilgisayar sistemlerini içeren bir dizi süreç.</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Organizasyonlar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işleyişini etkileyen daha yüksek seviyeli stratejik iş faaliyetleri.</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Toplum</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işleyişini etkileyen kanunlar, düzenleme ve kültür.</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Bütünsel Sistem Tasarımı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sistemdeki katmanlar arasında etkileşimler ve bağımlılıklar vardır ve bir düzeydeki değişiklikler diğer düzeylerde dalgalanır.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Örnek: Yönetmeliklerdeki (toplumdaki) değişiklik, iş süreçlerinde ve uygulama yazılımında değişikliklere yol açar.</a:t>
            </a:r>
          </a:p>
          <a:p>
            <a:pPr algn="just">
              <a:buFont typeface="Arial" panose="020B0604020202020204" pitchFamily="34" charset="0"/>
              <a:buChar char="•"/>
            </a:pPr>
            <a:r>
              <a:rPr lang="en-US" sz="2800" b="0" i="0" noProof="0" dirty="0" err="1" smtClean="0">
                <a:solidFill>
                  <a:srgbClr val="000000"/>
                </a:solidFill>
                <a:effectLst/>
                <a:latin typeface="Times New Roman" panose="02020603050405020304" pitchFamily="18" charset="0"/>
              </a:rPr>
              <a:t>Güvenebilirlik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için sistem perspektifi gereklidir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STS yığınının kapalı katmanları içindeki yazılım hatalarını içerir.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Bitişik katmanlardaki hataların ve hataların bir sistemdeki yazılımı nasıl etkileyebileceğini anlayın.</a:t>
            </a:r>
          </a:p>
        </p:txBody>
      </p:sp>
      <p:sp>
        <p:nvSpPr>
          <p:cNvPr id="4" name="Footer Placeholder 3"/>
          <p:cNvSpPr>
            <a:spLocks noGrp="1"/>
          </p:cNvSpPr>
          <p:nvPr>
            <p:ph type="ftr" sz="quarter" idx="11"/>
          </p:nvPr>
        </p:nvSpPr>
        <p:spPr/>
        <p:txBody>
          <a:bodyPr/>
          <a:lstStyle/>
          <a:p>
            <a:r>
              <a:rPr lang="en-US" dirty="0" err="1"/>
              <a:t>Ders</a:t>
            </a:r>
            <a:r>
              <a:rPr lang="en-US" dirty="0"/>
              <a:t> 10 - </a:t>
            </a:r>
            <a:r>
              <a:rPr lang="en-US" dirty="0" err="1"/>
              <a:t>Sosyoteknik</a:t>
            </a:r>
            <a:r>
              <a:rPr lang="en-US" dirty="0"/>
              <a:t> </a:t>
            </a:r>
            <a:r>
              <a:rPr lang="en-US" dirty="0" err="1"/>
              <a:t>Sistemler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pPr algn="l"/>
            <a:r>
              <a:rPr lang="tr-TR" sz="3200" b="1" i="0" noProof="0" dirty="0">
                <a:solidFill>
                  <a:srgbClr val="000000"/>
                </a:solidFill>
                <a:effectLst/>
                <a:latin typeface="Times New Roman" panose="02020603050405020304" pitchFamily="18" charset="0"/>
              </a:rPr>
              <a:t>Karmaşık Sistemler</a:t>
            </a:r>
          </a:p>
        </p:txBody>
      </p:sp>
      <p:sp>
        <p:nvSpPr>
          <p:cNvPr id="9219" name="Rectangle 3"/>
          <p:cNvSpPr>
            <a:spLocks noGrp="1" noChangeArrowheads="1"/>
          </p:cNvSpPr>
          <p:nvPr>
            <p:ph type="body" idx="1"/>
          </p:nvPr>
        </p:nvSpPr>
        <p:spPr>
          <a:xfrm>
            <a:off x="612531" y="1606550"/>
            <a:ext cx="7804638" cy="4129088"/>
          </a:xfrm>
          <a:noFill/>
          <a:ln/>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bazı ortak hedeflere ulaşmak için birlikte çalışan birbiriyle ilişkili bileşenlerin amaçlı bir koleksiyonudur.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a:t>
            </a:r>
            <a:r>
              <a:rPr lang="en-US" sz="2800" b="0" i="0" noProof="0" dirty="0" err="1" smtClean="0">
                <a:solidFill>
                  <a:srgbClr val="000000"/>
                </a:solidFill>
                <a:effectLst/>
                <a:latin typeface="Times New Roman" panose="02020603050405020304" pitchFamily="18" charset="0"/>
              </a:rPr>
              <a:t>sistem</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yazılım, mekanik, elektrik ve elektronik donanım içerebilir ve insanlar tarafından çalıştırılabilir.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bileşenleri, diğer sistem bileşenlerine bağlıdır.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bileşenlerinin özellikleri ve davranışları ayrılmaz bir şekilde iç içe geçmiştir. Bu karmaşıklığa yol açar.</a:t>
            </a:r>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843</TotalTime>
  <Words>2925</Words>
  <Application>Microsoft Office PowerPoint</Application>
  <PresentationFormat>Ekran Gösterisi (4:3)</PresentationFormat>
  <Paragraphs>358</Paragraphs>
  <Slides>54</Slides>
  <Notes>10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54</vt:i4>
      </vt:variant>
    </vt:vector>
  </HeadingPairs>
  <TitlesOfParts>
    <vt:vector size="62" baseType="lpstr">
      <vt:lpstr>ＭＳ Ｐゴシック</vt:lpstr>
      <vt:lpstr>Arial</vt:lpstr>
      <vt:lpstr>Calibri</vt:lpstr>
      <vt:lpstr>Courier New</vt:lpstr>
      <vt:lpstr>Sitka Small</vt:lpstr>
      <vt:lpstr>Times New Roman</vt:lpstr>
      <vt:lpstr>Wingdings</vt:lpstr>
      <vt:lpstr>SE9</vt:lpstr>
      <vt:lpstr>PowerPoint Sunusu</vt:lpstr>
      <vt:lpstr>Ders 10 - Sosyoteknik Sistemler</vt:lpstr>
      <vt:lpstr>Bölüm 1’de İşlenmiş Konular</vt:lpstr>
      <vt:lpstr>Sistemler</vt:lpstr>
      <vt:lpstr>Sosyoteknik Sistemler Yığını</vt:lpstr>
      <vt:lpstr>STS Yığınındaki Katmanlar</vt:lpstr>
      <vt:lpstr>STS Yığınındaki Katmanlar</vt:lpstr>
      <vt:lpstr>Bütünsel Sistem Tasarımı</vt:lpstr>
      <vt:lpstr>Karmaşık Sistemler</vt:lpstr>
      <vt:lpstr>Sistem Kategorileri</vt:lpstr>
      <vt:lpstr>Örgütsel Etkiler</vt:lpstr>
      <vt:lpstr>Sosyo-Teknik Sistem Özellikleri</vt:lpstr>
      <vt:lpstr>Ortaya Çıkan Özellikler</vt:lpstr>
      <vt:lpstr>Ortaya Çıkan Özelliklerin Örnekleri</vt:lpstr>
      <vt:lpstr>Ortaya Çıkan Özellik Türleri</vt:lpstr>
      <vt:lpstr>Ortaya Çıkan Bir Özellik Olarak Güvenilirlik</vt:lpstr>
      <vt:lpstr>Güvenilirlik Üzerindeki Etkiler</vt:lpstr>
      <vt:lpstr>Başarısızlık Yayılımı</vt:lpstr>
      <vt:lpstr>Deterministtik Olmamak</vt:lpstr>
      <vt:lpstr>Başarı Kriterleri</vt:lpstr>
      <vt:lpstr>Çatışan Başarı Görüşleri</vt:lpstr>
      <vt:lpstr>Sistem Mühendisliği</vt:lpstr>
      <vt:lpstr>Sistem Mühendisliğinin Aşamaları</vt:lpstr>
      <vt:lpstr>Sistem Mühendisliği Aşamaları</vt:lpstr>
      <vt:lpstr>Güvenlik ve Güvenilirlik Hususları</vt:lpstr>
      <vt:lpstr>Sistem Mühendisliği İle İlgili Profesyonel Disiplinler</vt:lpstr>
      <vt:lpstr>Disiplinler Arası Çalışma</vt:lpstr>
      <vt:lpstr>Bölüm 1’in Anahtar Noktaları</vt:lpstr>
      <vt:lpstr>Ders 10 - Sosyoteknik Sistemler</vt:lpstr>
      <vt:lpstr>Sistem Tedariki</vt:lpstr>
      <vt:lpstr>Kararda Payı Olan Unsurlar</vt:lpstr>
      <vt:lpstr>Tedarik ve Geliştirme</vt:lpstr>
      <vt:lpstr>Sistem Tedarik Süreçleri</vt:lpstr>
      <vt:lpstr>Tedarik Sorunları</vt:lpstr>
      <vt:lpstr>Müteahhitler ve Alt Yükleniciler</vt:lpstr>
      <vt:lpstr>Tedarik ve Güvenilebilirlik</vt:lpstr>
      <vt:lpstr>Sistem Geliştirme</vt:lpstr>
      <vt:lpstr>Sistem Geliştirme</vt:lpstr>
      <vt:lpstr>Sistem Gereksinimleri Tanımı</vt:lpstr>
      <vt:lpstr>Sistem Tasarım Süreci</vt:lpstr>
      <vt:lpstr>Gereksinimler ve Tasarım</vt:lpstr>
      <vt:lpstr>Gereksinimler ve Tasarım Spirali</vt:lpstr>
      <vt:lpstr>Alt Sistem Geliştirme</vt:lpstr>
      <vt:lpstr>Sistem Entegrasyonu</vt:lpstr>
      <vt:lpstr>Sistem Teslimi ve Dağıtımı</vt:lpstr>
      <vt:lpstr>Geliştirme ve Güvenilebilirlik</vt:lpstr>
      <vt:lpstr>Sistemin Çalışması</vt:lpstr>
      <vt:lpstr>İnsan Hatası</vt:lpstr>
      <vt:lpstr>Sistem Savunmaları</vt:lpstr>
      <vt:lpstr>Reason'ın İsviçre Peynirli Sistem Hatası Modeli</vt:lpstr>
      <vt:lpstr>Bir Hava Trafik Kontrolü Sistemindeki Savunmalar</vt:lpstr>
      <vt:lpstr>Sistem Gelişimi</vt:lpstr>
      <vt:lpstr>Gelişim ve Güvenilebilirlik</vt:lpstr>
      <vt:lpstr>Bölüm 2’nin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Furkan Gözükara</cp:lastModifiedBy>
  <cp:revision>56</cp:revision>
  <dcterms:created xsi:type="dcterms:W3CDTF">2009-12-28T09:42:28Z</dcterms:created>
  <dcterms:modified xsi:type="dcterms:W3CDTF">2021-05-10T00:43:55Z</dcterms:modified>
</cp:coreProperties>
</file>