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handoutMasterIdLst>
    <p:handoutMasterId r:id="rId63"/>
  </p:handoutMasterIdLst>
  <p:sldIdLst>
    <p:sldId id="328"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16" r:id="rId18"/>
    <p:sldId id="283" r:id="rId19"/>
    <p:sldId id="284" r:id="rId20"/>
    <p:sldId id="260" r:id="rId21"/>
    <p:sldId id="285" r:id="rId22"/>
    <p:sldId id="317" r:id="rId23"/>
    <p:sldId id="318" r:id="rId24"/>
    <p:sldId id="286" r:id="rId25"/>
    <p:sldId id="321" r:id="rId26"/>
    <p:sldId id="287" r:id="rId27"/>
    <p:sldId id="261" r:id="rId28"/>
    <p:sldId id="262" r:id="rId29"/>
    <p:sldId id="288" r:id="rId30"/>
    <p:sldId id="289" r:id="rId31"/>
    <p:sldId id="319" r:id="rId32"/>
    <p:sldId id="320" r:id="rId33"/>
    <p:sldId id="290" r:id="rId34"/>
    <p:sldId id="263" r:id="rId35"/>
    <p:sldId id="268" r:id="rId36"/>
    <p:sldId id="271" r:id="rId37"/>
    <p:sldId id="272" r:id="rId38"/>
    <p:sldId id="291" r:id="rId39"/>
    <p:sldId id="322" r:id="rId40"/>
    <p:sldId id="324" r:id="rId41"/>
    <p:sldId id="264" r:id="rId42"/>
    <p:sldId id="325" r:id="rId43"/>
    <p:sldId id="297" r:id="rId44"/>
    <p:sldId id="265" r:id="rId45"/>
    <p:sldId id="309" r:id="rId46"/>
    <p:sldId id="308" r:id="rId47"/>
    <p:sldId id="310" r:id="rId48"/>
    <p:sldId id="299" r:id="rId49"/>
    <p:sldId id="311" r:id="rId50"/>
    <p:sldId id="298" r:id="rId51"/>
    <p:sldId id="326" r:id="rId52"/>
    <p:sldId id="327" r:id="rId53"/>
    <p:sldId id="266" r:id="rId54"/>
    <p:sldId id="306" r:id="rId55"/>
    <p:sldId id="301" r:id="rId56"/>
    <p:sldId id="302" r:id="rId57"/>
    <p:sldId id="267" r:id="rId58"/>
    <p:sldId id="303" r:id="rId59"/>
    <p:sldId id="304" r:id="rId60"/>
    <p:sldId id="30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85012" autoAdjust="0"/>
  </p:normalViewPr>
  <p:slideViewPr>
    <p:cSldViewPr snapToGrid="0" snapToObjects="1">
      <p:cViewPr>
        <p:scale>
          <a:sx n="75" d="100"/>
          <a:sy n="75" d="100"/>
        </p:scale>
        <p:origin x="1666" y="211"/>
      </p:cViewPr>
      <p:guideLst>
        <p:guide orient="horz" pos="2160"/>
        <p:guide pos="2880"/>
      </p:guideLst>
    </p:cSldViewPr>
  </p:slideViewPr>
  <p:outlineViewPr>
    <p:cViewPr>
      <p:scale>
        <a:sx n="33" d="100"/>
        <a:sy n="33" d="100"/>
      </p:scale>
      <p:origin x="0" y="-38502"/>
    </p:cViewPr>
  </p:outlin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4/24/2021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4/24/2021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1116125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7082A43-FD40-714E-BD60-4E5210E14341}" type="slidenum">
              <a:rPr lang="en-US" smtClean="0"/>
              <a:pPr/>
              <a:t>7</a:t>
            </a:fld>
            <a:endParaRPr lang="en-US"/>
          </a:p>
        </p:txBody>
      </p:sp>
    </p:spTree>
    <p:extLst>
      <p:ext uri="{BB962C8B-B14F-4D97-AF65-F5344CB8AC3E}">
        <p14:creationId xmlns:p14="http://schemas.microsoft.com/office/powerpoint/2010/main" val="15306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97D52D3-1B6E-8F4B-8B7F-77170D7F0928}" type="datetime1">
              <a:rPr lang="en-US" smtClean="0"/>
              <a:pPr/>
              <a:t>4/24/2021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8 - </a:t>
            </a:r>
            <a:r>
              <a:rPr lang="en-US" dirty="0" err="1"/>
              <a:t>Yazılım</a:t>
            </a:r>
            <a:r>
              <a:rPr lang="en-US" dirty="0"/>
              <a:t> </a:t>
            </a:r>
            <a:r>
              <a:rPr lang="en-US" dirty="0" err="1"/>
              <a:t>Testi</a:t>
            </a:r>
            <a:endParaRPr lang="en-US" dirty="0"/>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DE3AE67-DC4E-D847-B357-619357F4C6DC}" type="datetime1">
              <a:rPr lang="en-US" smtClean="0"/>
              <a:pPr/>
              <a:t>4/24/2021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8 - </a:t>
            </a:r>
            <a:r>
              <a:rPr lang="en-US" dirty="0" err="1"/>
              <a:t>Yazılım</a:t>
            </a:r>
            <a:r>
              <a:rPr lang="en-US" dirty="0"/>
              <a:t> </a:t>
            </a:r>
            <a:r>
              <a:rPr lang="en-US" dirty="0" err="1"/>
              <a:t>Testi</a:t>
            </a:r>
            <a:endParaRPr lang="en-US" dirty="0"/>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0FBFE89C-50B1-2048-9505-7824B8639D8D}" type="datetime1">
              <a:rPr lang="en-US" smtClean="0"/>
              <a:pPr/>
              <a:t>4/24/2021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8 - </a:t>
            </a:r>
            <a:r>
              <a:rPr lang="en-US" dirty="0" err="1"/>
              <a:t>Yazılım</a:t>
            </a:r>
            <a:r>
              <a:rPr lang="en-US" dirty="0"/>
              <a:t> </a:t>
            </a:r>
            <a:r>
              <a:rPr lang="en-US" dirty="0" err="1"/>
              <a:t>Testi</a:t>
            </a:r>
            <a:endParaRPr lang="en-US" dirty="0"/>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26780641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D8589E55-4A83-544A-8B19-F1A16EC9B64F}" type="datetime1">
              <a:rPr lang="en-US" smtClean="0"/>
              <a:pPr/>
              <a:t>4/24/2021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8 - </a:t>
            </a:r>
            <a:r>
              <a:rPr lang="en-US" dirty="0" err="1"/>
              <a:t>Yazılım</a:t>
            </a:r>
            <a:r>
              <a:rPr lang="en-US" dirty="0"/>
              <a:t> </a:t>
            </a:r>
            <a:r>
              <a:rPr lang="en-US" dirty="0" err="1"/>
              <a:t>Testi</a:t>
            </a:r>
            <a:endParaRPr lang="en-US" dirty="0"/>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0C342A1C-928F-B544-94B3-4D4EC2F5EAE5}" type="datetime1">
              <a:rPr lang="en-US" smtClean="0"/>
              <a:pPr/>
              <a:t>4/24/2021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8 - </a:t>
            </a:r>
            <a:r>
              <a:rPr lang="en-US" dirty="0" err="1"/>
              <a:t>Yazılım</a:t>
            </a:r>
            <a:r>
              <a:rPr lang="en-US" dirty="0"/>
              <a:t> </a:t>
            </a:r>
            <a:r>
              <a:rPr lang="en-US" dirty="0" err="1"/>
              <a:t>Testi</a:t>
            </a:r>
            <a:endParaRPr lang="en-US" dirty="0"/>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D23026CC-1AF2-234B-92BC-E226AD8BC345}" type="datetime1">
              <a:rPr lang="en-US" smtClean="0"/>
              <a:pPr/>
              <a:t>4/24/2021</a:t>
            </a:fld>
            <a:endParaRPr lang="en-US"/>
          </a:p>
        </p:txBody>
      </p:sp>
      <p:sp>
        <p:nvSpPr>
          <p:cNvPr id="6" name="Footer Placeholder 4"/>
          <p:cNvSpPr>
            <a:spLocks noGrp="1"/>
          </p:cNvSpPr>
          <p:nvPr>
            <p:ph type="ftr" sz="quarter" idx="11"/>
          </p:nvPr>
        </p:nvSpPr>
        <p:spPr/>
        <p:txBody>
          <a:bodyPr/>
          <a:lstStyle>
            <a:lvl1pPr>
              <a:defRPr/>
            </a:lvl1pPr>
          </a:lstStyle>
          <a:p>
            <a:r>
              <a:rPr lang="en-US" dirty="0" err="1"/>
              <a:t>Ders</a:t>
            </a:r>
            <a:r>
              <a:rPr lang="en-US" dirty="0"/>
              <a:t> 8 - </a:t>
            </a:r>
            <a:r>
              <a:rPr lang="en-US" dirty="0" err="1"/>
              <a:t>Yazılım</a:t>
            </a:r>
            <a:r>
              <a:rPr lang="en-US" dirty="0"/>
              <a:t> </a:t>
            </a:r>
            <a:r>
              <a:rPr lang="en-US" dirty="0" err="1"/>
              <a:t>Testi</a:t>
            </a:r>
            <a:endParaRPr lang="en-US" dirty="0"/>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B2528047-DF63-3F4F-B15B-A53AB67E64C4}" type="datetime1">
              <a:rPr lang="en-US" smtClean="0"/>
              <a:pPr/>
              <a:t>4/24/2021</a:t>
            </a:fld>
            <a:endParaRPr lang="en-US"/>
          </a:p>
        </p:txBody>
      </p:sp>
      <p:sp>
        <p:nvSpPr>
          <p:cNvPr id="8" name="Footer Placeholder 4"/>
          <p:cNvSpPr>
            <a:spLocks noGrp="1"/>
          </p:cNvSpPr>
          <p:nvPr>
            <p:ph type="ftr" sz="quarter" idx="11"/>
          </p:nvPr>
        </p:nvSpPr>
        <p:spPr/>
        <p:txBody>
          <a:bodyPr/>
          <a:lstStyle>
            <a:lvl1pPr>
              <a:defRPr/>
            </a:lvl1pPr>
          </a:lstStyle>
          <a:p>
            <a:r>
              <a:rPr lang="en-US" dirty="0" err="1"/>
              <a:t>Ders</a:t>
            </a:r>
            <a:r>
              <a:rPr lang="en-US" dirty="0"/>
              <a:t> 8 - </a:t>
            </a:r>
            <a:r>
              <a:rPr lang="en-US" dirty="0" err="1"/>
              <a:t>Yazılım</a:t>
            </a:r>
            <a:r>
              <a:rPr lang="en-US" dirty="0"/>
              <a:t> </a:t>
            </a:r>
            <a:r>
              <a:rPr lang="en-US" dirty="0" err="1"/>
              <a:t>Testi</a:t>
            </a:r>
            <a:endParaRPr lang="en-US" dirty="0"/>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175AE8-5817-6347-89E8-9F50BEEBA5B5}" type="datetime1">
              <a:rPr lang="en-US" smtClean="0"/>
              <a:pPr/>
              <a:t>4/24/2021</a:t>
            </a:fld>
            <a:endParaRPr lang="en-US"/>
          </a:p>
        </p:txBody>
      </p:sp>
      <p:sp>
        <p:nvSpPr>
          <p:cNvPr id="4" name="Footer Placeholder 4"/>
          <p:cNvSpPr>
            <a:spLocks noGrp="1"/>
          </p:cNvSpPr>
          <p:nvPr>
            <p:ph type="ftr" sz="quarter" idx="11"/>
          </p:nvPr>
        </p:nvSpPr>
        <p:spPr/>
        <p:txBody>
          <a:bodyPr/>
          <a:lstStyle>
            <a:lvl1pPr>
              <a:defRPr/>
            </a:lvl1p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E1B2E29-2615-EA48-B2E1-E2239B40C897}" type="datetime1">
              <a:rPr lang="en-US" smtClean="0"/>
              <a:pPr/>
              <a:t>4/24/2021</a:t>
            </a:fld>
            <a:endParaRPr lang="en-US"/>
          </a:p>
        </p:txBody>
      </p:sp>
      <p:sp>
        <p:nvSpPr>
          <p:cNvPr id="3" name="Footer Placeholder 4"/>
          <p:cNvSpPr>
            <a:spLocks noGrp="1"/>
          </p:cNvSpPr>
          <p:nvPr>
            <p:ph type="ftr" sz="quarter" idx="11"/>
          </p:nvPr>
        </p:nvSpPr>
        <p:spPr/>
        <p:txBody>
          <a:bodyPr/>
          <a:lstStyle>
            <a:lvl1pPr>
              <a:defRPr/>
            </a:lvl1pPr>
          </a:lstStyle>
          <a:p>
            <a:r>
              <a:rPr lang="en-US" dirty="0" err="1"/>
              <a:t>Ders</a:t>
            </a:r>
            <a:r>
              <a:rPr lang="en-US" dirty="0"/>
              <a:t> 8 - </a:t>
            </a:r>
            <a:r>
              <a:rPr lang="en-US" dirty="0" err="1"/>
              <a:t>Yazılım</a:t>
            </a:r>
            <a:r>
              <a:rPr lang="en-US" dirty="0"/>
              <a:t> </a:t>
            </a:r>
            <a:r>
              <a:rPr lang="en-US" dirty="0" err="1"/>
              <a:t>Testi</a:t>
            </a:r>
            <a:endParaRPr lang="en-US" dirty="0"/>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3C80AC5C-DDBA-EE42-9757-03393CEB2571}" type="datetime1">
              <a:rPr lang="en-US" smtClean="0"/>
              <a:pPr/>
              <a:t>4/24/2021</a:t>
            </a:fld>
            <a:endParaRPr lang="en-US"/>
          </a:p>
        </p:txBody>
      </p:sp>
      <p:sp>
        <p:nvSpPr>
          <p:cNvPr id="6" name="Footer Placeholder 4"/>
          <p:cNvSpPr>
            <a:spLocks noGrp="1"/>
          </p:cNvSpPr>
          <p:nvPr>
            <p:ph type="ftr" sz="quarter" idx="11"/>
          </p:nvPr>
        </p:nvSpPr>
        <p:spPr/>
        <p:txBody>
          <a:bodyPr/>
          <a:lstStyle>
            <a:lvl1pPr>
              <a:defRPr/>
            </a:lvl1pPr>
          </a:lstStyle>
          <a:p>
            <a:r>
              <a:rPr lang="en-US" dirty="0" err="1"/>
              <a:t>Ders</a:t>
            </a:r>
            <a:r>
              <a:rPr lang="en-US" dirty="0"/>
              <a:t> 8 - </a:t>
            </a:r>
            <a:r>
              <a:rPr lang="en-US" dirty="0" err="1"/>
              <a:t>Yazılım</a:t>
            </a:r>
            <a:r>
              <a:rPr lang="en-US" dirty="0"/>
              <a:t> </a:t>
            </a:r>
            <a:r>
              <a:rPr lang="en-US" dirty="0" err="1"/>
              <a:t>Testi</a:t>
            </a:r>
            <a:endParaRPr lang="en-US" dirty="0"/>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BBCCC5E3-C3BF-E645-BC58-A123741A7D00}" type="datetime1">
              <a:rPr lang="en-US" smtClean="0"/>
              <a:pPr/>
              <a:t>4/24/2021</a:t>
            </a:fld>
            <a:endParaRPr lang="en-US"/>
          </a:p>
        </p:txBody>
      </p:sp>
      <p:sp>
        <p:nvSpPr>
          <p:cNvPr id="6" name="Footer Placeholder 4"/>
          <p:cNvSpPr>
            <a:spLocks noGrp="1"/>
          </p:cNvSpPr>
          <p:nvPr>
            <p:ph type="ftr" sz="quarter" idx="11"/>
          </p:nvPr>
        </p:nvSpPr>
        <p:spPr/>
        <p:txBody>
          <a:bodyPr/>
          <a:lstStyle>
            <a:lvl1pPr>
              <a:defRPr/>
            </a:lvl1pPr>
          </a:lstStyle>
          <a:p>
            <a:r>
              <a:rPr lang="en-US" dirty="0" err="1"/>
              <a:t>Ders</a:t>
            </a:r>
            <a:r>
              <a:rPr lang="en-US" dirty="0"/>
              <a:t> 8 - </a:t>
            </a:r>
            <a:r>
              <a:rPr lang="en-US" dirty="0" err="1"/>
              <a:t>Yazılım</a:t>
            </a:r>
            <a:r>
              <a:rPr lang="en-US" dirty="0"/>
              <a:t> </a:t>
            </a:r>
            <a:r>
              <a:rPr lang="en-US" dirty="0" err="1"/>
              <a:t>Testi</a:t>
            </a:r>
            <a:endParaRPr lang="en-US" dirty="0"/>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7F6EF6B6-DB9C-2F42-9BE8-A2BBD82B47FD}" type="datetime1">
              <a:rPr lang="en-US" smtClean="0"/>
              <a:pPr/>
              <a:t>4/24/2021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err="1"/>
              <a:t>Ders</a:t>
            </a:r>
            <a:r>
              <a:rPr lang="en-US" dirty="0"/>
              <a:t> 8 - </a:t>
            </a:r>
            <a:r>
              <a:rPr lang="en-US" dirty="0" err="1"/>
              <a:t>Yazılım</a:t>
            </a:r>
            <a:r>
              <a:rPr lang="en-US" dirty="0"/>
              <a:t> </a:t>
            </a:r>
            <a:r>
              <a:rPr lang="en-US" dirty="0" err="1"/>
              <a:t>Testi</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4"/>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ifs.host.cs.st-andrews.ac.uk/Books/SE9/Presentations/index.html"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ranslate.google.com/translate?hl=tr&amp;prev=_t&amp;sl=en&amp;tl=tr&amp;u=https://www.youtube.com/watch%3Fv%3DI8XXfgF9GSc"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d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d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d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dirty="0"/>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dirty="0"/>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dirty="0"/>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dirty="0"/>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dirty="0"/>
          </a:p>
        </p:txBody>
      </p:sp>
      <p:sp>
        <p:nvSpPr>
          <p:cNvPr id="10" name="object 10"/>
          <p:cNvSpPr txBox="1"/>
          <p:nvPr/>
        </p:nvSpPr>
        <p:spPr>
          <a:xfrm>
            <a:off x="-10364" y="2607549"/>
            <a:ext cx="9144000" cy="1872307"/>
          </a:xfrm>
          <a:prstGeom prst="rect">
            <a:avLst/>
          </a:prstGeom>
        </p:spPr>
        <p:txBody>
          <a:bodyPr vert="horz" wrap="square" lIns="0" tIns="12700" rIns="0" bIns="0" rtlCol="0">
            <a:spAutoFit/>
          </a:bodyPr>
          <a:lstStyle/>
          <a:p>
            <a:pPr algn="ctr">
              <a:lnSpc>
                <a:spcPct val="100000"/>
              </a:lnSpc>
              <a:spcBef>
                <a:spcPts val="100"/>
              </a:spcBef>
            </a:pPr>
            <a:r>
              <a:rPr lang="tr-TR" sz="6000" spc="-5" dirty="0" smtClean="0">
                <a:solidFill>
                  <a:srgbClr val="FF0000"/>
                </a:solidFill>
                <a:latin typeface="Times New Roman" panose="02020603050405020304" pitchFamily="18" charset="0"/>
                <a:cs typeface="Times New Roman" panose="02020603050405020304" pitchFamily="18" charset="0"/>
              </a:rPr>
              <a:t>Ders 8</a:t>
            </a:r>
            <a:endParaRPr lang="tr-TR" sz="5400" spc="-5" dirty="0" smtClean="0">
              <a:latin typeface="Times New Roman" panose="02020603050405020304" pitchFamily="18" charset="0"/>
              <a:cs typeface="Times New Roman" panose="02020603050405020304" pitchFamily="18" charset="0"/>
            </a:endParaRPr>
          </a:p>
          <a:p>
            <a:pPr algn="ctr">
              <a:lnSpc>
                <a:spcPct val="100000"/>
              </a:lnSpc>
              <a:spcBef>
                <a:spcPts val="100"/>
              </a:spcBef>
            </a:pPr>
            <a:r>
              <a:rPr lang="tr-TR" sz="6000" dirty="0" smtClean="0">
                <a:latin typeface="Times New Roman" panose="02020603050405020304" pitchFamily="18" charset="0"/>
                <a:cs typeface="Times New Roman" panose="02020603050405020304" pitchFamily="18" charset="0"/>
              </a:rPr>
              <a:t>Yazılım Testi</a:t>
            </a:r>
            <a:endParaRPr lang="tr-TR" sz="6600" dirty="0">
              <a:latin typeface="Times New Roman" panose="02020603050405020304" pitchFamily="18" charset="0"/>
              <a:cs typeface="Times New Roman" panose="02020603050405020304" pitchFamily="18" charset="0"/>
            </a:endParaRPr>
          </a:p>
        </p:txBody>
      </p:sp>
      <p:sp>
        <p:nvSpPr>
          <p:cNvPr id="13" name="object 9"/>
          <p:cNvSpPr txBox="1">
            <a:spLocks/>
          </p:cNvSpPr>
          <p:nvPr/>
        </p:nvSpPr>
        <p:spPr bwMode="auto">
          <a:xfrm>
            <a:off x="-5182" y="24365"/>
            <a:ext cx="9144000" cy="34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tr-TR" sz="4400" spc="-265" dirty="0" smtClean="0">
                <a:solidFill>
                  <a:srgbClr val="000000"/>
                </a:solidFill>
                <a:latin typeface="Arial"/>
                <a:cs typeface="Arial"/>
              </a:rPr>
              <a:t>IT522</a:t>
            </a:r>
            <a:r>
              <a:rPr lang="en-US" sz="4400" spc="-265" dirty="0" smtClean="0">
                <a:solidFill>
                  <a:srgbClr val="000000"/>
                </a:solidFill>
                <a:latin typeface="Arial"/>
                <a:cs typeface="Arial"/>
              </a:rPr>
              <a:t> – </a:t>
            </a:r>
            <a:r>
              <a:rPr lang="tr-TR" sz="4400" spc="-265" dirty="0" smtClean="0">
                <a:solidFill>
                  <a:srgbClr val="000000"/>
                </a:solidFill>
                <a:latin typeface="Arial"/>
                <a:cs typeface="Arial"/>
              </a:rPr>
              <a:t>Yazılım Mühendisliği </a:t>
            </a:r>
          </a:p>
          <a:p>
            <a:pPr marL="12700">
              <a:spcBef>
                <a:spcPts val="105"/>
              </a:spcBef>
            </a:pPr>
            <a:r>
              <a:rPr lang="tr-TR" sz="4400" spc="-265" dirty="0" smtClean="0">
                <a:solidFill>
                  <a:srgbClr val="000000"/>
                </a:solidFill>
                <a:latin typeface="Arial"/>
                <a:cs typeface="Arial"/>
              </a:rPr>
              <a:t>2021</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tr-TR" sz="3600" spc="-265" dirty="0"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800" i="1" u="sng" spc="-265" dirty="0">
                <a:solidFill>
                  <a:srgbClr val="0070C0"/>
                </a:solidFill>
                <a:latin typeface="Calibri" panose="020F0502020204030204" pitchFamily="34" charset="0"/>
                <a:cs typeface="Calibri" panose="020F0502020204030204" pitchFamily="34" charset="0"/>
              </a:rPr>
              <a:t>https://github.com/FurkanGozukara/Yazilim-Muhendisligi-IT522-2021</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pic>
        <p:nvPicPr>
          <p:cNvPr id="11" name="Picture 10"/>
          <p:cNvPicPr>
            <a:picLocks noChangeAspect="1"/>
          </p:cNvPicPr>
          <p:nvPr/>
        </p:nvPicPr>
        <p:blipFill>
          <a:blip r:embed="rId4"/>
          <a:stretch>
            <a:fillRect/>
          </a:stretch>
        </p:blipFill>
        <p:spPr>
          <a:xfrm>
            <a:off x="1587391" y="4444929"/>
            <a:ext cx="5948490" cy="1885314"/>
          </a:xfrm>
          <a:prstGeom prst="rect">
            <a:avLst/>
          </a:prstGeom>
        </p:spPr>
      </p:pic>
      <p:sp>
        <p:nvSpPr>
          <p:cNvPr id="12" name="Metin kutusu 5"/>
          <p:cNvSpPr txBox="1"/>
          <p:nvPr/>
        </p:nvSpPr>
        <p:spPr>
          <a:xfrm>
            <a:off x="16866" y="6345935"/>
            <a:ext cx="9127134" cy="369332"/>
          </a:xfrm>
          <a:prstGeom prst="rect">
            <a:avLst/>
          </a:prstGeom>
          <a:noFill/>
        </p:spPr>
        <p:txBody>
          <a:bodyPr wrap="square" rtlCol="0">
            <a:spAutoFit/>
          </a:bodyPr>
          <a:lstStyle/>
          <a:p>
            <a:r>
              <a:rPr lang="tr-TR" sz="1800" dirty="0" smtClean="0"/>
              <a:t>Kaynak</a:t>
            </a:r>
            <a:r>
              <a:rPr lang="en-US" sz="1800" dirty="0" smtClean="0"/>
              <a:t> </a:t>
            </a:r>
            <a:r>
              <a:rPr lang="en-US" sz="1800" dirty="0"/>
              <a:t>: </a:t>
            </a:r>
            <a:r>
              <a:rPr lang="en-US" sz="1800" dirty="0">
                <a:hlinkClick r:id="rId5"/>
              </a:rPr>
              <a:t>https://</a:t>
            </a:r>
            <a:r>
              <a:rPr lang="en-US" sz="1800" dirty="0" smtClean="0">
                <a:hlinkClick r:id="rId5"/>
              </a:rPr>
              <a:t>ifs.host.cs.st-andrews.ac.uk/Books/SE9/Presentations/index.html </a:t>
            </a:r>
            <a:endParaRPr lang="tr-TR" sz="1800" dirty="0"/>
          </a:p>
        </p:txBody>
      </p:sp>
    </p:spTree>
    <p:extLst>
      <p:ext uri="{BB962C8B-B14F-4D97-AF65-F5344CB8AC3E}">
        <p14:creationId xmlns:p14="http://schemas.microsoft.com/office/powerpoint/2010/main" val="2926329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196949" y="1631096"/>
            <a:ext cx="8721968" cy="4129087"/>
          </a:xfrm>
          <a:noFill/>
          <a:ln/>
        </p:spPr>
        <p:txBody>
          <a:bodyPr lIns="90840" tIns="44623" rIns="90840" bIns="44623"/>
          <a:lstStyle/>
          <a:p>
            <a:pPr algn="just">
              <a:buFont typeface="Arial" panose="020B0604020202020204" pitchFamily="34" charset="0"/>
              <a:buChar char="•"/>
            </a:pPr>
            <a:r>
              <a:rPr lang="tr-TR" sz="3200" b="0" i="0" noProof="0" dirty="0">
                <a:solidFill>
                  <a:srgbClr val="FF0000"/>
                </a:solidFill>
                <a:effectLst/>
                <a:latin typeface="Times New Roman" panose="02020603050405020304" pitchFamily="18" charset="0"/>
              </a:rPr>
              <a:t>Yazılım incelemeleri </a:t>
            </a:r>
            <a:r>
              <a:rPr lang="tr-TR" sz="3200" b="0" i="0" noProof="0" dirty="0">
                <a:solidFill>
                  <a:srgbClr val="000000"/>
                </a:solidFill>
                <a:effectLst/>
                <a:latin typeface="Times New Roman" panose="02020603050405020304" pitchFamily="18" charset="0"/>
              </a:rPr>
              <a:t>Sorunları keşfetmek için statik sistem temsilinin analizi ile ilgili </a:t>
            </a:r>
            <a:r>
              <a:rPr lang="tr-TR" sz="3200" b="0" i="1" noProof="0" dirty="0">
                <a:solidFill>
                  <a:srgbClr val="000000"/>
                </a:solidFill>
                <a:effectLst/>
                <a:latin typeface="Times New Roman" panose="02020603050405020304" pitchFamily="18" charset="0"/>
              </a:rPr>
              <a:t>(</a:t>
            </a:r>
            <a:r>
              <a:rPr lang="tr-TR" sz="3200" b="0" i="0" noProof="0" dirty="0">
                <a:solidFill>
                  <a:srgbClr val="000000"/>
                </a:solidFill>
                <a:effectLst/>
                <a:latin typeface="Times New Roman" panose="02020603050405020304" pitchFamily="18" charset="0"/>
              </a:rPr>
              <a:t> statik doğrulama)</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Araç tabanlı belge ve kod analizi ile tamamlanabilir.</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Ders 15'te tartışıldı.</a:t>
            </a:r>
          </a:p>
          <a:p>
            <a:pPr algn="just">
              <a:buFont typeface="Arial" panose="020B0604020202020204" pitchFamily="34" charset="0"/>
              <a:buChar char="•"/>
            </a:pPr>
            <a:r>
              <a:rPr lang="tr-TR" sz="3200" b="0" i="0" noProof="0" dirty="0">
                <a:solidFill>
                  <a:srgbClr val="FF0000"/>
                </a:solidFill>
                <a:effectLst/>
                <a:latin typeface="Times New Roman" panose="02020603050405020304" pitchFamily="18" charset="0"/>
              </a:rPr>
              <a:t>Yazılım testi </a:t>
            </a:r>
            <a:r>
              <a:rPr lang="tr-TR" sz="3200" b="0" i="0" noProof="0" dirty="0">
                <a:solidFill>
                  <a:srgbClr val="000000"/>
                </a:solidFill>
                <a:effectLst/>
                <a:latin typeface="Times New Roman" panose="02020603050405020304" pitchFamily="18" charset="0"/>
              </a:rPr>
              <a:t>Ürün davranışını uygulama ve gözlemleme ile ilgili (dinamik doğrulama)</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test verileri ile çalıştırılır ve </a:t>
            </a:r>
            <a:r>
              <a:rPr lang="tr-TR" sz="2800" b="0" i="0" noProof="0" dirty="0" err="1">
                <a:solidFill>
                  <a:srgbClr val="000000"/>
                </a:solidFill>
                <a:effectLst/>
                <a:latin typeface="Times New Roman" panose="02020603050405020304" pitchFamily="18" charset="0"/>
              </a:rPr>
              <a:t>operasyonel</a:t>
            </a:r>
            <a:r>
              <a:rPr lang="tr-TR" sz="2800" b="0" i="0" noProof="0" dirty="0">
                <a:solidFill>
                  <a:srgbClr val="000000"/>
                </a:solidFill>
                <a:effectLst/>
                <a:latin typeface="Times New Roman" panose="02020603050405020304" pitchFamily="18" charset="0"/>
              </a:rPr>
              <a:t> davranışı gözlemlenir.</a:t>
            </a:r>
          </a:p>
        </p:txBody>
      </p:sp>
      <p:sp>
        <p:nvSpPr>
          <p:cNvPr id="12291" name="Rectangle 3"/>
          <p:cNvSpPr>
            <a:spLocks noGrp="1" noChangeArrowheads="1"/>
          </p:cNvSpPr>
          <p:nvPr>
            <p:ph type="title"/>
          </p:nvPr>
        </p:nvSpPr>
        <p:spPr>
          <a:noFill/>
          <a:ln/>
        </p:spPr>
        <p:txBody>
          <a:bodyPr lIns="90840" tIns="44623" rIns="90840" bIns="44623"/>
          <a:lstStyle/>
          <a:p>
            <a:pPr algn="l"/>
            <a:r>
              <a:rPr lang="tr-TR" sz="3200" b="1" i="0" noProof="0" dirty="0">
                <a:solidFill>
                  <a:srgbClr val="000000"/>
                </a:solidFill>
                <a:effectLst/>
                <a:latin typeface="Times New Roman" panose="02020603050405020304" pitchFamily="18" charset="0"/>
              </a:rPr>
              <a:t>İncelemeler ve Testler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b="1" i="0" noProof="0" dirty="0">
                <a:solidFill>
                  <a:srgbClr val="000000"/>
                </a:solidFill>
                <a:effectLst/>
                <a:latin typeface="Times New Roman" panose="02020603050405020304" pitchFamily="18" charset="0"/>
              </a:rPr>
              <a:t>İncelemeler ve Testler</a:t>
            </a:r>
            <a:endParaRPr lang="tr-TR" sz="3200" noProof="0" dirty="0"/>
          </a:p>
        </p:txBody>
      </p:sp>
      <p:pic>
        <p:nvPicPr>
          <p:cNvPr id="4" name="Content Placeholder 3" descr="8.2 Inspections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5603" b="-15603"/>
              <a:stretch>
                <a:fillRect/>
              </a:stretch>
            </p:blipFill>
          </mc:Choice>
          <mc:Fallback>
            <p:blipFill>
              <a:blip r:embed="rId3"/>
              <a:srcRect t="-15603" b="-15603"/>
              <a:stretch>
                <a:fillRect/>
              </a:stretch>
            </p:blipFill>
          </mc:Fallback>
        </mc:AlternateContent>
        <p:spPr>
          <a:xfrm>
            <a:off x="688377" y="1748944"/>
            <a:ext cx="7874265" cy="4330543"/>
          </a:xfrm>
        </p:spPr>
      </p:pic>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3" name="Picture 2"/>
          <p:cNvPicPr>
            <a:picLocks noChangeAspect="1"/>
          </p:cNvPicPr>
          <p:nvPr/>
        </p:nvPicPr>
        <p:blipFill>
          <a:blip r:embed="rId4"/>
          <a:stretch>
            <a:fillRect/>
          </a:stretch>
        </p:blipFill>
        <p:spPr>
          <a:xfrm>
            <a:off x="-91281" y="1988633"/>
            <a:ext cx="9318408" cy="36270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Yazılım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ncelemeleri</a:t>
            </a:r>
          </a:p>
        </p:txBody>
      </p:sp>
      <p:sp>
        <p:nvSpPr>
          <p:cNvPr id="56323"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Bunlar, anormallikleri ve kusurları keşfetmek amacıyla kaynak temsilini inceleyen insanları içerir.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Denetimler, bir sistemin yürütülmesini gerektirmediğinden, uygulamadan önce kullanılabilir.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Sistemin herhangi bir temsiline uygulanabilir (gereksinimler, tasarım, konfigürasyon verileri, test verileri, vb.).</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Program hatalarını keşfetmek için etkili bir teknik oldukları gösterilmiştir.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i="0" noProof="0" dirty="0" err="1" smtClean="0">
                <a:solidFill>
                  <a:srgbClr val="000000"/>
                </a:solidFill>
                <a:effectLst/>
                <a:latin typeface="Times New Roman" panose="02020603050405020304" pitchFamily="18" charset="0"/>
              </a:rPr>
              <a:t>İncelemelerin</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Avantajları</a:t>
            </a:r>
          </a:p>
        </p:txBody>
      </p:sp>
      <p:sp>
        <p:nvSpPr>
          <p:cNvPr id="3" name="Content Placeholder 2"/>
          <p:cNvSpPr>
            <a:spLocks noGrp="1"/>
          </p:cNvSpPr>
          <p:nvPr>
            <p:ph idx="1"/>
          </p:nvPr>
        </p:nvSpPr>
        <p:spPr>
          <a:xfrm>
            <a:off x="112542" y="1600200"/>
            <a:ext cx="8862646"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Test sırasında, hatalar diğer hataları maskeleyebilir (gizleyebilir). İnceleme statik bir süreç olduğundan, hatalar arasındaki etkileşimlerle ilgilenmenize gerek yoktur.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sistemin eksik sürümleri ek maliyet olmadan incelenebilir. Bir program eksikse, mevcut parçaları test etmek için özel test donanımları geliştirmeniz gerekir.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a:t>
            </a:r>
            <a:r>
              <a:rPr lang="en-US" sz="2800" b="0" i="0" noProof="0" dirty="0" err="1" smtClean="0">
                <a:solidFill>
                  <a:srgbClr val="000000"/>
                </a:solidFill>
                <a:effectLst/>
                <a:latin typeface="Times New Roman" panose="02020603050405020304" pitchFamily="18" charset="0"/>
              </a:rPr>
              <a:t>inceleme</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program hatalarını aramanın yanı sıra, standartlara uyum, taşınabilirlik ve sürdürülebilirlik gibi bir programın daha geniş kalite özelliklerini de dikkate alabilir.</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l"/>
            <a:r>
              <a:rPr lang="en-US" sz="3200" b="1" i="0" noProof="0" dirty="0" err="1" smtClean="0">
                <a:solidFill>
                  <a:srgbClr val="000000"/>
                </a:solidFill>
                <a:effectLst/>
                <a:latin typeface="Times New Roman" panose="02020603050405020304" pitchFamily="18" charset="0"/>
              </a:rPr>
              <a:t>İncelemeler</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ve Testler</a:t>
            </a:r>
          </a:p>
        </p:txBody>
      </p:sp>
      <p:sp>
        <p:nvSpPr>
          <p:cNvPr id="73731"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İncelemeler ve testler birbirini tamamlayıcı niteliktedir ve doğrulama tekniklerine ters düşmez.</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Her ikisi de Doğrulama ve Sağlama işlemi sırasında kullanılmalıdır.</a:t>
            </a:r>
          </a:p>
          <a:p>
            <a:pPr algn="just">
              <a:buFont typeface="Arial" panose="020B0604020202020204" pitchFamily="34" charset="0"/>
              <a:buChar char="•"/>
            </a:pPr>
            <a:r>
              <a:rPr lang="tr-TR" sz="2800" dirty="0">
                <a:solidFill>
                  <a:srgbClr val="000000"/>
                </a:solidFill>
                <a:latin typeface="Times New Roman" panose="02020603050405020304" pitchFamily="18" charset="0"/>
              </a:rPr>
              <a:t>İncelemeler, </a:t>
            </a:r>
            <a:r>
              <a:rPr lang="tr-TR" sz="2800" b="0" i="0" noProof="0" dirty="0">
                <a:solidFill>
                  <a:srgbClr val="000000"/>
                </a:solidFill>
                <a:effectLst/>
                <a:latin typeface="Times New Roman" panose="02020603050405020304" pitchFamily="18" charset="0"/>
              </a:rPr>
              <a:t>bir </a:t>
            </a:r>
            <a:r>
              <a:rPr lang="tr-TR" sz="2800" b="0" i="0" noProof="0" dirty="0" err="1">
                <a:solidFill>
                  <a:srgbClr val="000000"/>
                </a:solidFill>
                <a:effectLst/>
                <a:latin typeface="Times New Roman" panose="02020603050405020304" pitchFamily="18" charset="0"/>
              </a:rPr>
              <a:t>spesifikasyona</a:t>
            </a:r>
            <a:r>
              <a:rPr lang="tr-TR" sz="2800" b="0" i="0" noProof="0" dirty="0">
                <a:solidFill>
                  <a:srgbClr val="000000"/>
                </a:solidFill>
                <a:effectLst/>
                <a:latin typeface="Times New Roman" panose="02020603050405020304" pitchFamily="18" charset="0"/>
              </a:rPr>
              <a:t> uygunluğu kontrol edebilir, ancak müşterinin gerçek gereksinimlerine uygunluğu kontrol edemez.</a:t>
            </a:r>
          </a:p>
          <a:p>
            <a:pPr algn="just">
              <a:buFont typeface="Arial" panose="020B0604020202020204" pitchFamily="34" charset="0"/>
              <a:buChar char="•"/>
            </a:pPr>
            <a:r>
              <a:rPr lang="tr-TR" sz="2800" dirty="0">
                <a:solidFill>
                  <a:srgbClr val="000000"/>
                </a:solidFill>
                <a:latin typeface="Times New Roman" panose="02020603050405020304" pitchFamily="18" charset="0"/>
              </a:rPr>
              <a:t>İncelemeler, </a:t>
            </a:r>
            <a:r>
              <a:rPr lang="tr-TR" sz="2800" b="0" i="0" noProof="0" dirty="0">
                <a:solidFill>
                  <a:srgbClr val="000000"/>
                </a:solidFill>
                <a:effectLst/>
                <a:latin typeface="Times New Roman" panose="02020603050405020304" pitchFamily="18" charset="0"/>
              </a:rPr>
              <a:t>performans, kullanılabilirlik vb. </a:t>
            </a:r>
            <a:r>
              <a:rPr lang="en-US" sz="2800" b="0" i="0" noProof="0" dirty="0" smtClean="0">
                <a:solidFill>
                  <a:srgbClr val="000000"/>
                </a:solidFill>
                <a:effectLst/>
                <a:latin typeface="Times New Roman" panose="02020603050405020304" pitchFamily="18" charset="0"/>
              </a:rPr>
              <a:t>g</a:t>
            </a:r>
            <a:r>
              <a:rPr lang="tr-TR" sz="2800" b="0" i="0" noProof="0" dirty="0" err="1" smtClean="0">
                <a:solidFill>
                  <a:srgbClr val="000000"/>
                </a:solidFill>
                <a:effectLst/>
                <a:latin typeface="Times New Roman" panose="02020603050405020304" pitchFamily="18" charset="0"/>
              </a:rPr>
              <a:t>ibi</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işlevsel olmayan özellikleri kontrol edemez.</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Yazılım Test Sürecinin Bir Modeli</a:t>
            </a:r>
          </a:p>
        </p:txBody>
      </p:sp>
      <p:pic>
        <p:nvPicPr>
          <p:cNvPr id="4" name="Content Placeholder 3" descr="8.3 Testi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81002" b="-81002"/>
              <a:stretch>
                <a:fillRect/>
              </a:stretch>
            </p:blipFill>
          </mc:Choice>
          <mc:Fallback>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3" name="Picture 2"/>
          <p:cNvPicPr>
            <a:picLocks noChangeAspect="1"/>
          </p:cNvPicPr>
          <p:nvPr/>
        </p:nvPicPr>
        <p:blipFill>
          <a:blip r:embed="rId4"/>
          <a:stretch>
            <a:fillRect/>
          </a:stretch>
        </p:blipFill>
        <p:spPr>
          <a:xfrm>
            <a:off x="0" y="2763775"/>
            <a:ext cx="9097674" cy="201301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Test Aşamaları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Geliştirme sırasında sistemin </a:t>
            </a:r>
            <a:r>
              <a:rPr lang="tr-TR" sz="3200" b="0" i="0" noProof="0" dirty="0" smtClean="0">
                <a:solidFill>
                  <a:srgbClr val="000000"/>
                </a:solidFill>
                <a:effectLst/>
                <a:latin typeface="Times New Roman" panose="02020603050405020304" pitchFamily="18" charset="0"/>
              </a:rPr>
              <a:t>hataları</a:t>
            </a:r>
            <a:r>
              <a:rPr lang="en-US" sz="3200" b="0" i="0" noProof="0" dirty="0" err="1" smtClean="0">
                <a:solidFill>
                  <a:srgbClr val="000000"/>
                </a:solidFill>
                <a:effectLst/>
                <a:latin typeface="Times New Roman" panose="02020603050405020304" pitchFamily="18" charset="0"/>
              </a:rPr>
              <a:t>nı</a:t>
            </a:r>
            <a:r>
              <a:rPr lang="tr-TR" sz="3200" b="0" i="0" noProof="0" dirty="0" smtClean="0">
                <a:solidFill>
                  <a:srgbClr val="000000"/>
                </a:solidFill>
                <a:effectLst/>
                <a:latin typeface="Times New Roman" panose="02020603050405020304" pitchFamily="18" charset="0"/>
              </a:rPr>
              <a:t> </a:t>
            </a:r>
            <a:r>
              <a:rPr lang="tr-TR" sz="3200" b="0" i="0" noProof="0" dirty="0">
                <a:solidFill>
                  <a:srgbClr val="000000"/>
                </a:solidFill>
                <a:effectLst/>
                <a:latin typeface="Times New Roman" panose="02020603050405020304" pitchFamily="18" charset="0"/>
              </a:rPr>
              <a:t>ve </a:t>
            </a:r>
            <a:r>
              <a:rPr lang="tr-TR" sz="3200" b="0" i="0" noProof="0" dirty="0" smtClean="0">
                <a:solidFill>
                  <a:srgbClr val="000000"/>
                </a:solidFill>
                <a:effectLst/>
                <a:latin typeface="Times New Roman" panose="02020603050405020304" pitchFamily="18" charset="0"/>
              </a:rPr>
              <a:t>kusurları</a:t>
            </a:r>
            <a:r>
              <a:rPr lang="en-US" sz="3200" b="0" i="0" noProof="0" dirty="0" err="1" smtClean="0">
                <a:solidFill>
                  <a:srgbClr val="000000"/>
                </a:solidFill>
                <a:effectLst/>
                <a:latin typeface="Times New Roman" panose="02020603050405020304" pitchFamily="18" charset="0"/>
              </a:rPr>
              <a:t>nı</a:t>
            </a:r>
            <a:r>
              <a:rPr lang="tr-TR" sz="3200" b="0" i="0" noProof="0" dirty="0" smtClean="0">
                <a:solidFill>
                  <a:srgbClr val="000000"/>
                </a:solidFill>
                <a:effectLst/>
                <a:latin typeface="Times New Roman" panose="02020603050405020304" pitchFamily="18" charset="0"/>
              </a:rPr>
              <a:t> </a:t>
            </a:r>
            <a:r>
              <a:rPr lang="tr-TR" sz="3200" b="0" i="0" noProof="0" dirty="0">
                <a:solidFill>
                  <a:srgbClr val="000000"/>
                </a:solidFill>
                <a:effectLst/>
                <a:latin typeface="Times New Roman" panose="02020603050405020304" pitchFamily="18" charset="0"/>
              </a:rPr>
              <a:t>keşfetmek için test edildiği geliştirme testi.</a:t>
            </a:r>
          </a:p>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Ayrı bir test ekibinin, kullanıcılara sunulmadan önce sistemin eksiksiz bir sürümünü test ettiği sürüm testi.</a:t>
            </a:r>
          </a:p>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Kullanıcıların veya bir sistemin potansiyel kullanıcılarının sistemi kendi ortamlarında test ettiği kullanıcı testi.</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Geliştirme Testi</a:t>
            </a:r>
          </a:p>
        </p:txBody>
      </p:sp>
      <p:sp>
        <p:nvSpPr>
          <p:cNvPr id="3" name="Content Placeholder 2"/>
          <p:cNvSpPr>
            <a:spLocks noGrp="1"/>
          </p:cNvSpPr>
          <p:nvPr>
            <p:ph idx="1"/>
          </p:nvPr>
        </p:nvSpPr>
        <p:spPr>
          <a:xfrm>
            <a:off x="211015" y="1600200"/>
            <a:ext cx="8475785"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Geliştirme testleri, sistemi geliştiren ekip tarafından gerçekleştirilen tüm test faaliyetlerini içerir.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Ayrı program birimlerinin veya nesne sınıflarının test edildiği birim testi. Birim testi, nesnelerin veya yöntemlerin işlevselliğini test etmeye odaklanmalıdır.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Bileşik bileşenler oluşturmak için birkaç bağımsız birimin entegre edildiği bileşen testi. Bileşen testi, bileşen </a:t>
            </a:r>
            <a:r>
              <a:rPr lang="tr-TR" sz="2400" b="0" i="0" noProof="0" dirty="0" err="1">
                <a:solidFill>
                  <a:srgbClr val="000000"/>
                </a:solidFill>
                <a:effectLst/>
                <a:latin typeface="Times New Roman" panose="02020603050405020304" pitchFamily="18" charset="0"/>
              </a:rPr>
              <a:t>arayüzlerini</a:t>
            </a:r>
            <a:r>
              <a:rPr lang="tr-TR" sz="2400" b="0" i="0" noProof="0" dirty="0">
                <a:solidFill>
                  <a:srgbClr val="000000"/>
                </a:solidFill>
                <a:effectLst/>
                <a:latin typeface="Times New Roman" panose="02020603050405020304" pitchFamily="18" charset="0"/>
              </a:rPr>
              <a:t> test etmeye odaklanmalıdır.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Bir sistemdeki bileşenlerin bir kısmının veya tümünün entegre edildiği ve sistemin bir bütün olarak test edildiği sistem testi. Sistem testi, bileşen etkileşimlerini test etmeye odaklanmalıdır.</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Birim Testi</a:t>
            </a:r>
          </a:p>
        </p:txBody>
      </p:sp>
      <p:sp>
        <p:nvSpPr>
          <p:cNvPr id="40963" name="Rectangle 3"/>
          <p:cNvSpPr>
            <a:spLocks noGrp="1" noChangeArrowheads="1"/>
          </p:cNvSpPr>
          <p:nvPr>
            <p:ph type="body" idx="1"/>
          </p:nvPr>
        </p:nvSpPr>
        <p:spPr/>
        <p:txBody>
          <a:bodyPr/>
          <a:lstStyle/>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Birim testi, tek tek bileşenlerin ayrı ayrı test edilmesi sürecidir.</a:t>
            </a:r>
          </a:p>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Hata testi sürecidir.</a:t>
            </a:r>
          </a:p>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Birimler şunlar olabilir:</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nesne içindeki bireysel işlevler veya yöntemler</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Çeşitli niteliklere ve yöntemlere sahip nesne sınıfları</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İşlevselliklerine erişmek için kullanılan tanımlı </a:t>
            </a:r>
            <a:r>
              <a:rPr lang="tr-TR" sz="2800" b="0" i="0" noProof="0" dirty="0" err="1">
                <a:solidFill>
                  <a:srgbClr val="000000"/>
                </a:solidFill>
                <a:effectLst/>
                <a:latin typeface="Times New Roman" panose="02020603050405020304" pitchFamily="18" charset="0"/>
              </a:rPr>
              <a:t>arayüzlere</a:t>
            </a:r>
            <a:r>
              <a:rPr lang="tr-TR" sz="2800" b="0" i="0" noProof="0" dirty="0">
                <a:solidFill>
                  <a:srgbClr val="000000"/>
                </a:solidFill>
                <a:effectLst/>
                <a:latin typeface="Times New Roman" panose="02020603050405020304" pitchFamily="18" charset="0"/>
              </a:rPr>
              <a:t> sahip </a:t>
            </a:r>
            <a:r>
              <a:rPr lang="tr-TR" sz="2800" b="0" i="0" noProof="0" dirty="0" err="1">
                <a:solidFill>
                  <a:srgbClr val="000000"/>
                </a:solidFill>
                <a:effectLst/>
                <a:latin typeface="Times New Roman" panose="02020603050405020304" pitchFamily="18" charset="0"/>
              </a:rPr>
              <a:t>kompozit</a:t>
            </a:r>
            <a:r>
              <a:rPr lang="tr-TR" sz="2800" b="0" i="0" noProof="0" dirty="0">
                <a:solidFill>
                  <a:srgbClr val="000000"/>
                </a:solidFill>
                <a:effectLst/>
                <a:latin typeface="Times New Roman" panose="02020603050405020304" pitchFamily="18" charset="0"/>
              </a:rPr>
              <a:t> bileşenler.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Nesne Sınıfı Testi</a:t>
            </a:r>
          </a:p>
        </p:txBody>
      </p:sp>
      <p:sp>
        <p:nvSpPr>
          <p:cNvPr id="41987" name="Rectangle 3"/>
          <p:cNvSpPr>
            <a:spLocks noGrp="1" noChangeArrowheads="1"/>
          </p:cNvSpPr>
          <p:nvPr>
            <p:ph type="body" idx="1"/>
          </p:nvPr>
        </p:nvSpPr>
        <p:spPr/>
        <p:txBody>
          <a:bodyPr/>
          <a:lstStyle/>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Bir sınıfın eksiksiz test kapsamı şunları içerir:</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nesneyle ilişkili tüm işlemleri test etme</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Tüm nesne niteliklerini ayarlama ve sorgulama</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Nesneyi tüm olası durumlarda uygulamak.</a:t>
            </a:r>
          </a:p>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Kalıtım, test edilecek bilgiler yerelleştirilmediğinden nesne sınıfı testlerinin tasarlanmasını zorlaştırır.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İşlenmiş Konular</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Geliştirme testi</a:t>
            </a:r>
          </a:p>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Test odaklı geliştirme</a:t>
            </a:r>
          </a:p>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Yayın testi</a:t>
            </a:r>
          </a:p>
          <a:p>
            <a:pPr algn="l">
              <a:buFont typeface="Arial" panose="020B0604020202020204" pitchFamily="34" charset="0"/>
              <a:buChar char="•"/>
            </a:pPr>
            <a:r>
              <a:rPr lang="tr-TR" sz="2800" b="0" i="0" noProof="0" dirty="0">
                <a:solidFill>
                  <a:srgbClr val="000000"/>
                </a:solidFill>
                <a:effectLst/>
                <a:latin typeface="Times New Roman" panose="02020603050405020304" pitchFamily="18" charset="0"/>
              </a:rPr>
              <a:t>Kullanıcı testi</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Meteoroloji İstasyonu Nesne </a:t>
            </a:r>
            <a:r>
              <a:rPr lang="tr-TR" sz="3200" b="1" i="0" noProof="0" dirty="0" err="1">
                <a:solidFill>
                  <a:srgbClr val="000000"/>
                </a:solidFill>
                <a:effectLst/>
                <a:latin typeface="Times New Roman" panose="02020603050405020304" pitchFamily="18" charset="0"/>
              </a:rPr>
              <a:t>Arayüzü</a:t>
            </a:r>
            <a:endParaRPr lang="tr-TR" sz="3200" b="1" i="0" noProof="0" dirty="0">
              <a:solidFill>
                <a:srgbClr val="000000"/>
              </a:solidFill>
              <a:effectLst/>
              <a:latin typeface="Times New Roman" panose="02020603050405020304" pitchFamily="18" charset="0"/>
            </a:endParaRPr>
          </a:p>
        </p:txBody>
      </p:sp>
      <p:pic>
        <p:nvPicPr>
          <p:cNvPr id="4" name="Content Placeholder 3" descr="8.4 WeatherStationIfac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3" name="Picture 2"/>
          <p:cNvPicPr>
            <a:picLocks noChangeAspect="1"/>
          </p:cNvPicPr>
          <p:nvPr/>
        </p:nvPicPr>
        <p:blipFill>
          <a:blip r:embed="rId4"/>
          <a:stretch>
            <a:fillRect/>
          </a:stretch>
        </p:blipFill>
        <p:spPr>
          <a:xfrm>
            <a:off x="2663824" y="1738312"/>
            <a:ext cx="4161653" cy="412677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Hava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stasyonu Testi</a:t>
            </a:r>
          </a:p>
        </p:txBody>
      </p:sp>
      <p:sp>
        <p:nvSpPr>
          <p:cNvPr id="44035" name="Rectangle 3"/>
          <p:cNvSpPr>
            <a:spLocks noGrp="1" noChangeArrowheads="1"/>
          </p:cNvSpPr>
          <p:nvPr>
            <p:ph type="body" idx="1"/>
          </p:nvPr>
        </p:nvSpPr>
        <p:spPr>
          <a:xfrm>
            <a:off x="98474" y="1600200"/>
            <a:ext cx="8588326" cy="4525963"/>
          </a:xfrm>
        </p:spPr>
        <p:txBody>
          <a:bodyPr/>
          <a:lstStyle/>
          <a:p>
            <a:pPr algn="just">
              <a:buFont typeface="Arial" panose="020B0604020202020204" pitchFamily="34" charset="0"/>
              <a:buChar char="•"/>
            </a:pPr>
            <a:r>
              <a:rPr lang="tr-TR" sz="2800" b="0" i="0" noProof="0" dirty="0" err="1">
                <a:solidFill>
                  <a:srgbClr val="000000"/>
                </a:solidFill>
                <a:effectLst/>
                <a:latin typeface="Times New Roman" panose="02020603050405020304" pitchFamily="18" charset="0"/>
              </a:rPr>
              <a:t>ReportWeather</a:t>
            </a:r>
            <a:r>
              <a:rPr lang="tr-TR" sz="2800" b="0" i="0" noProof="0" dirty="0">
                <a:solidFill>
                  <a:srgbClr val="000000"/>
                </a:solidFill>
                <a:effectLst/>
                <a:latin typeface="Times New Roman" panose="02020603050405020304" pitchFamily="18" charset="0"/>
              </a:rPr>
              <a:t>, kalibrasyon, test, başlatma ve kapatma için test senaryoları tanımlamanız gerekir.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durum modeli kullanarak, test edilecek durum geçişleri dizilerini ve bu geçişlere neden olacak olay dizilerini tanımlayın.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Örneğin:</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Kapatma -&gt; Çalışıyor-&gt; Kapatma</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Yapılandırma-&gt; Çalıştırma-&gt; Test -&gt; Gönderme -&gt; Çalışıyor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Çalıştırma-&gt; Toplama-&gt; Çalıştırma-&gt; Özetleme -&gt; İletme -&gt; Çalıştırma</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Otomatik Test</a:t>
            </a:r>
          </a:p>
        </p:txBody>
      </p:sp>
      <p:sp>
        <p:nvSpPr>
          <p:cNvPr id="3" name="Content Placeholder 2"/>
          <p:cNvSpPr>
            <a:spLocks noGrp="1"/>
          </p:cNvSpPr>
          <p:nvPr>
            <p:ph idx="1"/>
          </p:nvPr>
        </p:nvSpPr>
        <p:spPr>
          <a:xfrm>
            <a:off x="140677" y="1473518"/>
            <a:ext cx="8834511"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Mümkün olduğunda, birim testi otomatikleştirilmelidir, böylece testler manuel müdahale olmadan çalıştırılır ve kontrol edilir.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Otomatik birim testinde, program testlerinizi yazmak ve çalıştırmak için bir test otomasyon </a:t>
            </a:r>
            <a:r>
              <a:rPr lang="tr-TR" sz="2800" b="0" i="0" noProof="0" dirty="0" smtClean="0">
                <a:solidFill>
                  <a:srgbClr val="000000"/>
                </a:solidFill>
                <a:effectLst/>
                <a:latin typeface="Times New Roman" panose="02020603050405020304" pitchFamily="18" charset="0"/>
              </a:rPr>
              <a:t>çerçevesi</a:t>
            </a:r>
            <a:r>
              <a:rPr lang="en-US" sz="2800" b="0" i="0" noProof="0" dirty="0" smtClean="0">
                <a:solidFill>
                  <a:srgbClr val="000000"/>
                </a:solidFill>
                <a:effectLst/>
                <a:latin typeface="Times New Roman" panose="02020603050405020304" pitchFamily="18" charset="0"/>
              </a:rPr>
              <a:t>(framework)</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a:t>
            </a:r>
            <a:r>
              <a:rPr lang="tr-TR" sz="2800" b="0" i="0" noProof="0" dirty="0" err="1">
                <a:solidFill>
                  <a:srgbClr val="000000"/>
                </a:solidFill>
                <a:effectLst/>
                <a:latin typeface="Times New Roman" panose="02020603050405020304" pitchFamily="18" charset="0"/>
              </a:rPr>
              <a:t>JUnit</a:t>
            </a:r>
            <a:r>
              <a:rPr lang="tr-TR" sz="2800" b="0" i="0" noProof="0" dirty="0">
                <a:solidFill>
                  <a:srgbClr val="000000"/>
                </a:solidFill>
                <a:effectLst/>
                <a:latin typeface="Times New Roman" panose="02020603050405020304" pitchFamily="18" charset="0"/>
              </a:rPr>
              <a:t> gibi) kullanırsınız.</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Birim testi çerçeveleri, belirli test senaryoları oluşturmak için genişlettiğiniz genel test sınıfları sağlar. Daha sonra uyguladığınız tüm testleri çalıştırabilir ve genellikle bazı </a:t>
            </a:r>
            <a:r>
              <a:rPr lang="tr-TR" sz="2800" b="0" i="0" noProof="0" dirty="0" err="1" smtClean="0">
                <a:solidFill>
                  <a:srgbClr val="000000"/>
                </a:solidFill>
                <a:effectLst/>
                <a:latin typeface="Times New Roman" panose="02020603050405020304" pitchFamily="18" charset="0"/>
              </a:rPr>
              <a:t>GUI'ler</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grafiksel</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kullanıcı</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arayüzleri</a:t>
            </a:r>
            <a:r>
              <a:rPr lang="en-US" sz="2800" b="0" i="0" noProof="0" dirty="0" smtClean="0">
                <a:solidFill>
                  <a:srgbClr val="000000"/>
                </a:solidFill>
                <a:effectLst/>
                <a:latin typeface="Times New Roman" panose="02020603050405020304" pitchFamily="18" charset="0"/>
              </a:rPr>
              <a:t>)</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aracılığıyla testlerin aksi yöndeki başarısını rapor edebilirler.</a:t>
            </a:r>
          </a:p>
        </p:txBody>
      </p:sp>
      <p:sp>
        <p:nvSpPr>
          <p:cNvPr id="4" name="Footer Placeholder 3"/>
          <p:cNvSpPr>
            <a:spLocks noGrp="1"/>
          </p:cNvSpPr>
          <p:nvPr>
            <p:ph type="ftr" sz="quarter" idx="11"/>
          </p:nvPr>
        </p:nvSpPr>
        <p:spPr>
          <a:xfrm>
            <a:off x="3124200" y="6489700"/>
            <a:ext cx="2895600" cy="365125"/>
          </a:xfrm>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Otomatik Test Bileşenleri</a:t>
            </a:r>
          </a:p>
        </p:txBody>
      </p:sp>
      <p:sp>
        <p:nvSpPr>
          <p:cNvPr id="3" name="Content Placeholder 2"/>
          <p:cNvSpPr>
            <a:spLocks noGrp="1"/>
          </p:cNvSpPr>
          <p:nvPr>
            <p:ph idx="1"/>
          </p:nvPr>
        </p:nvSpPr>
        <p:spPr>
          <a:xfrm>
            <a:off x="196948" y="1600200"/>
            <a:ext cx="8693834"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 test senaryosu ile başlattığınız bir kurulum bölümü, yani girişler ve beklenen çıkışlar.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Test edilecek nesneyi veya yöntemi çağırdığınız bir çağrı bölümü.</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Çağrının sonucunu beklenen sonuçla karşılaştırdığınız bir onaylama bölümü. İddia doğru olarak değerlendirilirse, </a:t>
            </a:r>
            <a:r>
              <a:rPr lang="en-US" sz="2800" b="0" i="0" noProof="0" dirty="0" smtClean="0">
                <a:solidFill>
                  <a:srgbClr val="000000"/>
                </a:solidFill>
                <a:effectLst/>
                <a:latin typeface="Times New Roman" panose="02020603050405020304" pitchFamily="18" charset="0"/>
              </a:rPr>
              <a:t>test </a:t>
            </a:r>
            <a:r>
              <a:rPr lang="en-US" sz="2800" b="0" i="0" noProof="0" dirty="0" err="1" smtClean="0">
                <a:solidFill>
                  <a:srgbClr val="000000"/>
                </a:solidFill>
                <a:effectLst/>
                <a:latin typeface="Times New Roman" panose="02020603050405020304" pitchFamily="18" charset="0"/>
              </a:rPr>
              <a:t>başarılı</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olmuştur</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eğer</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doğru</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değilse</a:t>
            </a:r>
            <a:r>
              <a:rPr lang="en-US" sz="2800" b="0" i="0" noProof="0" dirty="0" smtClean="0">
                <a:solidFill>
                  <a:srgbClr val="000000"/>
                </a:solidFill>
                <a:effectLst/>
                <a:latin typeface="Times New Roman" panose="02020603050405020304" pitchFamily="18" charset="0"/>
              </a:rPr>
              <a:t>, test </a:t>
            </a:r>
            <a:r>
              <a:rPr lang="en-US" sz="2800" b="0" i="0" noProof="0" dirty="0" err="1" smtClean="0">
                <a:solidFill>
                  <a:srgbClr val="000000"/>
                </a:solidFill>
                <a:effectLst/>
                <a:latin typeface="Times New Roman" panose="02020603050405020304" pitchFamily="18" charset="0"/>
              </a:rPr>
              <a:t>başarısız</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olmuştur</a:t>
            </a:r>
            <a:r>
              <a:rPr lang="en-US" sz="2800" b="0" i="0" noProof="0" dirty="0" smtClean="0">
                <a:solidFill>
                  <a:srgbClr val="000000"/>
                </a:solidFill>
                <a:effectLst/>
                <a:latin typeface="Times New Roman" panose="02020603050405020304" pitchFamily="18" charset="0"/>
              </a:rPr>
              <a:t>.</a:t>
            </a:r>
            <a:endParaRPr lang="tr-TR" sz="2800" b="0" i="0" noProof="0" dirty="0">
              <a:solidFill>
                <a:srgbClr val="000000"/>
              </a:solidFill>
              <a:effectLst/>
              <a:latin typeface="Times New Roman" panose="02020603050405020304" pitchFamily="18" charset="0"/>
            </a:endParaRPr>
          </a:p>
          <a:p>
            <a:pPr algn="just">
              <a:buFont typeface="Arial" panose="020B0604020202020204" pitchFamily="34" charset="0"/>
              <a:buChar char="•"/>
            </a:pPr>
            <a:r>
              <a:rPr lang="tr-TR" sz="2800" b="0" i="0" noProof="0" dirty="0" err="1">
                <a:solidFill>
                  <a:srgbClr val="000000"/>
                </a:solidFill>
                <a:effectLst/>
                <a:latin typeface="Times New Roman" panose="02020603050405020304" pitchFamily="18" charset="0"/>
              </a:rPr>
              <a:t>JUnit</a:t>
            </a:r>
            <a:r>
              <a:rPr lang="tr-TR" sz="2800" b="0" i="0" noProof="0" dirty="0">
                <a:solidFill>
                  <a:srgbClr val="000000"/>
                </a:solidFill>
                <a:effectLst/>
                <a:latin typeface="Times New Roman" panose="02020603050405020304" pitchFamily="18" charset="0"/>
              </a:rPr>
              <a:t> ile otomatik test&gt; </a:t>
            </a:r>
            <a:r>
              <a:rPr lang="tr-TR" sz="2800" b="0" i="0" u="sng" noProof="0" dirty="0">
                <a:solidFill>
                  <a:srgbClr val="000000"/>
                </a:solidFill>
                <a:effectLst/>
                <a:latin typeface="Times New Roman" panose="02020603050405020304" pitchFamily="18" charset="0"/>
                <a:hlinkClick r:id="rId2"/>
              </a:rPr>
              <a:t>https://www.youtube.com/watch?v=I8XXfgF9GSc</a:t>
            </a:r>
            <a:endParaRPr lang="tr-TR" sz="2800"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Birim Test Etkinliği</a:t>
            </a:r>
          </a:p>
        </p:txBody>
      </p:sp>
      <p:sp>
        <p:nvSpPr>
          <p:cNvPr id="3" name="Content Placeholder 2"/>
          <p:cNvSpPr>
            <a:spLocks noGrp="1"/>
          </p:cNvSpPr>
          <p:nvPr>
            <p:ph idx="1"/>
          </p:nvPr>
        </p:nvSpPr>
        <p:spPr>
          <a:xfrm>
            <a:off x="196947" y="1417638"/>
            <a:ext cx="8707901"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Test senaryoları, beklendiği gibi kullanıldığında, test ettiğiniz bileşenin yapması gerekeni yaptığını göstermelidir.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Bileşende kusurlar varsa, bunlar test senaryoları ile ortaya çıkarılmalıdır.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2 tür birim test senaryosuna yol açar: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Bunlardan ilki, bir programın normal işleyişini yansıtmalı ve bileşenin beklendiği gibi çalıştığını göstermelidir.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Diğer tür test </a:t>
            </a:r>
            <a:r>
              <a:rPr lang="tr-TR" sz="2400" b="0" i="0" noProof="0" dirty="0" smtClean="0">
                <a:solidFill>
                  <a:srgbClr val="000000"/>
                </a:solidFill>
                <a:effectLst/>
                <a:latin typeface="Times New Roman" panose="02020603050405020304" pitchFamily="18" charset="0"/>
              </a:rPr>
              <a:t>senaryosu</a:t>
            </a:r>
            <a:r>
              <a:rPr lang="en-US" sz="2400" b="0" i="0" noProof="0" dirty="0" smtClean="0">
                <a:solidFill>
                  <a:srgbClr val="000000"/>
                </a:solidFill>
                <a:effectLst/>
                <a:latin typeface="Times New Roman" panose="02020603050405020304" pitchFamily="18" charset="0"/>
              </a:rPr>
              <a:t> </a:t>
            </a:r>
            <a:r>
              <a:rPr lang="en-US" sz="2400" b="0" i="0" noProof="0" dirty="0" err="1" smtClean="0">
                <a:solidFill>
                  <a:srgbClr val="000000"/>
                </a:solidFill>
                <a:effectLst/>
                <a:latin typeface="Times New Roman" panose="02020603050405020304" pitchFamily="18" charset="0"/>
              </a:rPr>
              <a:t>ise</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yaygın sorunların ortaya çıktığı yerdeki test deneyimine dayanmalıdır. Bunların düzgün şekilde işlendiğini ve bileşeni çökertmediğini kontrol etmek için anormal girdiler kullanmalıdır.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5" name="Footer Placeholder 4"/>
          <p:cNvSpPr>
            <a:spLocks noGrp="1"/>
          </p:cNvSpPr>
          <p:nvPr>
            <p:ph type="ftr" sz="quarter" idx="11"/>
          </p:nvPr>
        </p:nvSpPr>
        <p:spPr>
          <a:xfrm>
            <a:off x="4724400" y="6400799"/>
            <a:ext cx="2895600" cy="365125"/>
          </a:xfrm>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Test Stratejileri</a:t>
            </a:r>
          </a:p>
        </p:txBody>
      </p:sp>
      <p:sp>
        <p:nvSpPr>
          <p:cNvPr id="3" name="Content Placeholder 2"/>
          <p:cNvSpPr>
            <a:spLocks noGrp="1"/>
          </p:cNvSpPr>
          <p:nvPr>
            <p:ph idx="1"/>
          </p:nvPr>
        </p:nvSpPr>
        <p:spPr>
          <a:xfrm>
            <a:off x="182880" y="1600200"/>
            <a:ext cx="8503920" cy="4525963"/>
          </a:xfrm>
        </p:spPr>
        <p:txBody>
          <a:bodyPr/>
          <a:lstStyle/>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Ortak özelliklere sahip olan ve aynı şekilde işlenmesi gereken girdi gruplarını belirlediğiniz bölümleme testi.</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grupların her biri içinden test seçmelisiniz.</a:t>
            </a:r>
          </a:p>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Test senaryolarını seçmek için test yönergelerini kullandığınız kılavuza dayalı test.</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yönergeler, programcıların bileşenleri geliştirirken sıklıkla yaptıkları hata türlerine ilişkin önceki deneyimlerini yansıtır.</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Bölme Testi</a:t>
            </a:r>
          </a:p>
        </p:txBody>
      </p:sp>
      <p:sp>
        <p:nvSpPr>
          <p:cNvPr id="55299"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Girdi verileri ve çıktı sonuçları genellikle bir sınıfın tüm üyelerinin ilişkili olduğu farklı sınıflara girer.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sınıfların her biri, programın her sınıf üyesi için eşdeğer bir şekilde davrandığı bir </a:t>
            </a:r>
            <a:r>
              <a:rPr lang="tr-TR" sz="2800" b="0" i="0" noProof="0" dirty="0">
                <a:solidFill>
                  <a:srgbClr val="FF0000"/>
                </a:solidFill>
                <a:effectLst/>
                <a:latin typeface="Times New Roman" panose="02020603050405020304" pitchFamily="18" charset="0"/>
              </a:rPr>
              <a:t>eşdeğerlik bölümü </a:t>
            </a:r>
            <a:r>
              <a:rPr lang="tr-TR" sz="2800" b="0" i="0" noProof="0" dirty="0">
                <a:solidFill>
                  <a:srgbClr val="000000"/>
                </a:solidFill>
                <a:effectLst/>
                <a:latin typeface="Times New Roman" panose="02020603050405020304" pitchFamily="18" charset="0"/>
              </a:rPr>
              <a:t>veya etki alanıdır.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Her bölümden test senaryoları seçilmelidir.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Eşit Bölümlere Ayırma</a:t>
            </a:r>
          </a:p>
        </p:txBody>
      </p:sp>
      <p:pic>
        <p:nvPicPr>
          <p:cNvPr id="4" name="Content Placeholder 3" descr="8.5 EquivPartition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3531" r="-13531"/>
              <a:stretch>
                <a:fillRect/>
              </a:stretch>
            </p:blipFill>
          </mc:Choice>
          <mc:Fallback>
            <p:blipFill>
              <a:blip r:embed="rId3"/>
              <a:srcRect l="-13531" r="-13531"/>
              <a:stretch>
                <a:fillRect/>
              </a:stretch>
            </p:blipFill>
          </mc:Fallback>
        </mc:AlternateContent>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3" name="Picture 2"/>
          <p:cNvPicPr>
            <a:picLocks noChangeAspect="1"/>
          </p:cNvPicPr>
          <p:nvPr/>
        </p:nvPicPr>
        <p:blipFill>
          <a:blip r:embed="rId4"/>
          <a:stretch>
            <a:fillRect/>
          </a:stretch>
        </p:blipFill>
        <p:spPr>
          <a:xfrm>
            <a:off x="908839" y="1417638"/>
            <a:ext cx="7326322" cy="49968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Eşdeğerlik Bölümleri</a:t>
            </a:r>
          </a:p>
        </p:txBody>
      </p:sp>
      <p:pic>
        <p:nvPicPr>
          <p:cNvPr id="4" name="Content Placeholder 3" descr="8.6 Partition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407" r="-9407"/>
              <a:stretch>
                <a:fillRect/>
              </a:stretch>
            </p:blipFill>
          </mc:Choice>
          <mc:Fallback>
            <p:blipFill>
              <a:blip r:embed="rId3"/>
              <a:srcRect l="-9407" r="-9407"/>
              <a:stretch>
                <a:fillRect/>
              </a:stretch>
            </p:blipFill>
          </mc:Fallback>
        </mc:AlternateContent>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3" name="Picture 2"/>
          <p:cNvPicPr>
            <a:picLocks noChangeAspect="1"/>
          </p:cNvPicPr>
          <p:nvPr/>
        </p:nvPicPr>
        <p:blipFill>
          <a:blip r:embed="rId4"/>
          <a:stretch>
            <a:fillRect/>
          </a:stretch>
        </p:blipFill>
        <p:spPr>
          <a:xfrm>
            <a:off x="457200" y="1176337"/>
            <a:ext cx="8161051" cy="518001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pPr algn="l"/>
            <a:r>
              <a:rPr lang="tr-TR" sz="3200" b="1" i="0" noProof="0" dirty="0">
                <a:solidFill>
                  <a:srgbClr val="000000"/>
                </a:solidFill>
                <a:effectLst/>
                <a:latin typeface="Times New Roman" panose="02020603050405020304" pitchFamily="18" charset="0"/>
              </a:rPr>
              <a:t>Test Yönergeleri (Diziler)</a:t>
            </a:r>
          </a:p>
        </p:txBody>
      </p:sp>
      <p:sp>
        <p:nvSpPr>
          <p:cNvPr id="63491" name="Rectangle 3"/>
          <p:cNvSpPr>
            <a:spLocks noGrp="1" noChangeArrowheads="1"/>
          </p:cNvSpPr>
          <p:nvPr>
            <p:ph type="body" idx="1"/>
          </p:nvPr>
        </p:nvSpPr>
        <p:spPr>
          <a:noFill/>
        </p:spPr>
        <p:txBody>
          <a:bodyPr lIns="90840" tIns="44623" rIns="90840" bIns="44623"/>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Yalnızca tek bir değere sahip dizileri olan test yazılımı.</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Farklı testlerde farklı boyutlarda diziler kullanın.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Dizinin ilk, orta ve son öğelerine erişilecek şekilde testleri türetin.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Sıfır uzunluktaki dizilerle test edin.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Program Testi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Test, bir programın yapması amaçlanan şeyi yaptığını göstermeyi ve program kullanılmadan önce hatalarını keşfetmeyi amaçlamaktadır.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Yazılımı test ettiğinizde, yapay verileri kullanarak bir program yürütürsünüz.</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Programın işlevsel olmayan öznitelikleri hakkında hatalar, anormallikler veya bilgiler için test </a:t>
            </a:r>
            <a:r>
              <a:rPr lang="tr-TR" b="0" i="0" noProof="0" dirty="0" smtClean="0">
                <a:solidFill>
                  <a:srgbClr val="000000"/>
                </a:solidFill>
                <a:effectLst/>
                <a:latin typeface="Times New Roman" panose="02020603050405020304" pitchFamily="18" charset="0"/>
              </a:rPr>
              <a:t>çalıştır</a:t>
            </a:r>
            <a:r>
              <a:rPr lang="en-US" b="0" i="0" noProof="0" dirty="0" err="1" smtClean="0">
                <a:solidFill>
                  <a:srgbClr val="000000"/>
                </a:solidFill>
                <a:effectLst/>
                <a:latin typeface="Times New Roman" panose="02020603050405020304" pitchFamily="18" charset="0"/>
              </a:rPr>
              <a:t>ıl</a:t>
            </a:r>
            <a:r>
              <a:rPr lang="tr-TR" b="0" i="0" noProof="0" dirty="0" err="1" smtClean="0">
                <a:solidFill>
                  <a:srgbClr val="000000"/>
                </a:solidFill>
                <a:effectLst/>
                <a:latin typeface="Times New Roman" panose="02020603050405020304" pitchFamily="18" charset="0"/>
              </a:rPr>
              <a:t>masının</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sonuçlarını kontrol edersiniz.</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Hataların yokluğunu DEĞİL, varlığını ortaya çıkarabilir.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Test, statik doğrulama tekniklerini de içeren daha genel bir doğrulama ve onaylama sürecinin bir parçasıdır.</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Genel Test Yönergeleri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 tüm hata mesajlarını oluşturmaya zorlayan girişleri seçin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Giriş arabelleklerinin taşmasına neden olan tasarım girdileri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Aynı girişi veya bir dizi girişi defalarca tekrarlayın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Geçersiz çıktıların oluşturulmasını zorla</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Hesaplama sonuçlarını çok büyük veya çok küçük olmaya zorlayın.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Bölüm 1’in Anahtar </a:t>
            </a:r>
            <a:r>
              <a:rPr lang="tr-TR" sz="3200" noProof="0" dirty="0">
                <a:solidFill>
                  <a:srgbClr val="000000"/>
                </a:solidFill>
                <a:latin typeface="Times New Roman" panose="02020603050405020304" pitchFamily="18" charset="0"/>
              </a:rPr>
              <a:t>N</a:t>
            </a:r>
            <a:r>
              <a:rPr lang="tr-TR" sz="3200" b="1" i="0" noProof="0" dirty="0">
                <a:solidFill>
                  <a:srgbClr val="000000"/>
                </a:solidFill>
                <a:effectLst/>
                <a:latin typeface="Times New Roman" panose="02020603050405020304" pitchFamily="18" charset="0"/>
              </a:rPr>
              <a:t>oktaları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Test, yalnızca bir programdaki hataların varlığını gösterebilir. Kalan hatanın olmadığını gösteremez.</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Geliştirme testi, yazılım geliştirme ekibinin sorumluluğundadır. Müşterilere sunulmadan önce bir sistemin test edilmesinden ayrı bir ekip sorumlu olmalıdır.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Geliştirme testi, tek tek nesneleri test ettiğiniz birim testini ve ilgili nesne gruplarını test ettiğiniz bileşen testini ve kısmi veya tam sistemleri test ettiğiniz sistem testini içerir.</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tr-TR" sz="3200" b="1" i="0" noProof="0" dirty="0">
                <a:solidFill>
                  <a:srgbClr val="000000"/>
                </a:solidFill>
                <a:effectLst/>
                <a:latin typeface="Times New Roman" panose="02020603050405020304" pitchFamily="18" charset="0"/>
              </a:rPr>
              <a:t>Ders 8 - Yazılım Testi</a:t>
            </a:r>
          </a:p>
        </p:txBody>
      </p:sp>
      <p:sp>
        <p:nvSpPr>
          <p:cNvPr id="3" name="Subtitle 2"/>
          <p:cNvSpPr>
            <a:spLocks noGrp="1"/>
          </p:cNvSpPr>
          <p:nvPr>
            <p:ph type="subTitle" idx="1"/>
          </p:nvPr>
        </p:nvSpPr>
        <p:spPr/>
        <p:txBody>
          <a:bodyPr/>
          <a:lstStyle/>
          <a:p>
            <a:r>
              <a:rPr lang="tr-TR" b="1" i="0" noProof="0" dirty="0">
                <a:solidFill>
                  <a:srgbClr val="000000"/>
                </a:solidFill>
                <a:effectLst/>
                <a:latin typeface="Times New Roman" panose="02020603050405020304" pitchFamily="18" charset="0"/>
              </a:rPr>
              <a:t>Bölüm 2</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Bileşen Testi</a:t>
            </a:r>
          </a:p>
        </p:txBody>
      </p:sp>
      <p:sp>
        <p:nvSpPr>
          <p:cNvPr id="3" name="Content Placeholder 2"/>
          <p:cNvSpPr>
            <a:spLocks noGrp="1"/>
          </p:cNvSpPr>
          <p:nvPr>
            <p:ph idx="1"/>
          </p:nvPr>
        </p:nvSpPr>
        <p:spPr>
          <a:xfrm>
            <a:off x="126609" y="1417638"/>
            <a:ext cx="8848579"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Yazılım bileşenleri genellikle birkaç etkileşimli nesneden oluşan bileşik bileşenlerdir.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Örneğin, meteoroloji istasyonu sisteminde, yeniden yapılandırma bileşeni, yeniden yapılandırmanın her bir yönü ile ilgilenen nesneleri içerir.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nesnelerin işlevselliğine tanımlı bileşen arabirimi üzerinden erişirsiniz.</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nedenle, </a:t>
            </a:r>
            <a:r>
              <a:rPr lang="tr-TR" sz="2800" b="0" i="0" noProof="0" dirty="0" err="1">
                <a:solidFill>
                  <a:srgbClr val="000000"/>
                </a:solidFill>
                <a:effectLst/>
                <a:latin typeface="Times New Roman" panose="02020603050405020304" pitchFamily="18" charset="0"/>
              </a:rPr>
              <a:t>kompozit</a:t>
            </a:r>
            <a:r>
              <a:rPr lang="tr-TR" sz="2800" b="0" i="0" noProof="0" dirty="0">
                <a:solidFill>
                  <a:srgbClr val="000000"/>
                </a:solidFill>
                <a:effectLst/>
                <a:latin typeface="Times New Roman" panose="02020603050405020304" pitchFamily="18" charset="0"/>
              </a:rPr>
              <a:t> bileşenlerin test edilmesi, bileşen </a:t>
            </a:r>
            <a:r>
              <a:rPr lang="tr-TR" sz="2800" b="0" i="0" noProof="0" dirty="0" err="1">
                <a:solidFill>
                  <a:srgbClr val="000000"/>
                </a:solidFill>
                <a:effectLst/>
                <a:latin typeface="Times New Roman" panose="02020603050405020304" pitchFamily="18" charset="0"/>
              </a:rPr>
              <a:t>arayüzünün</a:t>
            </a:r>
            <a:r>
              <a:rPr lang="tr-TR" sz="2800" b="0" i="0" noProof="0" dirty="0">
                <a:solidFill>
                  <a:srgbClr val="000000"/>
                </a:solidFill>
                <a:effectLst/>
                <a:latin typeface="Times New Roman" panose="02020603050405020304" pitchFamily="18" charset="0"/>
              </a:rPr>
              <a:t> özelliklerine göre davrandığını göstermeye odaklanmalıdır.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Bileşen içindeki tek tek nesneler üzerindeki birim testlerinin tamamlandığını varsayabilirsiniz.</a:t>
            </a:r>
          </a:p>
        </p:txBody>
      </p:sp>
      <p:sp>
        <p:nvSpPr>
          <p:cNvPr id="5" name="Footer Placeholder 4"/>
          <p:cNvSpPr>
            <a:spLocks noGrp="1"/>
          </p:cNvSpPr>
          <p:nvPr>
            <p:ph type="ftr" sz="quarter" idx="11"/>
          </p:nvPr>
        </p:nvSpPr>
        <p:spPr>
          <a:xfrm>
            <a:off x="5234354" y="6400799"/>
            <a:ext cx="2895600" cy="365125"/>
          </a:xfrm>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err="1">
                <a:solidFill>
                  <a:srgbClr val="000000"/>
                </a:solidFill>
                <a:effectLst/>
                <a:latin typeface="Times New Roman" panose="02020603050405020304" pitchFamily="18" charset="0"/>
              </a:rPr>
              <a:t>Arayüz</a:t>
            </a:r>
            <a:r>
              <a:rPr lang="tr-TR" sz="3200" b="1" i="0" noProof="0" dirty="0">
                <a:solidFill>
                  <a:srgbClr val="000000"/>
                </a:solidFill>
                <a:effectLst/>
                <a:latin typeface="Times New Roman" panose="02020603050405020304" pitchFamily="18" charset="0"/>
              </a:rPr>
              <a:t> Testi</a:t>
            </a:r>
          </a:p>
        </p:txBody>
      </p:sp>
      <p:pic>
        <p:nvPicPr>
          <p:cNvPr id="4" name="Content Placeholder 3" descr="8.7 Ifa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390" r="-35390"/>
              <a:stretch>
                <a:fillRect/>
              </a:stretch>
            </p:blipFill>
          </mc:Choice>
          <mc:Fallback>
            <p:blipFill>
              <a:blip r:embed="rId3"/>
              <a:srcRect l="-35390" r="-35390"/>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3" name="Picture 2"/>
          <p:cNvPicPr>
            <a:picLocks noChangeAspect="1"/>
          </p:cNvPicPr>
          <p:nvPr/>
        </p:nvPicPr>
        <p:blipFill>
          <a:blip r:embed="rId4"/>
          <a:stretch>
            <a:fillRect/>
          </a:stretch>
        </p:blipFill>
        <p:spPr>
          <a:xfrm>
            <a:off x="1796708" y="1600200"/>
            <a:ext cx="5550584" cy="47561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tr-TR" sz="3200" b="1" i="0" noProof="0" dirty="0" err="1">
                <a:solidFill>
                  <a:srgbClr val="000000"/>
                </a:solidFill>
                <a:effectLst/>
                <a:latin typeface="Times New Roman" panose="02020603050405020304" pitchFamily="18" charset="0"/>
              </a:rPr>
              <a:t>Arayüz</a:t>
            </a:r>
            <a:r>
              <a:rPr lang="tr-TR" sz="3200" b="1" i="0" noProof="0" dirty="0">
                <a:solidFill>
                  <a:srgbClr val="000000"/>
                </a:solidFill>
                <a:effectLst/>
                <a:latin typeface="Times New Roman" panose="02020603050405020304" pitchFamily="18" charset="0"/>
              </a:rPr>
              <a:t> Testi</a:t>
            </a:r>
            <a:endParaRPr lang="tr-TR" sz="3200" noProof="0" dirty="0"/>
          </a:p>
        </p:txBody>
      </p:sp>
      <p:sp>
        <p:nvSpPr>
          <p:cNvPr id="45058" name="Rectangle 2"/>
          <p:cNvSpPr>
            <a:spLocks noGrp="1" noChangeArrowheads="1"/>
          </p:cNvSpPr>
          <p:nvPr>
            <p:ph idx="1"/>
          </p:nvPr>
        </p:nvSpPr>
        <p:spPr>
          <a:xfrm>
            <a:off x="225083" y="1600200"/>
            <a:ext cx="8750105" cy="4525963"/>
          </a:xfrm>
          <a:noFill/>
        </p:spPr>
        <p:txBody>
          <a:bodyPr lIns="90840" tIns="44623" rIns="90840" bIns="44623"/>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Amaçlar, </a:t>
            </a:r>
            <a:r>
              <a:rPr lang="tr-TR" sz="2800" b="0" i="0" noProof="0" dirty="0" err="1">
                <a:solidFill>
                  <a:srgbClr val="000000"/>
                </a:solidFill>
                <a:effectLst/>
                <a:latin typeface="Times New Roman" panose="02020603050405020304" pitchFamily="18" charset="0"/>
              </a:rPr>
              <a:t>arayüz</a:t>
            </a:r>
            <a:r>
              <a:rPr lang="tr-TR" sz="2800" b="0" i="0" noProof="0" dirty="0">
                <a:solidFill>
                  <a:srgbClr val="000000"/>
                </a:solidFill>
                <a:effectLst/>
                <a:latin typeface="Times New Roman" panose="02020603050405020304" pitchFamily="18" charset="0"/>
              </a:rPr>
              <a:t> hataları veya </a:t>
            </a:r>
            <a:r>
              <a:rPr lang="tr-TR" sz="2800" b="0" i="0" noProof="0" dirty="0" err="1">
                <a:solidFill>
                  <a:srgbClr val="000000"/>
                </a:solidFill>
                <a:effectLst/>
                <a:latin typeface="Times New Roman" panose="02020603050405020304" pitchFamily="18" charset="0"/>
              </a:rPr>
              <a:t>arayüzler</a:t>
            </a:r>
            <a:r>
              <a:rPr lang="tr-TR" sz="2800" b="0" i="0" noProof="0" dirty="0">
                <a:solidFill>
                  <a:srgbClr val="000000"/>
                </a:solidFill>
                <a:effectLst/>
                <a:latin typeface="Times New Roman" panose="02020603050405020304" pitchFamily="18" charset="0"/>
              </a:rPr>
              <a:t> hakkında geçersiz varsayımlar nedeniyle oluşan hataları tespit etmektir.</a:t>
            </a:r>
          </a:p>
          <a:p>
            <a:pPr algn="just">
              <a:buFont typeface="Arial" panose="020B0604020202020204" pitchFamily="34" charset="0"/>
              <a:buChar char="•"/>
            </a:pPr>
            <a:r>
              <a:rPr lang="tr-TR" sz="2800" b="0" i="0" noProof="0" dirty="0" err="1">
                <a:solidFill>
                  <a:srgbClr val="000000"/>
                </a:solidFill>
                <a:effectLst/>
                <a:latin typeface="Times New Roman" panose="02020603050405020304" pitchFamily="18" charset="0"/>
              </a:rPr>
              <a:t>Arayüz</a:t>
            </a:r>
            <a:r>
              <a:rPr lang="tr-TR" sz="2800" b="0" i="0" noProof="0" dirty="0">
                <a:solidFill>
                  <a:srgbClr val="000000"/>
                </a:solidFill>
                <a:effectLst/>
                <a:latin typeface="Times New Roman" panose="02020603050405020304" pitchFamily="18" charset="0"/>
              </a:rPr>
              <a:t> türleri</a:t>
            </a:r>
          </a:p>
          <a:p>
            <a:pPr marL="742950" lvl="1" indent="-285750" algn="just">
              <a:buFont typeface="Arial" panose="020B0604020202020204" pitchFamily="34" charset="0"/>
              <a:buChar char="•"/>
            </a:pPr>
            <a:r>
              <a:rPr lang="tr-TR" sz="2400" b="0" i="0" noProof="0" dirty="0">
                <a:solidFill>
                  <a:srgbClr val="FF0000"/>
                </a:solidFill>
                <a:effectLst/>
                <a:latin typeface="Times New Roman" panose="02020603050405020304" pitchFamily="18" charset="0"/>
              </a:rPr>
              <a:t>Parametre arabirimleri </a:t>
            </a:r>
            <a:r>
              <a:rPr lang="tr-TR" sz="2400" b="0" i="0" noProof="0" dirty="0">
                <a:solidFill>
                  <a:srgbClr val="000000"/>
                </a:solidFill>
                <a:effectLst/>
                <a:latin typeface="Times New Roman" panose="02020603050405020304" pitchFamily="18" charset="0"/>
              </a:rPr>
              <a:t>Bir yöntem veya prosedürden diğerine geçen veriler.</a:t>
            </a:r>
          </a:p>
          <a:p>
            <a:pPr marL="742950" lvl="1" indent="-285750" algn="just">
              <a:buFont typeface="Arial" panose="020B0604020202020204" pitchFamily="34" charset="0"/>
              <a:buChar char="•"/>
            </a:pPr>
            <a:r>
              <a:rPr lang="tr-TR" sz="2400" b="0" i="0" noProof="0" dirty="0">
                <a:solidFill>
                  <a:srgbClr val="FF0000"/>
                </a:solidFill>
                <a:effectLst/>
                <a:latin typeface="Times New Roman" panose="02020603050405020304" pitchFamily="18" charset="0"/>
              </a:rPr>
              <a:t>Paylaşılan hafıza </a:t>
            </a:r>
            <a:r>
              <a:rPr lang="tr-TR" sz="2400" b="0" i="0" noProof="0" dirty="0" err="1">
                <a:solidFill>
                  <a:srgbClr val="FF0000"/>
                </a:solidFill>
                <a:effectLst/>
                <a:latin typeface="Times New Roman" panose="02020603050405020304" pitchFamily="18" charset="0"/>
              </a:rPr>
              <a:t>arayüzleri</a:t>
            </a:r>
            <a:r>
              <a:rPr lang="tr-TR" sz="2400" b="0" i="0" noProof="0" dirty="0">
                <a:solidFill>
                  <a:srgbClr val="FF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Hafıza bloğu prosedürler veya fonksiyonlar arasında paylaşılır.</a:t>
            </a:r>
          </a:p>
          <a:p>
            <a:pPr marL="742950" lvl="1" indent="-285750" algn="just">
              <a:buFont typeface="Arial" panose="020B0604020202020204" pitchFamily="34" charset="0"/>
              <a:buChar char="•"/>
            </a:pPr>
            <a:r>
              <a:rPr lang="tr-TR" sz="2400" b="0" i="0" noProof="0" dirty="0" err="1">
                <a:solidFill>
                  <a:srgbClr val="FF0000"/>
                </a:solidFill>
                <a:effectLst/>
                <a:latin typeface="Times New Roman" panose="02020603050405020304" pitchFamily="18" charset="0"/>
              </a:rPr>
              <a:t>Prosedürel</a:t>
            </a:r>
            <a:r>
              <a:rPr lang="tr-TR" sz="2400" b="0" i="0" noProof="0" dirty="0">
                <a:solidFill>
                  <a:srgbClr val="FF0000"/>
                </a:solidFill>
                <a:effectLst/>
                <a:latin typeface="Times New Roman" panose="02020603050405020304" pitchFamily="18" charset="0"/>
              </a:rPr>
              <a:t> </a:t>
            </a:r>
            <a:r>
              <a:rPr lang="tr-TR" sz="2400" b="0" i="0" noProof="0" dirty="0" err="1">
                <a:solidFill>
                  <a:srgbClr val="FF0000"/>
                </a:solidFill>
                <a:effectLst/>
                <a:latin typeface="Times New Roman" panose="02020603050405020304" pitchFamily="18" charset="0"/>
              </a:rPr>
              <a:t>arayüzler</a:t>
            </a:r>
            <a:r>
              <a:rPr lang="tr-TR" sz="2400" b="0" i="0" noProof="0" dirty="0">
                <a:solidFill>
                  <a:srgbClr val="FF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Alt sistem, diğer alt sistemler tarafından çağrılacak bir dizi prosedürü kapsüller.</a:t>
            </a:r>
          </a:p>
          <a:p>
            <a:pPr marL="742950" lvl="1" indent="-285750" algn="just">
              <a:buFont typeface="Arial" panose="020B0604020202020204" pitchFamily="34" charset="0"/>
              <a:buChar char="•"/>
            </a:pPr>
            <a:r>
              <a:rPr lang="tr-TR" sz="2400" b="0" i="0" noProof="0" dirty="0">
                <a:solidFill>
                  <a:srgbClr val="FF0000"/>
                </a:solidFill>
                <a:effectLst/>
                <a:latin typeface="Times New Roman" panose="02020603050405020304" pitchFamily="18" charset="0"/>
              </a:rPr>
              <a:t>Mesaj iletme </a:t>
            </a:r>
            <a:r>
              <a:rPr lang="tr-TR" sz="2400" b="0" i="0" noProof="0" dirty="0" err="1">
                <a:solidFill>
                  <a:srgbClr val="FF0000"/>
                </a:solidFill>
                <a:effectLst/>
                <a:latin typeface="Times New Roman" panose="02020603050405020304" pitchFamily="18" charset="0"/>
              </a:rPr>
              <a:t>arayüzleri</a:t>
            </a:r>
            <a:r>
              <a:rPr lang="tr-TR" sz="2400" b="0" i="0" noProof="0" dirty="0">
                <a:solidFill>
                  <a:srgbClr val="FF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Alt sistemler, diğer alt sistemlerden servis talep eder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pPr algn="l"/>
            <a:r>
              <a:rPr lang="tr-TR" sz="3200" b="1" i="0" noProof="0" dirty="0" err="1">
                <a:solidFill>
                  <a:srgbClr val="000000"/>
                </a:solidFill>
                <a:effectLst/>
                <a:latin typeface="Times New Roman" panose="02020603050405020304" pitchFamily="18" charset="0"/>
              </a:rPr>
              <a:t>Arayüz</a:t>
            </a:r>
            <a:r>
              <a:rPr lang="tr-TR" sz="3200" b="1" i="0" noProof="0" dirty="0">
                <a:solidFill>
                  <a:srgbClr val="000000"/>
                </a:solidFill>
                <a:effectLst/>
                <a:latin typeface="Times New Roman" panose="02020603050405020304" pitchFamily="18" charset="0"/>
              </a:rPr>
              <a:t> Hataları</a:t>
            </a:r>
          </a:p>
        </p:txBody>
      </p:sp>
      <p:sp>
        <p:nvSpPr>
          <p:cNvPr id="49155" name="Rectangle 3"/>
          <p:cNvSpPr>
            <a:spLocks noGrp="1" noChangeArrowheads="1"/>
          </p:cNvSpPr>
          <p:nvPr>
            <p:ph idx="1"/>
          </p:nvPr>
        </p:nvSpPr>
        <p:spPr>
          <a:noFill/>
        </p:spPr>
        <p:txBody>
          <a:bodyPr lIns="90840" tIns="44623" rIns="90840" bIns="44623"/>
          <a:lstStyle/>
          <a:p>
            <a:pPr algn="just">
              <a:buFont typeface="Arial" panose="020B0604020202020204" pitchFamily="34" charset="0"/>
              <a:buChar char="•"/>
            </a:pPr>
            <a:r>
              <a:rPr lang="tr-TR" sz="2800" b="0" i="0" noProof="0" dirty="0" err="1">
                <a:solidFill>
                  <a:srgbClr val="000000"/>
                </a:solidFill>
                <a:effectLst/>
                <a:latin typeface="Times New Roman" panose="02020603050405020304" pitchFamily="18" charset="0"/>
              </a:rPr>
              <a:t>Arayüzün</a:t>
            </a:r>
            <a:r>
              <a:rPr lang="tr-TR" sz="2800" b="0" i="0" noProof="0" dirty="0">
                <a:solidFill>
                  <a:srgbClr val="000000"/>
                </a:solidFill>
                <a:effectLst/>
                <a:latin typeface="Times New Roman" panose="02020603050405020304" pitchFamily="18" charset="0"/>
              </a:rPr>
              <a:t> yanlış kullanımı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Çağıran bir bileşen başka bir bileşeni çağırır ve </a:t>
            </a:r>
            <a:r>
              <a:rPr lang="tr-TR" sz="2400" b="0" i="0" noProof="0" dirty="0" err="1">
                <a:solidFill>
                  <a:srgbClr val="000000"/>
                </a:solidFill>
                <a:effectLst/>
                <a:latin typeface="Times New Roman" panose="02020603050405020304" pitchFamily="18" charset="0"/>
              </a:rPr>
              <a:t>arayüzünün</a:t>
            </a:r>
            <a:r>
              <a:rPr lang="tr-TR" sz="2400" b="0" i="0" noProof="0" dirty="0">
                <a:solidFill>
                  <a:srgbClr val="000000"/>
                </a:solidFill>
                <a:effectLst/>
                <a:latin typeface="Times New Roman" panose="02020603050405020304" pitchFamily="18" charset="0"/>
              </a:rPr>
              <a:t> kullanımında bir hata yapar, örneğin parametreler yanlış sırada.</a:t>
            </a:r>
          </a:p>
          <a:p>
            <a:pPr algn="just">
              <a:buFont typeface="Arial" panose="020B0604020202020204" pitchFamily="34" charset="0"/>
              <a:buChar char="•"/>
            </a:pPr>
            <a:r>
              <a:rPr lang="tr-TR" sz="2800" b="0" i="0" noProof="0" dirty="0" err="1">
                <a:solidFill>
                  <a:srgbClr val="000000"/>
                </a:solidFill>
                <a:effectLst/>
                <a:latin typeface="Times New Roman" panose="02020603050405020304" pitchFamily="18" charset="0"/>
              </a:rPr>
              <a:t>Arayüz</a:t>
            </a:r>
            <a:r>
              <a:rPr lang="tr-TR" sz="2800" b="0" i="0" noProof="0" dirty="0">
                <a:solidFill>
                  <a:srgbClr val="000000"/>
                </a:solidFill>
                <a:effectLst/>
                <a:latin typeface="Times New Roman" panose="02020603050405020304" pitchFamily="18" charset="0"/>
              </a:rPr>
              <a:t> yanlış anlaşılması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Çağıran bir bileşen, çağrılan bileşenin davranışı hakkında yanlış olan varsayımları </a:t>
            </a:r>
            <a:r>
              <a:rPr lang="en-US" sz="2400" b="0" i="0" noProof="0" dirty="0" err="1" smtClean="0">
                <a:solidFill>
                  <a:srgbClr val="000000"/>
                </a:solidFill>
                <a:effectLst/>
                <a:latin typeface="Times New Roman" panose="02020603050405020304" pitchFamily="18" charset="0"/>
              </a:rPr>
              <a:t>uygular</a:t>
            </a:r>
            <a:r>
              <a:rPr lang="tr-TR" sz="2400" b="0" i="0" noProof="0" dirty="0" smtClean="0">
                <a:solidFill>
                  <a:srgbClr val="000000"/>
                </a:solidFill>
                <a:effectLst/>
                <a:latin typeface="Times New Roman" panose="02020603050405020304" pitchFamily="18" charset="0"/>
              </a:rPr>
              <a:t>.</a:t>
            </a:r>
            <a:endParaRPr lang="tr-TR" sz="2400" b="0" i="0" noProof="0" dirty="0">
              <a:solidFill>
                <a:srgbClr val="000000"/>
              </a:solidFill>
              <a:effectLst/>
              <a:latin typeface="Times New Roman" panose="02020603050405020304" pitchFamily="18" charset="0"/>
            </a:endParaRP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Zamanlama hataları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Aranan ve arayan bileşen farklı hızlarda çalışır ve güncel olmayan bilgilere erişilir.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pPr algn="l"/>
            <a:r>
              <a:rPr lang="tr-TR" sz="3200" b="1" i="0" noProof="0" dirty="0" err="1">
                <a:solidFill>
                  <a:srgbClr val="000000"/>
                </a:solidFill>
                <a:effectLst/>
                <a:latin typeface="Times New Roman" panose="02020603050405020304" pitchFamily="18" charset="0"/>
              </a:rPr>
              <a:t>Arayüz</a:t>
            </a:r>
            <a:r>
              <a:rPr lang="tr-TR" sz="3200" b="1" i="0" noProof="0" dirty="0">
                <a:solidFill>
                  <a:srgbClr val="000000"/>
                </a:solidFill>
                <a:effectLst/>
                <a:latin typeface="Times New Roman" panose="02020603050405020304" pitchFamily="18" charset="0"/>
              </a:rPr>
              <a:t> Testi Yönergeleri</a:t>
            </a:r>
          </a:p>
        </p:txBody>
      </p:sp>
      <p:sp>
        <p:nvSpPr>
          <p:cNvPr id="50179" name="Rectangle 3"/>
          <p:cNvSpPr>
            <a:spLocks noGrp="1" noChangeArrowheads="1"/>
          </p:cNvSpPr>
          <p:nvPr>
            <p:ph idx="1"/>
          </p:nvPr>
        </p:nvSpPr>
        <p:spPr>
          <a:noFill/>
        </p:spPr>
        <p:txBody>
          <a:bodyPr lIns="90840" tIns="44623" rIns="90840" bIns="44623"/>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Testleri, adlandırılan bir prosedürün parametrelerinin aralıklarının en uç noktalarında olması için tasarlayın.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İşaretçi parametrelerini her zaman boş işaretçilerle test edin.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Bileşenin başarısız olmasına neden olan tasarım testleri.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Mesaj geçirme sistemlerinde stres testini kullanın.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Paylaşılan bellek sistemlerinde, bileşenlerin etkinleştirilme sırasını değiştirin.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Testi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Geliştirme sırasında sistem testi, sistemin bir sürümünü oluşturmak için bileşenleri entegre etmeyi ve ardından entegre sistemi test etmeyi içerir.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testinin odak noktası, bileşenler arasındaki etkileşimleri test etmektir.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testi, bileşenlerin uyumlu olup olmadığını, doğru etkileşimde bulunup bulunmadığını ve doğru verileri doğru zamanda </a:t>
            </a:r>
            <a:r>
              <a:rPr lang="tr-TR" sz="2800" b="0" i="0" noProof="0" dirty="0" err="1">
                <a:solidFill>
                  <a:srgbClr val="000000"/>
                </a:solidFill>
                <a:effectLst/>
                <a:latin typeface="Times New Roman" panose="02020603050405020304" pitchFamily="18" charset="0"/>
              </a:rPr>
              <a:t>arayüzleri</a:t>
            </a:r>
            <a:r>
              <a:rPr lang="tr-TR" sz="2800" b="0" i="0" noProof="0" dirty="0">
                <a:solidFill>
                  <a:srgbClr val="000000"/>
                </a:solidFill>
                <a:effectLst/>
                <a:latin typeface="Times New Roman" panose="02020603050405020304" pitchFamily="18" charset="0"/>
              </a:rPr>
              <a:t> üzerinden aktardıklarını kontrol eder.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testi, bir sistemin ortaya çıkan davranışını test eder.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ve Bileşen Testi</a:t>
            </a:r>
          </a:p>
        </p:txBody>
      </p:sp>
      <p:sp>
        <p:nvSpPr>
          <p:cNvPr id="3" name="Content Placeholder 2"/>
          <p:cNvSpPr>
            <a:spLocks noGrp="1"/>
          </p:cNvSpPr>
          <p:nvPr>
            <p:ph idx="1"/>
          </p:nvPr>
        </p:nvSpPr>
        <p:spPr>
          <a:xfrm>
            <a:off x="295422" y="1600200"/>
            <a:ext cx="8391378"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testi sırasında, ayrı ayrı geliştirilen ve kullanıma hazır sistemlerdeki yeniden kullanılabilir bileşenler yeni geliştirilen bileşenlerle entegre edilebilir. Tüm sistem daha sonra test edilir.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Farklı ekip üyeleri veya alt ekipler tarafından geliştirilen bileşenler bu aşamada entegre edilebilir. Sistem testi, bireysel bir süreçten ziyade toplu bir süreçtir.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Bazı şirketlerde, sistem testi, tasarımcıların ve programcıların katılımı olmaksızın ayrı bir test ekibini içerebilir.</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Program Test Hedefleri</a:t>
            </a:r>
          </a:p>
        </p:txBody>
      </p:sp>
      <p:sp>
        <p:nvSpPr>
          <p:cNvPr id="3" name="Content Placeholder 2"/>
          <p:cNvSpPr>
            <a:spLocks noGrp="1"/>
          </p:cNvSpPr>
          <p:nvPr>
            <p:ph idx="1"/>
          </p:nvPr>
        </p:nvSpPr>
        <p:spPr>
          <a:xfrm>
            <a:off x="0" y="1428189"/>
            <a:ext cx="8991600"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Yazılımın gereksinimlerini karşıladığını geliştiriciye ve müşteriye göstermek.</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Özel yazılım için bu, gereksinimler belgesindeki her gereksinim için en az bir test olması gerektiği anlamına gelir. Genel yazılım ürünleri için bu, ürün sürümüne dahil edilecek tüm sistem özellikleri ve bu özelliklerin kombinasyonları için testler yapılması gerektiği anlamına gelir.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Yazılımın davranışının yanlış, istenmeyen veya </a:t>
            </a:r>
            <a:r>
              <a:rPr lang="tr-TR" sz="2800" b="0" i="0" noProof="0" dirty="0" err="1">
                <a:solidFill>
                  <a:srgbClr val="000000"/>
                </a:solidFill>
                <a:effectLst/>
                <a:latin typeface="Times New Roman" panose="02020603050405020304" pitchFamily="18" charset="0"/>
              </a:rPr>
              <a:t>spesifikasyonuna</a:t>
            </a:r>
            <a:r>
              <a:rPr lang="tr-TR" sz="2800" b="0" i="0" noProof="0" dirty="0">
                <a:solidFill>
                  <a:srgbClr val="000000"/>
                </a:solidFill>
                <a:effectLst/>
                <a:latin typeface="Times New Roman" panose="02020603050405020304" pitchFamily="18" charset="0"/>
              </a:rPr>
              <a:t> uymadığı durumları keşfetmek.</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Hata testi, sistem çökmeleri, diğer sistemlerle istenmeyen etkileşimler, yanlış hesaplamalar ve veri bozulması gibi istenmeyen sistem davranışlarını ortadan kaldırmakla ilgilidir.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Kullanım Senaryosu Testi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etkileşimlerini tanımlamak için geliştirilen kullanım durumları, sistem testi için bir temel olarak kullanılabilir.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Her kullanım senaryosu genellikle birkaç sistem bileşenini içerir, bu nedenle kullanım senaryosunun test edilmesi bu etkileşimleri oluşmaya zorlar.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Kullanım senaryosuyla ilişkili sıra diyagramları, test edilen bileşenleri ve etkileşimleri belgeler.</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Hava Durumu Verilerini Toplama Sıra Çizelgesi</a:t>
            </a:r>
          </a:p>
        </p:txBody>
      </p:sp>
      <p:pic>
        <p:nvPicPr>
          <p:cNvPr id="4" name="Content Placeholder 3" descr="8.8 WS-SeqDiagra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3" name="Picture 2"/>
          <p:cNvPicPr>
            <a:picLocks noChangeAspect="1"/>
          </p:cNvPicPr>
          <p:nvPr/>
        </p:nvPicPr>
        <p:blipFill>
          <a:blip r:embed="rId4"/>
          <a:stretch>
            <a:fillRect/>
          </a:stretch>
        </p:blipFill>
        <p:spPr>
          <a:xfrm>
            <a:off x="360535" y="1482827"/>
            <a:ext cx="8422930" cy="493959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Test Politikaları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dirty="0">
                <a:solidFill>
                  <a:srgbClr val="000000"/>
                </a:solidFill>
                <a:effectLst/>
                <a:latin typeface="Times New Roman" panose="02020603050405020304" pitchFamily="18" charset="0"/>
              </a:rPr>
              <a:t>Kapsamlı sistem testi imkansız olduğundan, gerekli sistem testi kapsamını tanımlayan test politikaları geliştirilebilir.</a:t>
            </a:r>
          </a:p>
          <a:p>
            <a:pPr algn="just">
              <a:buFont typeface="Arial" panose="020B0604020202020204" pitchFamily="34" charset="0"/>
              <a:buChar char="•"/>
            </a:pPr>
            <a:r>
              <a:rPr lang="tr-TR" sz="2800" b="0" i="0" dirty="0">
                <a:solidFill>
                  <a:srgbClr val="000000"/>
                </a:solidFill>
                <a:effectLst/>
                <a:latin typeface="Times New Roman" panose="02020603050405020304" pitchFamily="18" charset="0"/>
              </a:rPr>
              <a:t>Test politikalarına örnekler:</a:t>
            </a:r>
          </a:p>
          <a:p>
            <a:pPr marL="742950" lvl="1" indent="-285750" algn="just">
              <a:buFont typeface="Arial" panose="020B0604020202020204" pitchFamily="34" charset="0"/>
              <a:buChar char="•"/>
            </a:pPr>
            <a:r>
              <a:rPr lang="tr-TR" sz="2400" b="0" i="0" dirty="0">
                <a:solidFill>
                  <a:srgbClr val="000000"/>
                </a:solidFill>
                <a:effectLst/>
                <a:latin typeface="Times New Roman" panose="02020603050405020304" pitchFamily="18" charset="0"/>
              </a:rPr>
              <a:t>Menüler aracılığıyla erişilen tüm sistem işlevleri test edilmelidir.</a:t>
            </a:r>
          </a:p>
          <a:p>
            <a:pPr marL="742950" lvl="1" indent="-285750" algn="just">
              <a:buFont typeface="Arial" panose="020B0604020202020204" pitchFamily="34" charset="0"/>
              <a:buChar char="•"/>
            </a:pPr>
            <a:r>
              <a:rPr lang="tr-TR" sz="2400" b="0" i="0" dirty="0">
                <a:solidFill>
                  <a:srgbClr val="000000"/>
                </a:solidFill>
                <a:effectLst/>
                <a:latin typeface="Times New Roman" panose="02020603050405020304" pitchFamily="18" charset="0"/>
              </a:rPr>
              <a:t>Aynı menüden erişilen işlev kombinasyonları (</a:t>
            </a:r>
            <a:r>
              <a:rPr lang="tr-TR" sz="2400" b="0" i="0" dirty="0" err="1">
                <a:solidFill>
                  <a:srgbClr val="000000"/>
                </a:solidFill>
                <a:effectLst/>
                <a:latin typeface="Times New Roman" panose="02020603050405020304" pitchFamily="18" charset="0"/>
              </a:rPr>
              <a:t>örn</a:t>
            </a:r>
            <a:r>
              <a:rPr lang="tr-TR" sz="2400" b="0" i="0" dirty="0">
                <a:solidFill>
                  <a:srgbClr val="000000"/>
                </a:solidFill>
                <a:effectLst/>
                <a:latin typeface="Times New Roman" panose="02020603050405020304" pitchFamily="18" charset="0"/>
              </a:rPr>
              <a:t>. Metin biçimlendirme) test edilmelidir.</a:t>
            </a:r>
          </a:p>
          <a:p>
            <a:pPr marL="742950" lvl="1" indent="-285750" algn="just">
              <a:buFont typeface="Arial" panose="020B0604020202020204" pitchFamily="34" charset="0"/>
              <a:buChar char="•"/>
            </a:pPr>
            <a:r>
              <a:rPr lang="tr-TR" sz="2400" b="0" i="0" dirty="0">
                <a:solidFill>
                  <a:srgbClr val="000000"/>
                </a:solidFill>
                <a:effectLst/>
                <a:latin typeface="Times New Roman" panose="02020603050405020304" pitchFamily="18" charset="0"/>
              </a:rPr>
              <a:t>Kullanıcı girişi sağlandığında, tüm işlevler hem doğru hem de yanlış girişle test edilmelidir.</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Test Odaklı Geliştirme</a:t>
            </a:r>
          </a:p>
        </p:txBody>
      </p:sp>
      <p:sp>
        <p:nvSpPr>
          <p:cNvPr id="3" name="Content Placeholder 2"/>
          <p:cNvSpPr>
            <a:spLocks noGrp="1"/>
          </p:cNvSpPr>
          <p:nvPr>
            <p:ph idx="1"/>
          </p:nvPr>
        </p:nvSpPr>
        <p:spPr>
          <a:xfrm>
            <a:off x="140677" y="1600200"/>
            <a:ext cx="8806375"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Test güdümlü geliştirme (</a:t>
            </a:r>
            <a:r>
              <a:rPr lang="tr-TR" sz="2800" b="0" i="0" noProof="0" dirty="0" smtClean="0">
                <a:solidFill>
                  <a:srgbClr val="000000"/>
                </a:solidFill>
                <a:effectLst/>
                <a:latin typeface="Times New Roman" panose="02020603050405020304" pitchFamily="18" charset="0"/>
              </a:rPr>
              <a:t>T</a:t>
            </a:r>
            <a:r>
              <a:rPr lang="en-US" sz="2800" b="0" i="0" noProof="0" dirty="0" smtClean="0">
                <a:solidFill>
                  <a:srgbClr val="000000"/>
                </a:solidFill>
                <a:effectLst/>
                <a:latin typeface="Times New Roman" panose="02020603050405020304" pitchFamily="18" charset="0"/>
              </a:rPr>
              <a:t>GG</a:t>
            </a:r>
            <a:r>
              <a:rPr lang="tr-TR" sz="2800" b="0" i="0" noProof="0" dirty="0" smtClean="0">
                <a:solidFill>
                  <a:srgbClr val="000000"/>
                </a:solidFill>
                <a:effectLst/>
                <a:latin typeface="Times New Roman" panose="02020603050405020304" pitchFamily="18" charset="0"/>
              </a:rPr>
              <a:t>), test </a:t>
            </a:r>
            <a:r>
              <a:rPr lang="tr-TR" sz="2800" b="0" i="0" noProof="0" dirty="0">
                <a:solidFill>
                  <a:srgbClr val="000000"/>
                </a:solidFill>
                <a:effectLst/>
                <a:latin typeface="Times New Roman" panose="02020603050405020304" pitchFamily="18" charset="0"/>
              </a:rPr>
              <a:t>ve kod geliştirmeyi </a:t>
            </a:r>
            <a:r>
              <a:rPr lang="en-US" sz="2800" b="0" i="0" noProof="0" dirty="0" err="1" smtClean="0">
                <a:solidFill>
                  <a:srgbClr val="000000"/>
                </a:solidFill>
                <a:effectLst/>
                <a:latin typeface="Times New Roman" panose="02020603050405020304" pitchFamily="18" charset="0"/>
              </a:rPr>
              <a:t>aralıklı</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bıraktığınız</a:t>
            </a:r>
            <a:r>
              <a:rPr lang="en-US" sz="2800" b="0" i="0" noProof="0" dirty="0" smtClean="0">
                <a:solidFill>
                  <a:srgbClr val="000000"/>
                </a:solidFill>
                <a:effectLst/>
                <a:latin typeface="Times New Roman" panose="02020603050405020304" pitchFamily="18" charset="0"/>
              </a:rPr>
              <a:t> </a:t>
            </a:r>
            <a:r>
              <a:rPr lang="tr-TR" sz="2800" b="0" i="0" noProof="0" dirty="0" smtClean="0">
                <a:solidFill>
                  <a:srgbClr val="000000"/>
                </a:solidFill>
                <a:effectLst/>
                <a:latin typeface="Times New Roman" panose="02020603050405020304" pitchFamily="18" charset="0"/>
              </a:rPr>
              <a:t>program </a:t>
            </a:r>
            <a:r>
              <a:rPr lang="tr-TR" sz="2800" b="0" i="0" noProof="0" dirty="0">
                <a:solidFill>
                  <a:srgbClr val="000000"/>
                </a:solidFill>
                <a:effectLst/>
                <a:latin typeface="Times New Roman" panose="02020603050405020304" pitchFamily="18" charset="0"/>
              </a:rPr>
              <a:t>geliştirme yaklaşımıdır.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Testler koddan önce yazılır ve testleri 'geçmek', geliştirmenin kritik itici gücüdür.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artım için bir test ile birlikte aşamalı olarak kod geliştirirsiniz. Geliştirdiğiniz kod testini geçene kadar bir sonraki aşamaya geçemezsiniz.</a:t>
            </a:r>
          </a:p>
          <a:p>
            <a:pPr algn="just">
              <a:buFont typeface="Arial" panose="020B0604020202020204" pitchFamily="34" charset="0"/>
              <a:buChar char="•"/>
            </a:pPr>
            <a:r>
              <a:rPr lang="en-US" sz="2800" b="0" i="0" noProof="0" dirty="0" smtClean="0">
                <a:solidFill>
                  <a:srgbClr val="000000"/>
                </a:solidFill>
                <a:effectLst/>
                <a:latin typeface="Times New Roman" panose="02020603050405020304" pitchFamily="18" charset="0"/>
              </a:rPr>
              <a:t>TGG</a:t>
            </a:r>
            <a:r>
              <a:rPr lang="tr-TR"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Ekstrem</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Programlama</a:t>
            </a:r>
            <a:r>
              <a:rPr lang="en-US" sz="2800" b="0" i="0" noProof="0" dirty="0" smtClean="0">
                <a:solidFill>
                  <a:srgbClr val="000000"/>
                </a:solidFill>
                <a:effectLst/>
                <a:latin typeface="Times New Roman" panose="02020603050405020304" pitchFamily="18" charset="0"/>
              </a:rPr>
              <a:t> </a:t>
            </a:r>
            <a:r>
              <a:rPr lang="tr-TR" sz="2800" b="0" i="0" noProof="0" dirty="0" smtClean="0">
                <a:solidFill>
                  <a:srgbClr val="000000"/>
                </a:solidFill>
                <a:effectLst/>
                <a:latin typeface="Times New Roman" panose="02020603050405020304" pitchFamily="18" charset="0"/>
              </a:rPr>
              <a:t>gibi </a:t>
            </a:r>
            <a:r>
              <a:rPr lang="tr-TR" sz="2800" b="0" i="0" noProof="0" dirty="0">
                <a:solidFill>
                  <a:srgbClr val="000000"/>
                </a:solidFill>
                <a:effectLst/>
                <a:latin typeface="Times New Roman" panose="02020603050405020304" pitchFamily="18" charset="0"/>
              </a:rPr>
              <a:t>çevik yöntemlerin bir parçası olarak tanıtıldı. Ancak plan odaklı geliştirme süreçlerinde de kullanılabilir.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b="1" i="0" noProof="0" dirty="0">
                <a:solidFill>
                  <a:srgbClr val="000000"/>
                </a:solidFill>
                <a:effectLst/>
                <a:latin typeface="Times New Roman" panose="02020603050405020304" pitchFamily="18" charset="0"/>
              </a:rPr>
              <a:t>Test Odaklı Geliştirme</a:t>
            </a:r>
            <a:endParaRPr lang="tr-TR" sz="3200" noProof="0" dirty="0"/>
          </a:p>
        </p:txBody>
      </p:sp>
      <p:pic>
        <p:nvPicPr>
          <p:cNvPr id="4" name="Content Placeholder 3" descr="8.9 TestDrivenDev.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3665" b="-43665"/>
              <a:stretch>
                <a:fillRect/>
              </a:stretch>
            </p:blipFill>
          </mc:Choice>
          <mc:Fallback>
            <p:blipFill>
              <a:blip r:embed="rId3"/>
              <a:srcRect t="-43665" b="-43665"/>
              <a:stretch>
                <a:fillRect/>
              </a:stretch>
            </p:blipFill>
          </mc:Fallback>
        </mc:AlternateContent>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3" name="Picture 2"/>
          <p:cNvPicPr>
            <a:picLocks noChangeAspect="1"/>
          </p:cNvPicPr>
          <p:nvPr/>
        </p:nvPicPr>
        <p:blipFill>
          <a:blip r:embed="rId4"/>
          <a:stretch>
            <a:fillRect/>
          </a:stretch>
        </p:blipFill>
        <p:spPr>
          <a:xfrm>
            <a:off x="-68749" y="2522537"/>
            <a:ext cx="9281497" cy="3019282"/>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i="0" noProof="0" dirty="0" smtClean="0">
                <a:solidFill>
                  <a:srgbClr val="000000"/>
                </a:solidFill>
                <a:effectLst/>
                <a:latin typeface="Times New Roman" panose="02020603050405020304" pitchFamily="18" charset="0"/>
              </a:rPr>
              <a:t>TGG</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Süreç Faaliyetleri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Gerekli olan işlevsellik artışını belirleyerek başlayın. Bu normalde küçük ve birkaç satır kodda uygulanabilir olmalıdır.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 işlevsellik için bir test yazın ve bunu otomatik bir test olarak uygulayın.</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Uygulanan diğer tüm testlerle birlikte testi çalıştırın. Başlangıçta, işlevselliği uygulamamışsınızdır, bu nedenle yeni test başarısız olacaktır.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İşlevselliği </a:t>
            </a:r>
            <a:r>
              <a:rPr lang="en-US" b="0" i="0" noProof="0" dirty="0" err="1" smtClean="0">
                <a:solidFill>
                  <a:srgbClr val="000000"/>
                </a:solidFill>
                <a:effectLst/>
                <a:latin typeface="Times New Roman" panose="02020603050405020304" pitchFamily="18" charset="0"/>
              </a:rPr>
              <a:t>programlayın</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ve testi yeniden çalıştırın.</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Tüm testler başarılı bir şekilde çalıştıktan sonra, bir sonraki işlevsellik parçasını </a:t>
            </a:r>
            <a:r>
              <a:rPr lang="tr-TR" b="0" i="0" noProof="0" dirty="0" smtClean="0">
                <a:solidFill>
                  <a:srgbClr val="000000"/>
                </a:solidFill>
                <a:effectLst/>
                <a:latin typeface="Times New Roman" panose="02020603050405020304" pitchFamily="18" charset="0"/>
              </a:rPr>
              <a:t>uygulamaya</a:t>
            </a:r>
            <a:r>
              <a:rPr lang="en-US" dirty="0" smtClean="0">
                <a:solidFill>
                  <a:srgbClr val="000000"/>
                </a:solidFill>
                <a:latin typeface="Times New Roman" panose="02020603050405020304" pitchFamily="18" charset="0"/>
              </a:rPr>
              <a:t>/</a:t>
            </a:r>
            <a:r>
              <a:rPr lang="en-US" dirty="0" err="1" smtClean="0">
                <a:solidFill>
                  <a:srgbClr val="000000"/>
                </a:solidFill>
                <a:latin typeface="Times New Roman" panose="02020603050405020304" pitchFamily="18" charset="0"/>
              </a:rPr>
              <a:t>geliştirmeye</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geçersiniz.</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Test Odaklı Geliştirmenin Faydaları</a:t>
            </a:r>
          </a:p>
        </p:txBody>
      </p:sp>
      <p:sp>
        <p:nvSpPr>
          <p:cNvPr id="3" name="Content Placeholder 2"/>
          <p:cNvSpPr>
            <a:spLocks noGrp="1"/>
          </p:cNvSpPr>
          <p:nvPr>
            <p:ph idx="1"/>
          </p:nvPr>
        </p:nvSpPr>
        <p:spPr>
          <a:xfrm>
            <a:off x="121920" y="1600200"/>
            <a:ext cx="8564880" cy="4525963"/>
          </a:xfrm>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Kod kapsamı</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Yazdığınız her kod </a:t>
            </a:r>
            <a:r>
              <a:rPr lang="tr-TR" b="0" i="0" noProof="0" dirty="0" err="1">
                <a:solidFill>
                  <a:srgbClr val="000000"/>
                </a:solidFill>
                <a:effectLst/>
                <a:latin typeface="Times New Roman" panose="02020603050405020304" pitchFamily="18" charset="0"/>
              </a:rPr>
              <a:t>segmentinin</a:t>
            </a:r>
            <a:r>
              <a:rPr lang="tr-TR" b="0" i="0" noProof="0" dirty="0">
                <a:solidFill>
                  <a:srgbClr val="000000"/>
                </a:solidFill>
                <a:effectLst/>
                <a:latin typeface="Times New Roman" panose="02020603050405020304" pitchFamily="18" charset="0"/>
              </a:rPr>
              <a:t> en az bir ilişkili testi vardır, bu nedenle yazılan tüm kodun en az bir testi vardır.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Gerileme testi</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program geliştirildikçe aşamalı olarak bir regresyon testi paketi geliştirilir</a:t>
            </a:r>
            <a:r>
              <a:rPr lang="tr-TR" b="0" i="0" noProof="0" dirty="0" smtClean="0">
                <a:solidFill>
                  <a:srgbClr val="000000"/>
                </a:solidFill>
                <a:effectLst/>
                <a:latin typeface="Times New Roman" panose="02020603050405020304" pitchFamily="18" charset="0"/>
              </a:rPr>
              <a:t>.</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Acaba</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yeni</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özellikler</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ekledikten</a:t>
            </a:r>
            <a:r>
              <a:rPr lang="en-US" b="0" i="0" noProof="0" dirty="0" smtClean="0">
                <a:solidFill>
                  <a:srgbClr val="000000"/>
                </a:solidFill>
                <a:effectLst/>
                <a:latin typeface="Times New Roman" panose="02020603050405020304" pitchFamily="18" charset="0"/>
              </a:rPr>
              <a:t> sonar </a:t>
            </a:r>
            <a:r>
              <a:rPr lang="en-US" b="0" i="0" noProof="0" dirty="0" err="1" smtClean="0">
                <a:solidFill>
                  <a:srgbClr val="000000"/>
                </a:solidFill>
                <a:effectLst/>
                <a:latin typeface="Times New Roman" panose="02020603050405020304" pitchFamily="18" charset="0"/>
              </a:rPr>
              <a:t>mevcut</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sisteminizdeki</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herhangi</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bir</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kısım</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bozuldu</a:t>
            </a:r>
            <a:r>
              <a:rPr lang="en-US" b="0" i="0" noProof="0" dirty="0" smtClean="0">
                <a:solidFill>
                  <a:srgbClr val="000000"/>
                </a:solidFill>
                <a:effectLst/>
                <a:latin typeface="Times New Roman" panose="02020603050405020304" pitchFamily="18" charset="0"/>
              </a:rPr>
              <a:t> mu?</a:t>
            </a:r>
            <a:endParaRPr lang="tr-TR" b="0" i="0" noProof="0" dirty="0">
              <a:solidFill>
                <a:srgbClr val="000000"/>
              </a:solidFill>
              <a:effectLst/>
              <a:latin typeface="Times New Roman" panose="02020603050405020304" pitchFamily="18" charset="0"/>
            </a:endParaRP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Basitleştirilmiş hata ayıklama</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test başarısız olduğunda, sorunun nerede olduğu belli olmalıdır. Yeni yazılan kodun kontrol edilmesi ve değiştirilmesi gerekiyor.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dokümantasyonu</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Testlerin kendileri, kodun ne yapması gerektiğini açıklayan bir belge biçimidir.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Regresyon Testi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Regresyon testi, değişikliklerin daha önce çalışan kodu 'bozmadığını' kontrol etmek için sistemi test ediyor.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Manuel bir test sürecinde, regresyon testi pahalıdır, ancak otomatik test ile basit ve anlaşılırdır. Programda her değişiklik yapıldığında tüm testler yeniden çalıştırılır.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Değişiklik gerçekleştirilmeden önce testler 'başarılı' çalıştırılmalıdır.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Sürüm Testi</a:t>
            </a:r>
          </a:p>
        </p:txBody>
      </p:sp>
      <p:sp>
        <p:nvSpPr>
          <p:cNvPr id="3" name="Content Placeholder 2"/>
          <p:cNvSpPr>
            <a:spLocks noGrp="1"/>
          </p:cNvSpPr>
          <p:nvPr>
            <p:ph idx="1"/>
          </p:nvPr>
        </p:nvSpPr>
        <p:spPr>
          <a:xfrm>
            <a:off x="98473" y="1600200"/>
            <a:ext cx="8904849"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Sürüm testi, geliştirme ekibinin dışında kullanılması amaçlanan bir sistemin belirli bir sürümünü test etme sürecidir.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Sürüm testi sürecinin birincil amacı, sistemin tedarikçisini kullanım için yeterince iyi olduğuna ikna etmektir.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Bu nedenle sürüm testi, sistemin belirtilen işlevselliğini, performansını ve güvenilirliğini sağladığını ve normal kullanım sırasında başarısız olmadığını göstermelidir.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Serbest bırakma testi, genellikle testlerin yalnızca sistem </a:t>
            </a:r>
            <a:r>
              <a:rPr lang="tr-TR" sz="2800" b="0" i="0" noProof="0" dirty="0" err="1">
                <a:solidFill>
                  <a:srgbClr val="000000"/>
                </a:solidFill>
                <a:effectLst/>
                <a:latin typeface="Times New Roman" panose="02020603050405020304" pitchFamily="18" charset="0"/>
              </a:rPr>
              <a:t>spesifikasyonundan</a:t>
            </a:r>
            <a:r>
              <a:rPr lang="tr-TR" sz="2800" b="0" i="0" noProof="0" dirty="0">
                <a:solidFill>
                  <a:srgbClr val="000000"/>
                </a:solidFill>
                <a:effectLst/>
                <a:latin typeface="Times New Roman" panose="02020603050405020304" pitchFamily="18" charset="0"/>
              </a:rPr>
              <a:t> türetildiği bir kara kutu test sürecidir.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Sürüm (Yayın) Testi Ve Sistem Testi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Yayın testi, bir sistem testi biçimidir.</a:t>
            </a:r>
          </a:p>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Önemli farklılıklar:</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geliştirmeye dahil olmayan ayrı bir ekip, sürüm testinden sorumlu olmalıdır.</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Geliştirme ekibi tarafından yapılan sistem testi, sistemdeki hataları keşfetmeye odaklanmalıdır (hata testi). </a:t>
            </a:r>
            <a:r>
              <a:rPr lang="tr-TR" sz="2800" b="0" i="0" noProof="0" dirty="0" smtClean="0">
                <a:solidFill>
                  <a:srgbClr val="000000"/>
                </a:solidFill>
                <a:effectLst/>
                <a:latin typeface="Times New Roman" panose="02020603050405020304" pitchFamily="18" charset="0"/>
              </a:rPr>
              <a:t>Yayın</a:t>
            </a:r>
            <a:r>
              <a:rPr lang="en-US" sz="2800" b="0" i="0" noProof="0" dirty="0" smtClean="0">
                <a:solidFill>
                  <a:srgbClr val="000000"/>
                </a:solidFill>
                <a:effectLst/>
                <a:latin typeface="Times New Roman" panose="02020603050405020304" pitchFamily="18" charset="0"/>
              </a:rPr>
              <a:t>/</a:t>
            </a:r>
            <a:r>
              <a:rPr lang="en-US" sz="2800" b="0" i="0" noProof="0" dirty="0" err="1" smtClean="0">
                <a:solidFill>
                  <a:srgbClr val="000000"/>
                </a:solidFill>
                <a:effectLst/>
                <a:latin typeface="Times New Roman" panose="02020603050405020304" pitchFamily="18" charset="0"/>
              </a:rPr>
              <a:t>sürüm</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testinin amacı, sistemin gereksinimlerini karşılayıp karşılamadığını ve harici kullanım için yeterince iyi olup olmadığını kontrol etmektir (doğrulama testi).</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Doğrulama ve Kusur Testi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İlk hedef </a:t>
            </a:r>
            <a:r>
              <a:rPr lang="tr-TR" sz="3200" b="0" i="0" noProof="0" dirty="0">
                <a:solidFill>
                  <a:srgbClr val="FF0000"/>
                </a:solidFill>
                <a:effectLst/>
                <a:latin typeface="Times New Roman" panose="02020603050405020304" pitchFamily="18" charset="0"/>
              </a:rPr>
              <a:t>doğrulama testine </a:t>
            </a:r>
            <a:r>
              <a:rPr lang="tr-TR" sz="3200" b="0" i="0" noProof="0" dirty="0">
                <a:solidFill>
                  <a:srgbClr val="000000"/>
                </a:solidFill>
                <a:effectLst/>
                <a:latin typeface="Times New Roman" panose="02020603050405020304" pitchFamily="18" charset="0"/>
              </a:rPr>
              <a:t>götürür</a:t>
            </a:r>
          </a:p>
          <a:p>
            <a:pPr marL="742950" lvl="1" indent="-285750" algn="just">
              <a:buFont typeface="Arial" panose="020B0604020202020204" pitchFamily="34" charset="0"/>
              <a:buChar char="•"/>
            </a:pPr>
            <a:r>
              <a:rPr lang="en-US" sz="2800" b="0" i="0" noProof="0" dirty="0" smtClean="0">
                <a:solidFill>
                  <a:srgbClr val="000000"/>
                </a:solidFill>
                <a:effectLst/>
                <a:latin typeface="Times New Roman" panose="02020603050405020304" pitchFamily="18" charset="0"/>
              </a:rPr>
              <a:t>S</a:t>
            </a:r>
            <a:r>
              <a:rPr lang="tr-TR" sz="2800" b="0" i="0" noProof="0" dirty="0" smtClean="0">
                <a:solidFill>
                  <a:srgbClr val="000000"/>
                </a:solidFill>
                <a:effectLst/>
                <a:latin typeface="Times New Roman" panose="02020603050405020304" pitchFamily="18" charset="0"/>
              </a:rPr>
              <a:t>istemin </a:t>
            </a:r>
            <a:r>
              <a:rPr lang="tr-TR" sz="2800" b="0" i="0" noProof="0" dirty="0">
                <a:solidFill>
                  <a:srgbClr val="000000"/>
                </a:solidFill>
                <a:effectLst/>
                <a:latin typeface="Times New Roman" panose="02020603050405020304" pitchFamily="18" charset="0"/>
              </a:rPr>
              <a:t>beklenen kullanımını yansıtan belirli bir test senaryosu seti kullanarak doğru şekilde çalışmasını beklersiniz.</a:t>
            </a:r>
          </a:p>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İkinci hedef, </a:t>
            </a:r>
            <a:r>
              <a:rPr lang="tr-TR" sz="3200" b="0" i="0" noProof="0" dirty="0">
                <a:solidFill>
                  <a:srgbClr val="FF0000"/>
                </a:solidFill>
                <a:effectLst/>
                <a:latin typeface="Times New Roman" panose="02020603050405020304" pitchFamily="18" charset="0"/>
              </a:rPr>
              <a:t>kusur testine </a:t>
            </a:r>
            <a:r>
              <a:rPr lang="tr-TR" sz="3200" b="0" i="0" noProof="0" dirty="0">
                <a:solidFill>
                  <a:srgbClr val="000000"/>
                </a:solidFill>
                <a:effectLst/>
                <a:latin typeface="Times New Roman" panose="02020603050405020304" pitchFamily="18" charset="0"/>
              </a:rPr>
              <a:t>götürür</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Test senaryoları, kusurları ortaya çıkarmak için tasarlanmıştır. Hata testindeki test senaryoları kasıtlı olarak belirsiz olabilir ve sistemin normal olarak nasıl kullanıldığını yansıtması gerekmez.</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Gereksinimlere Dayalı Test</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Gereksinim tabanlı test, her bir gereksinimi incelemeyi ve bunun için bir test veya test geliştirmeyi içerir.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AK-HYS gereksinimleri: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Bir hastanın belirli bir ilaca alerjisi olduğu biliniyorsa, o ilacın reçetesi sistem kullanıcısına bir uyarı mesajı verilmesiyle sonuçlanacaktır.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Reçete yazan kişi alerji uyarısını görmezden gelmeyi seçerse, bunun neden göz ardı edildiğine dair bir neden sunmalıdır.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Gereksinim Testleri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Bilinen alerjisi olmayan bir hasta kaydı oluşturun. Var olduğu bilinen alerjiler için ilaç yazınız. Sistem tarafından bir uyarı mesajı verilmediğini kontrol edin.</a:t>
            </a:r>
          </a:p>
          <a:p>
            <a:pPr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Bilinen bir alerjiyle hasta kaydı oluşturun. Hastanın alerjisi olduğu ilacı reçete edin ve uyarının sistem tarafından verilip verilmediğini kontrol edin.</a:t>
            </a:r>
          </a:p>
          <a:p>
            <a:pPr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İki veya daha fazla ilaca karşı alerjilerin kaydedildiği bir hasta kaydı oluşturun. Bu ilaçların her ikisini de ayrı ayrı reçete edin ve her ilaç için doğru uyarının verildiğini kontrol edin.</a:t>
            </a:r>
          </a:p>
          <a:p>
            <a:pPr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Hastanın alerjisi olan iki ilacı reçete edin. İki uyarının doğru şekilde verildiğini kontrol edin.</a:t>
            </a:r>
          </a:p>
          <a:p>
            <a:pPr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Bir uyarı veren ve bu uyarıyı geçersiz kılan bir ilacı reçete edin. Sistemin, kullanıcının uyarının neden reddedildiğini açıklayan bilgi sağlamasını gerektirip gerektirmediğini kontrol edin.</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Senaryoya Göre Test Edilen Özellikler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Sistemde oturum açarak kimlik doğrulama.</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Belirtilen hasta kayıtlarının bir dizüstü bilgisayara indirilmesi ve yüklenmesi.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Ev ziyareti planlaması.</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mobil cihazda hasta kayıtlarının şifrelenmesi ve şifresinin çözülmesi.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Kayıt alma ve değiştirme.</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Yan etki bilgilerini tutan ilaç veri tabanına bağlantılar.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Çağrı yönlendirme sistemi.</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AK-HYS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çin Bir Kullanım Senaryosu</a:t>
            </a:r>
          </a:p>
        </p:txBody>
      </p:sp>
      <p:sp>
        <p:nvSpPr>
          <p:cNvPr id="7" name="Rectangle 6"/>
          <p:cNvSpPr/>
          <p:nvPr/>
        </p:nvSpPr>
        <p:spPr>
          <a:xfrm>
            <a:off x="0" y="1503208"/>
            <a:ext cx="9144000" cy="5324535"/>
          </a:xfrm>
          <a:prstGeom prst="rect">
            <a:avLst/>
          </a:prstGeom>
          <a:solidFill>
            <a:srgbClr val="FFFF00">
              <a:alpha val="34000"/>
            </a:srgbClr>
          </a:solidFill>
        </p:spPr>
        <p:txBody>
          <a:bodyPr wrap="square">
            <a:spAutoFit/>
          </a:bodyPr>
          <a:lstStyle/>
          <a:p>
            <a:pPr algn="just"/>
            <a:r>
              <a:rPr lang="tr-TR" sz="1700" b="0" i="0" dirty="0">
                <a:solidFill>
                  <a:srgbClr val="000000"/>
                </a:solidFill>
                <a:effectLst/>
                <a:latin typeface="Times New Roman" panose="02020603050405020304" pitchFamily="18" charset="0"/>
              </a:rPr>
              <a:t>Kate, akıl sağlığı konusunda uzmanlaşmış bir hemşiredir. Sorumluluklarından biri, tedavilerinin etkili olup olmadığını ve ilaç yan etkilerinden </a:t>
            </a:r>
            <a:r>
              <a:rPr lang="tr-TR" sz="1700" b="0" i="0" dirty="0" err="1">
                <a:solidFill>
                  <a:srgbClr val="000000"/>
                </a:solidFill>
                <a:effectLst/>
                <a:latin typeface="Times New Roman" panose="02020603050405020304" pitchFamily="18" charset="0"/>
              </a:rPr>
              <a:t>muzdarip</a:t>
            </a:r>
            <a:r>
              <a:rPr lang="tr-TR" sz="1700" b="0" i="0" dirty="0">
                <a:solidFill>
                  <a:srgbClr val="000000"/>
                </a:solidFill>
                <a:effectLst/>
                <a:latin typeface="Times New Roman" panose="02020603050405020304" pitchFamily="18" charset="0"/>
              </a:rPr>
              <a:t> olmadıklarını kontrol etmek için hastaları evde ziyaret etmektir.</a:t>
            </a:r>
          </a:p>
          <a:p>
            <a:pPr algn="just"/>
            <a:endParaRPr lang="tr-TR" sz="1700" b="0" i="0" dirty="0">
              <a:solidFill>
                <a:srgbClr val="000000"/>
              </a:solidFill>
              <a:effectLst/>
              <a:latin typeface="Times New Roman" panose="02020603050405020304" pitchFamily="18" charset="0"/>
            </a:endParaRPr>
          </a:p>
          <a:p>
            <a:pPr algn="just"/>
            <a:r>
              <a:rPr lang="tr-TR" sz="1700" b="0" i="0" dirty="0">
                <a:solidFill>
                  <a:srgbClr val="000000"/>
                </a:solidFill>
                <a:effectLst/>
                <a:latin typeface="Times New Roman" panose="02020603050405020304" pitchFamily="18" charset="0"/>
              </a:rPr>
              <a:t>Kate, ev ziyaretleri için bir günde</a:t>
            </a:r>
            <a:r>
              <a:rPr lang="tr-TR" sz="1700" dirty="0">
                <a:solidFill>
                  <a:srgbClr val="000000"/>
                </a:solidFill>
                <a:latin typeface="Times New Roman" panose="02020603050405020304" pitchFamily="18" charset="0"/>
              </a:rPr>
              <a:t> AK-</a:t>
            </a:r>
            <a:r>
              <a:rPr lang="tr-TR" sz="1700" dirty="0" err="1">
                <a:solidFill>
                  <a:srgbClr val="000000"/>
                </a:solidFill>
                <a:latin typeface="Times New Roman" panose="02020603050405020304" pitchFamily="18" charset="0"/>
              </a:rPr>
              <a:t>HYS</a:t>
            </a:r>
            <a:r>
              <a:rPr lang="tr-TR" sz="1700" b="0" i="0" dirty="0" err="1">
                <a:solidFill>
                  <a:srgbClr val="000000"/>
                </a:solidFill>
                <a:effectLst/>
                <a:latin typeface="Times New Roman" panose="02020603050405020304" pitchFamily="18" charset="0"/>
              </a:rPr>
              <a:t>'de</a:t>
            </a:r>
            <a:r>
              <a:rPr lang="tr-TR" sz="1700" b="0" i="0" dirty="0">
                <a:solidFill>
                  <a:srgbClr val="000000"/>
                </a:solidFill>
                <a:effectLst/>
                <a:latin typeface="Times New Roman" panose="02020603050405020304" pitchFamily="18" charset="0"/>
              </a:rPr>
              <a:t> oturum açar ve ziyaret edilecek hastalarla ilgili özet bilgilerle birlikte o güne ait ev ziyaretleri programını yazdırmak için kullanır. Bu hastaların kayıtlarının dizüstü bilgisayarına indirilmesini talep ediyor. Dizüstü bilgisayardaki kayıtları şifrelemek için anahtar ifadesi istenir.</a:t>
            </a:r>
          </a:p>
          <a:p>
            <a:pPr algn="just"/>
            <a:endParaRPr lang="tr-TR" sz="1700" b="0" i="0" dirty="0">
              <a:solidFill>
                <a:srgbClr val="000000"/>
              </a:solidFill>
              <a:effectLst/>
              <a:latin typeface="Times New Roman" panose="02020603050405020304" pitchFamily="18" charset="0"/>
            </a:endParaRPr>
          </a:p>
          <a:p>
            <a:pPr algn="just"/>
            <a:r>
              <a:rPr lang="tr-TR" sz="1700" b="0" i="0" dirty="0">
                <a:solidFill>
                  <a:srgbClr val="000000"/>
                </a:solidFill>
                <a:effectLst/>
                <a:latin typeface="Times New Roman" panose="02020603050405020304" pitchFamily="18" charset="0"/>
              </a:rPr>
              <a:t>Ziyaret ettiği hastalardan biri, depresyon tedavisi gören </a:t>
            </a:r>
            <a:r>
              <a:rPr lang="tr-TR" sz="1700" b="0" i="0" dirty="0" err="1">
                <a:solidFill>
                  <a:srgbClr val="000000"/>
                </a:solidFill>
                <a:effectLst/>
                <a:latin typeface="Times New Roman" panose="02020603050405020304" pitchFamily="18" charset="0"/>
              </a:rPr>
              <a:t>Jim</a:t>
            </a:r>
            <a:r>
              <a:rPr lang="tr-TR" sz="1700" b="0" i="0" dirty="0">
                <a:solidFill>
                  <a:srgbClr val="000000"/>
                </a:solidFill>
                <a:effectLst/>
                <a:latin typeface="Times New Roman" panose="02020603050405020304" pitchFamily="18" charset="0"/>
              </a:rPr>
              <a:t>. </a:t>
            </a:r>
            <a:r>
              <a:rPr lang="tr-TR" sz="1700" b="0" i="0" dirty="0" err="1">
                <a:solidFill>
                  <a:srgbClr val="000000"/>
                </a:solidFill>
                <a:effectLst/>
                <a:latin typeface="Times New Roman" panose="02020603050405020304" pitchFamily="18" charset="0"/>
              </a:rPr>
              <a:t>Jim</a:t>
            </a:r>
            <a:r>
              <a:rPr lang="tr-TR" sz="1700" b="0" i="0" dirty="0">
                <a:solidFill>
                  <a:srgbClr val="000000"/>
                </a:solidFill>
                <a:effectLst/>
                <a:latin typeface="Times New Roman" panose="02020603050405020304" pitchFamily="18" charset="0"/>
              </a:rPr>
              <a:t>, ilacın kendisine yardımcı olduğunu hissediyor, ancak geceleri onu uyanık tutma yan etkisi olduğuna inanıyor. Kate, </a:t>
            </a:r>
            <a:r>
              <a:rPr lang="tr-TR" sz="1700" b="0" i="0" dirty="0" err="1">
                <a:solidFill>
                  <a:srgbClr val="000000"/>
                </a:solidFill>
                <a:effectLst/>
                <a:latin typeface="Times New Roman" panose="02020603050405020304" pitchFamily="18" charset="0"/>
              </a:rPr>
              <a:t>Jim'in</a:t>
            </a:r>
            <a:r>
              <a:rPr lang="tr-TR" sz="1700" b="0" i="0" dirty="0">
                <a:solidFill>
                  <a:srgbClr val="000000"/>
                </a:solidFill>
                <a:effectLst/>
                <a:latin typeface="Times New Roman" panose="02020603050405020304" pitchFamily="18" charset="0"/>
              </a:rPr>
              <a:t> kaydına bakar ve kaydın şifresini çözmek için anahtar ifadesini sorar. Reçete edilen ilacı kontrol eder ve yan etkilerini sorgular. Uykusuzluk bilinen bir yan etkidir, bu yüzden </a:t>
            </a:r>
            <a:r>
              <a:rPr lang="tr-TR" sz="1700" b="0" i="0" dirty="0" err="1">
                <a:solidFill>
                  <a:srgbClr val="000000"/>
                </a:solidFill>
                <a:effectLst/>
                <a:latin typeface="Times New Roman" panose="02020603050405020304" pitchFamily="18" charset="0"/>
              </a:rPr>
              <a:t>Jim'in</a:t>
            </a:r>
            <a:r>
              <a:rPr lang="tr-TR" sz="1700" b="0" i="0" dirty="0">
                <a:solidFill>
                  <a:srgbClr val="000000"/>
                </a:solidFill>
                <a:effectLst/>
                <a:latin typeface="Times New Roman" panose="02020603050405020304" pitchFamily="18" charset="0"/>
              </a:rPr>
              <a:t> kaydındaki sorunu not eder ve ilacını değiştirmek için kliniği ziyaret etmesini önerir. O, bir doktorla randevu almak için kliniğe döndüğünde Kate'in onu aramak için bir </a:t>
            </a:r>
            <a:r>
              <a:rPr lang="tr-TR" sz="1700" b="0" i="0" dirty="0" err="1" smtClean="0">
                <a:solidFill>
                  <a:srgbClr val="000000"/>
                </a:solidFill>
                <a:effectLst/>
                <a:latin typeface="Times New Roman" panose="02020603050405020304" pitchFamily="18" charset="0"/>
              </a:rPr>
              <a:t>uyarıy</a:t>
            </a:r>
            <a:r>
              <a:rPr lang="en-US" sz="1700" b="0" i="0" dirty="0" err="1" smtClean="0">
                <a:solidFill>
                  <a:srgbClr val="000000"/>
                </a:solidFill>
                <a:effectLst/>
                <a:latin typeface="Times New Roman" panose="02020603050405020304" pitchFamily="18" charset="0"/>
              </a:rPr>
              <a:t>ı</a:t>
            </a:r>
            <a:r>
              <a:rPr lang="tr-TR" sz="1700" b="0" i="0" dirty="0" smtClean="0">
                <a:solidFill>
                  <a:srgbClr val="000000"/>
                </a:solidFill>
                <a:effectLst/>
                <a:latin typeface="Times New Roman" panose="02020603050405020304" pitchFamily="18" charset="0"/>
              </a:rPr>
              <a:t> </a:t>
            </a:r>
            <a:r>
              <a:rPr lang="tr-TR" sz="1700" b="0" i="0" dirty="0">
                <a:solidFill>
                  <a:srgbClr val="000000"/>
                </a:solidFill>
                <a:effectLst/>
                <a:latin typeface="Times New Roman" panose="02020603050405020304" pitchFamily="18" charset="0"/>
              </a:rPr>
              <a:t>girmesini kabul eder. Görüşmeyi bitirir ve sistem </a:t>
            </a:r>
            <a:r>
              <a:rPr lang="tr-TR" sz="1700" b="0" i="0" dirty="0" err="1">
                <a:solidFill>
                  <a:srgbClr val="000000"/>
                </a:solidFill>
                <a:effectLst/>
                <a:latin typeface="Times New Roman" panose="02020603050405020304" pitchFamily="18" charset="0"/>
              </a:rPr>
              <a:t>Jim'in</a:t>
            </a:r>
            <a:r>
              <a:rPr lang="tr-TR" sz="1700" b="0" i="0" dirty="0">
                <a:solidFill>
                  <a:srgbClr val="000000"/>
                </a:solidFill>
                <a:effectLst/>
                <a:latin typeface="Times New Roman" panose="02020603050405020304" pitchFamily="18" charset="0"/>
              </a:rPr>
              <a:t> kaydını yeniden şifreler.</a:t>
            </a:r>
          </a:p>
          <a:p>
            <a:pPr algn="just"/>
            <a:endParaRPr lang="tr-TR" sz="1700" b="0" i="0" dirty="0">
              <a:solidFill>
                <a:srgbClr val="000000"/>
              </a:solidFill>
              <a:effectLst/>
              <a:latin typeface="Times New Roman" panose="02020603050405020304" pitchFamily="18" charset="0"/>
            </a:endParaRPr>
          </a:p>
          <a:p>
            <a:pPr algn="just"/>
            <a:r>
              <a:rPr lang="tr-TR" sz="1700" b="0" i="0" dirty="0">
                <a:solidFill>
                  <a:srgbClr val="000000"/>
                </a:solidFill>
                <a:effectLst/>
                <a:latin typeface="Times New Roman" panose="02020603050405020304" pitchFamily="18" charset="0"/>
              </a:rPr>
              <a:t>Kate, konsültasyonlarını bitirdikten sonra kliniğe geri döner ve ziyaret ettiği hastaların kayıtlarını veri tabanına yükler. Sistem, Kate için takip bilgileri için iletişime geçmesi ve klinik randevuları yapması gereken hastalar için bir çağrı listesi oluşturur.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
        <p:nvSpPr>
          <p:cNvPr id="5" name="Footer Placeholder 4"/>
          <p:cNvSpPr>
            <a:spLocks noGrp="1"/>
          </p:cNvSpPr>
          <p:nvPr>
            <p:ph type="ftr" sz="quarter" idx="11"/>
          </p:nvPr>
        </p:nvSpPr>
        <p:spPr>
          <a:xfrm>
            <a:off x="5284076" y="6462618"/>
            <a:ext cx="2895600" cy="365125"/>
          </a:xfrm>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Performans Testi</a:t>
            </a:r>
          </a:p>
        </p:txBody>
      </p:sp>
      <p:sp>
        <p:nvSpPr>
          <p:cNvPr id="38915"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Yayın testinin bir kısmı, performans ve güvenilirlik gibi bir sistemin ortaya çıkan özelliklerinin test edilmesini içerebilir.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Testler, sistemin kullanım profilini yansıtmalıdır.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Performans testleri genellikle, sistem performansı kabul edilemez hale gelene kadar yükün sürekli olarak arttırıldığı bir dizi testin planlanmasını içerir.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Stres testi, sistemin hata davranışını test etmek için kasıtlı olarak aşırı yüklendiği bir tür performans testidir.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Kullanıcı Testi</a:t>
            </a:r>
          </a:p>
        </p:txBody>
      </p:sp>
      <p:sp>
        <p:nvSpPr>
          <p:cNvPr id="3" name="Content Placeholder 2"/>
          <p:cNvSpPr>
            <a:spLocks noGrp="1"/>
          </p:cNvSpPr>
          <p:nvPr>
            <p:ph idx="1"/>
          </p:nvPr>
        </p:nvSpPr>
        <p:spPr>
          <a:xfrm>
            <a:off x="157655" y="1600200"/>
            <a:ext cx="8529145" cy="4525963"/>
          </a:xfrm>
        </p:spPr>
        <p:txBody>
          <a:bodyPr/>
          <a:lstStyle/>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Kullanıcı veya müşteri testi, kullanıcıların veya müşterilerin sistem testi hakkında girdi ve tavsiye sağladıkları test sürecinde bir aşamadır.</a:t>
            </a:r>
          </a:p>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Kapsamlı sistem ve sürüm testleri yapıldığında bile kullanıcı testi çok önemlidir.</a:t>
            </a:r>
          </a:p>
          <a:p>
            <a:pPr marL="742950" lvl="1" indent="-285750"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Bunun nedeni, kullanıcının çalışma ortamından gelen etkilerin bir sistemin güvenilirliği, performansı, kullanılabilirliği ve sağlamlığı üzerinde büyük bir etkiye sahip olmasıdır. Bunlar bir test ortamında çoğaltılamaz.</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Kullanıcı Testi Türleri</a:t>
            </a:r>
          </a:p>
        </p:txBody>
      </p:sp>
      <p:sp>
        <p:nvSpPr>
          <p:cNvPr id="3" name="Content Placeholder 2"/>
          <p:cNvSpPr>
            <a:spLocks noGrp="1"/>
          </p:cNvSpPr>
          <p:nvPr>
            <p:ph idx="1"/>
          </p:nvPr>
        </p:nvSpPr>
        <p:spPr>
          <a:xfrm>
            <a:off x="189186" y="1576552"/>
            <a:ext cx="8497614"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Alfa testi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Yazılımın kullanıcıları, yazılımı geliştiricinin sitesinde test etmek için geliştirme ekibiyle birlikte çalışır.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Beta testi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Kullanıcılara, deney yapmalarına ve sistem geliştiricileriyle keşfettikleri sorunları ortaya çıkarmalarına olanak sağlayan bir yazılım sürümü sunulur.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Kabul testleri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Müşteriler, sistem geliştiricilerinden kabul edilmeye ve müşteri ortamında devreye alınmaya hazır olup olmadığına karar vermek için bir sistemi test eder. Öncelikle özel sistemler için.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Kabul Testi Süreci</a:t>
            </a:r>
          </a:p>
        </p:txBody>
      </p:sp>
      <p:pic>
        <p:nvPicPr>
          <p:cNvPr id="4" name="Content Placeholder 3" descr="8.11 Acceptan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05822" b="-105822"/>
              <a:stretch>
                <a:fillRect/>
              </a:stretch>
            </p:blipFill>
          </mc:Choice>
          <mc:Fallback>
            <p:blipFill>
              <a:blip r:embed="rId3"/>
              <a:srcRect t="-105822" b="-10582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3" name="Picture 2"/>
          <p:cNvPicPr>
            <a:picLocks noChangeAspect="1"/>
          </p:cNvPicPr>
          <p:nvPr/>
        </p:nvPicPr>
        <p:blipFill>
          <a:blip r:embed="rId4"/>
          <a:stretch>
            <a:fillRect/>
          </a:stretch>
        </p:blipFill>
        <p:spPr>
          <a:xfrm>
            <a:off x="0" y="2777839"/>
            <a:ext cx="9234402" cy="2145143"/>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Kabul Testi Sürecindeki Aşamalar</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tr-TR" sz="3200" b="0" i="0" noProof="0" dirty="0">
                <a:solidFill>
                  <a:srgbClr val="000000"/>
                </a:solidFill>
                <a:effectLst/>
                <a:latin typeface="Times New Roman" panose="02020603050405020304" pitchFamily="18" charset="0"/>
              </a:rPr>
              <a:t>Kabul kriterlerini tanımlayın</a:t>
            </a:r>
          </a:p>
          <a:p>
            <a:pPr algn="l">
              <a:buFont typeface="Arial" panose="020B0604020202020204" pitchFamily="34" charset="0"/>
              <a:buChar char="•"/>
            </a:pPr>
            <a:r>
              <a:rPr lang="tr-TR" sz="3200" b="0" i="0" noProof="0" dirty="0">
                <a:solidFill>
                  <a:srgbClr val="000000"/>
                </a:solidFill>
                <a:effectLst/>
                <a:latin typeface="Times New Roman" panose="02020603050405020304" pitchFamily="18" charset="0"/>
              </a:rPr>
              <a:t>Kabul testini planlayın</a:t>
            </a:r>
          </a:p>
          <a:p>
            <a:pPr algn="l">
              <a:buFont typeface="Arial" panose="020B0604020202020204" pitchFamily="34" charset="0"/>
              <a:buChar char="•"/>
            </a:pPr>
            <a:r>
              <a:rPr lang="tr-TR" sz="3200" b="0" i="0" noProof="0" dirty="0">
                <a:solidFill>
                  <a:srgbClr val="000000"/>
                </a:solidFill>
                <a:effectLst/>
                <a:latin typeface="Times New Roman" panose="02020603050405020304" pitchFamily="18" charset="0"/>
              </a:rPr>
              <a:t>Kabul testlerinin türetilmesi</a:t>
            </a:r>
          </a:p>
          <a:p>
            <a:pPr algn="l">
              <a:buFont typeface="Arial" panose="020B0604020202020204" pitchFamily="34" charset="0"/>
              <a:buChar char="•"/>
            </a:pPr>
            <a:r>
              <a:rPr lang="tr-TR" sz="3200" b="0" i="0" noProof="0" dirty="0">
                <a:solidFill>
                  <a:srgbClr val="000000"/>
                </a:solidFill>
                <a:effectLst/>
                <a:latin typeface="Times New Roman" panose="02020603050405020304" pitchFamily="18" charset="0"/>
              </a:rPr>
              <a:t>Kabul testlerini çalıştırın</a:t>
            </a:r>
          </a:p>
          <a:p>
            <a:pPr algn="l">
              <a:buFont typeface="Arial" panose="020B0604020202020204" pitchFamily="34" charset="0"/>
              <a:buChar char="•"/>
            </a:pPr>
            <a:r>
              <a:rPr lang="tr-TR" sz="3200" b="0" i="0" noProof="0" dirty="0">
                <a:solidFill>
                  <a:srgbClr val="000000"/>
                </a:solidFill>
                <a:effectLst/>
                <a:latin typeface="Times New Roman" panose="02020603050405020304" pitchFamily="18" charset="0"/>
              </a:rPr>
              <a:t>Test sonuçlarını görüşün</a:t>
            </a:r>
          </a:p>
          <a:p>
            <a:pPr algn="l">
              <a:buFont typeface="Arial" panose="020B0604020202020204" pitchFamily="34" charset="0"/>
              <a:buChar char="•"/>
            </a:pPr>
            <a:r>
              <a:rPr lang="tr-TR" sz="3200" b="0" i="0" noProof="0" dirty="0">
                <a:solidFill>
                  <a:srgbClr val="000000"/>
                </a:solidFill>
                <a:effectLst/>
                <a:latin typeface="Times New Roman" panose="02020603050405020304" pitchFamily="18" charset="0"/>
              </a:rPr>
              <a:t>Sistemi reddet / kabul et</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Çevik Yöntemler ve Kabul Testi</a:t>
            </a:r>
          </a:p>
        </p:txBody>
      </p:sp>
      <p:sp>
        <p:nvSpPr>
          <p:cNvPr id="3" name="Content Placeholder 2"/>
          <p:cNvSpPr>
            <a:spLocks noGrp="1"/>
          </p:cNvSpPr>
          <p:nvPr>
            <p:ph idx="1"/>
          </p:nvPr>
        </p:nvSpPr>
        <p:spPr>
          <a:xfrm>
            <a:off x="204952" y="1600200"/>
            <a:ext cx="8481848"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Çevik yöntemlerde, kullanıcı / müşteri geliştirme ekibinin bir parçasıdır ve sistemin kabul edilebilirliğine ilişkin kararlar vermekten sorumludur.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Testler kullanıcı / müşteri tarafından tanımlanır ve değişiklik yapıldığında otomatik olarak çalıştırılmaları bakımından diğer testlerle entegre edilir.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Ayrı bir kabul testi süreci yoktur.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Buradaki temel sorun, yerleşik kullanıcının 'tipik' olup olmadığı ve tüm sistem paydaşlarının çıkarlarını temsil edip edemeyeceğidir.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Test Süreci Hedefleri</a:t>
            </a:r>
          </a:p>
        </p:txBody>
      </p:sp>
      <p:sp>
        <p:nvSpPr>
          <p:cNvPr id="22531"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Doğrulama testi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Geliştiriciye ve sistem müşterisine yazılımın gereksinimlerini karşıladığını göstermek için</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Başarılı bir test, sistemin amaçlandığı gibi çalıştığını gösterir.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Hata testi</a:t>
            </a:r>
          </a:p>
          <a:p>
            <a:pPr marL="742950" lvl="1" indent="-285750" algn="just">
              <a:buFont typeface="Arial" panose="020B0604020202020204" pitchFamily="34" charset="0"/>
              <a:buChar char="•"/>
            </a:pPr>
            <a:r>
              <a:rPr lang="tr-TR" sz="2400" b="0" i="0" noProof="0" dirty="0" smtClean="0">
                <a:solidFill>
                  <a:srgbClr val="000000"/>
                </a:solidFill>
                <a:effectLst/>
                <a:latin typeface="Times New Roman" panose="02020603050405020304" pitchFamily="18" charset="0"/>
              </a:rPr>
              <a:t>Yazılım</a:t>
            </a:r>
            <a:r>
              <a:rPr lang="en-US" sz="2400" b="0" i="0" noProof="0" dirty="0" smtClean="0">
                <a:solidFill>
                  <a:srgbClr val="000000"/>
                </a:solidFill>
                <a:effectLst/>
                <a:latin typeface="Times New Roman" panose="02020603050405020304" pitchFamily="18" charset="0"/>
              </a:rPr>
              <a:t>ın</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davranışının yanlış olduğu veya </a:t>
            </a:r>
            <a:r>
              <a:rPr lang="tr-TR" sz="2400" b="0" i="0" noProof="0" dirty="0" err="1">
                <a:solidFill>
                  <a:srgbClr val="000000"/>
                </a:solidFill>
                <a:effectLst/>
                <a:latin typeface="Times New Roman" panose="02020603050405020304" pitchFamily="18" charset="0"/>
              </a:rPr>
              <a:t>spesifikasyonuna</a:t>
            </a:r>
            <a:r>
              <a:rPr lang="tr-TR" sz="2400" b="0" i="0" noProof="0" dirty="0">
                <a:solidFill>
                  <a:srgbClr val="000000"/>
                </a:solidFill>
                <a:effectLst/>
                <a:latin typeface="Times New Roman" panose="02020603050405020304" pitchFamily="18" charset="0"/>
              </a:rPr>
              <a:t> uygun olmayan arızaları veya kusurları keşfetmek için</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Başarılı bir test, sistemin hatalı çalışmasına neden olan ve bu nedenle sistemdeki bir kusuru ortaya çıkaran bir testtir.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Bölüm 2’nin Anahtar Noktaları</a:t>
            </a:r>
          </a:p>
        </p:txBody>
      </p:sp>
      <p:sp>
        <p:nvSpPr>
          <p:cNvPr id="3" name="Content Placeholder 2"/>
          <p:cNvSpPr>
            <a:spLocks noGrp="1"/>
          </p:cNvSpPr>
          <p:nvPr>
            <p:ph idx="1"/>
          </p:nvPr>
        </p:nvSpPr>
        <p:spPr>
          <a:xfrm>
            <a:off x="-1" y="1417638"/>
            <a:ext cx="8970579" cy="4525963"/>
          </a:xfrm>
        </p:spPr>
        <p:txBody>
          <a:bodyPr/>
          <a:lstStyle/>
          <a:p>
            <a:pPr algn="just">
              <a:buFont typeface="Arial" panose="020B0604020202020204" pitchFamily="34" charset="0"/>
              <a:buChar char="•"/>
            </a:pPr>
            <a:r>
              <a:rPr lang="tr-TR" sz="2300" b="0" i="0" noProof="0" dirty="0">
                <a:solidFill>
                  <a:srgbClr val="000000"/>
                </a:solidFill>
                <a:effectLst/>
                <a:latin typeface="Times New Roman" panose="02020603050405020304" pitchFamily="18" charset="0"/>
              </a:rPr>
              <a:t>Yazılımı test ederken, diğer sistemlerdeki kusurları keşfetmede etkili olan test senaryosu türlerini seçmek için deneyimi ve yönergeleri kullanarak yazılımı </a:t>
            </a:r>
            <a:r>
              <a:rPr lang="tr-TR" sz="2300" b="0" i="0" noProof="0" dirty="0" smtClean="0">
                <a:solidFill>
                  <a:srgbClr val="000000"/>
                </a:solidFill>
                <a:effectLst/>
                <a:latin typeface="Times New Roman" panose="02020603050405020304" pitchFamily="18" charset="0"/>
              </a:rPr>
              <a:t>'kırmaya</a:t>
            </a:r>
            <a:r>
              <a:rPr lang="en-US" sz="2300" b="0" i="0" noProof="0" dirty="0" smtClean="0">
                <a:solidFill>
                  <a:srgbClr val="000000"/>
                </a:solidFill>
                <a:effectLst/>
                <a:latin typeface="Times New Roman" panose="02020603050405020304" pitchFamily="18" charset="0"/>
              </a:rPr>
              <a:t>/</a:t>
            </a:r>
            <a:r>
              <a:rPr lang="en-US" sz="2300" b="0" i="0" noProof="0" dirty="0" err="1" smtClean="0">
                <a:solidFill>
                  <a:srgbClr val="000000"/>
                </a:solidFill>
                <a:effectLst/>
                <a:latin typeface="Times New Roman" panose="02020603050405020304" pitchFamily="18" charset="0"/>
              </a:rPr>
              <a:t>bozmaya</a:t>
            </a:r>
            <a:r>
              <a:rPr lang="tr-TR" sz="2300" b="0" i="0" noProof="0" dirty="0" smtClean="0">
                <a:solidFill>
                  <a:srgbClr val="000000"/>
                </a:solidFill>
                <a:effectLst/>
                <a:latin typeface="Times New Roman" panose="02020603050405020304" pitchFamily="18" charset="0"/>
              </a:rPr>
              <a:t>' </a:t>
            </a:r>
            <a:r>
              <a:rPr lang="tr-TR" sz="2300" b="0" i="0" noProof="0" dirty="0">
                <a:solidFill>
                  <a:srgbClr val="000000"/>
                </a:solidFill>
                <a:effectLst/>
                <a:latin typeface="Times New Roman" panose="02020603050405020304" pitchFamily="18" charset="0"/>
              </a:rPr>
              <a:t>çalışmalısınız.</a:t>
            </a:r>
          </a:p>
          <a:p>
            <a:pPr algn="just">
              <a:buFont typeface="Arial" panose="020B0604020202020204" pitchFamily="34" charset="0"/>
              <a:buChar char="•"/>
            </a:pPr>
            <a:r>
              <a:rPr lang="tr-TR" sz="2300" b="0" i="0" noProof="0" dirty="0">
                <a:solidFill>
                  <a:srgbClr val="000000"/>
                </a:solidFill>
                <a:effectLst/>
                <a:latin typeface="Times New Roman" panose="02020603050405020304" pitchFamily="18" charset="0"/>
              </a:rPr>
              <a:t>Mümkün olan her yerde otomatik testler yazmalısınız. Testler, bir sistemde her değişiklik yapıldığında çalıştırılabilen bir programın içine yerleştirilmiştir.</a:t>
            </a:r>
          </a:p>
          <a:p>
            <a:pPr algn="just">
              <a:buFont typeface="Arial" panose="020B0604020202020204" pitchFamily="34" charset="0"/>
              <a:buChar char="•"/>
            </a:pPr>
            <a:r>
              <a:rPr lang="tr-TR" sz="2300" b="0" i="0" noProof="0" dirty="0">
                <a:solidFill>
                  <a:srgbClr val="000000"/>
                </a:solidFill>
                <a:effectLst/>
                <a:latin typeface="Times New Roman" panose="02020603050405020304" pitchFamily="18" charset="0"/>
              </a:rPr>
              <a:t>Önce test geliştirme, testlerin test edilecek koddan önce yazıldığı bir geliştirme yaklaşımıdır.</a:t>
            </a:r>
          </a:p>
          <a:p>
            <a:pPr algn="just">
              <a:buFont typeface="Arial" panose="020B0604020202020204" pitchFamily="34" charset="0"/>
              <a:buChar char="•"/>
            </a:pPr>
            <a:r>
              <a:rPr lang="tr-TR" sz="2300" b="0" i="0" noProof="0" dirty="0">
                <a:solidFill>
                  <a:srgbClr val="000000"/>
                </a:solidFill>
                <a:effectLst/>
                <a:latin typeface="Times New Roman" panose="02020603050405020304" pitchFamily="18" charset="0"/>
              </a:rPr>
              <a:t>Senaryo testi, tipik bir kullanım senaryosu icat etmeyi ve bunu test senaryolarını türetmek için kullanmayı içerir.</a:t>
            </a:r>
          </a:p>
          <a:p>
            <a:pPr algn="just">
              <a:buFont typeface="Arial" panose="020B0604020202020204" pitchFamily="34" charset="0"/>
              <a:buChar char="•"/>
            </a:pPr>
            <a:r>
              <a:rPr lang="tr-TR" sz="2300" b="0" i="0" noProof="0" dirty="0">
                <a:solidFill>
                  <a:srgbClr val="000000"/>
                </a:solidFill>
                <a:effectLst/>
                <a:latin typeface="Times New Roman" panose="02020603050405020304" pitchFamily="18" charset="0"/>
              </a:rPr>
              <a:t>Kabul testi, amacın yazılımın </a:t>
            </a:r>
            <a:r>
              <a:rPr lang="tr-TR" sz="2300" b="0" i="0" noProof="0" dirty="0" err="1">
                <a:solidFill>
                  <a:srgbClr val="000000"/>
                </a:solidFill>
                <a:effectLst/>
                <a:latin typeface="Times New Roman" panose="02020603050405020304" pitchFamily="18" charset="0"/>
              </a:rPr>
              <a:t>operasyonel</a:t>
            </a:r>
            <a:r>
              <a:rPr lang="tr-TR" sz="2300" b="0" i="0" noProof="0" dirty="0">
                <a:solidFill>
                  <a:srgbClr val="000000"/>
                </a:solidFill>
                <a:effectLst/>
                <a:latin typeface="Times New Roman" panose="02020603050405020304" pitchFamily="18" charset="0"/>
              </a:rPr>
              <a:t> ortamında dağıtılacak ve kullanılacak kadar iyi olup olmadığına karar vermek olduğu bir kullanıcı test sürecidir.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Program Testinin Bir Girdi-Çıktı Modeli</a:t>
            </a:r>
          </a:p>
        </p:txBody>
      </p:sp>
      <p:pic>
        <p:nvPicPr>
          <p:cNvPr id="4" name="Content Placeholder 3" descr="8.1 IOModelof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3"/>
              <a:srcRect l="-14077" r="-14077"/>
              <a:stretch>
                <a:fillRect/>
              </a:stretch>
            </p:blipFill>
          </mc:Choice>
          <mc:Fallback>
            <p:blipFill>
              <a:blip r:embed="rId4"/>
              <a:srcRect l="-14077" r="-14077"/>
              <a:stretch>
                <a:fillRect/>
              </a:stretch>
            </p:blipFill>
          </mc:Fallback>
        </mc:AlternateContent>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3" name="Picture 2"/>
          <p:cNvPicPr>
            <a:picLocks noChangeAspect="1"/>
          </p:cNvPicPr>
          <p:nvPr/>
        </p:nvPicPr>
        <p:blipFill>
          <a:blip r:embed="rId5"/>
          <a:stretch>
            <a:fillRect/>
          </a:stretch>
        </p:blipFill>
        <p:spPr>
          <a:xfrm>
            <a:off x="190500" y="1242146"/>
            <a:ext cx="8763000" cy="50387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Doğrulama: "Ürünü doğru geliştiriyor muyuz".</a:t>
            </a:r>
          </a:p>
          <a:p>
            <a:pPr lvl="1"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Yazılım, teknik özelliklerine uygun olmalıdır.</a:t>
            </a:r>
          </a:p>
          <a:p>
            <a:pPr algn="just">
              <a:buFont typeface="Arial" panose="020B0604020202020204" pitchFamily="34" charset="0"/>
              <a:buChar char="•"/>
            </a:pPr>
            <a:r>
              <a:rPr lang="tr-TR" sz="3200" b="0" i="0" noProof="0" dirty="0">
                <a:solidFill>
                  <a:srgbClr val="000000"/>
                </a:solidFill>
                <a:effectLst/>
                <a:latin typeface="Times New Roman" panose="02020603050405020304" pitchFamily="18" charset="0"/>
              </a:rPr>
              <a:t>Sağlama: "Doğru ürünü mü geliştiriyoruz".</a:t>
            </a:r>
          </a:p>
          <a:p>
            <a:pPr lvl="1"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Yazılım, kullanıcının gerçekten ihtiyaç duyduğu şeyi yapmalıdır.</a:t>
            </a:r>
          </a:p>
        </p:txBody>
      </p:sp>
      <p:sp>
        <p:nvSpPr>
          <p:cNvPr id="8195" name="Rectangle 3"/>
          <p:cNvSpPr>
            <a:spLocks noGrp="1" noChangeArrowheads="1"/>
          </p:cNvSpPr>
          <p:nvPr>
            <p:ph type="title"/>
          </p:nvPr>
        </p:nvSpPr>
        <p:spPr>
          <a:noFill/>
          <a:ln/>
        </p:spPr>
        <p:txBody>
          <a:bodyPr lIns="90840" tIns="44623" rIns="90840" bIns="44623"/>
          <a:lstStyle/>
          <a:p>
            <a:pPr algn="l"/>
            <a:r>
              <a:rPr lang="tr-TR" sz="3200" b="1" i="0" noProof="0" dirty="0" smtClean="0">
                <a:solidFill>
                  <a:srgbClr val="000000"/>
                </a:solidFill>
                <a:effectLst/>
                <a:latin typeface="Times New Roman" panose="02020603050405020304" pitchFamily="18" charset="0"/>
              </a:rPr>
              <a:t>Doğrulama</a:t>
            </a:r>
            <a:r>
              <a:rPr lang="en-US" sz="3200" b="1" i="0" noProof="0" dirty="0" smtClean="0">
                <a:solidFill>
                  <a:srgbClr val="000000"/>
                </a:solidFill>
                <a:effectLst/>
                <a:latin typeface="Times New Roman" panose="02020603050405020304" pitchFamily="18" charset="0"/>
              </a:rPr>
              <a:t> (Validation)</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ve </a:t>
            </a:r>
            <a:r>
              <a:rPr lang="tr-TR" sz="3200" b="1" i="0" noProof="0" dirty="0" smtClean="0">
                <a:solidFill>
                  <a:srgbClr val="000000"/>
                </a:solidFill>
                <a:effectLst/>
                <a:latin typeface="Times New Roman" panose="02020603050405020304" pitchFamily="18" charset="0"/>
              </a:rPr>
              <a:t>Sağlama</a:t>
            </a:r>
            <a:r>
              <a:rPr lang="en-US" sz="3200" b="1" i="0" noProof="0" dirty="0" smtClean="0">
                <a:solidFill>
                  <a:srgbClr val="000000"/>
                </a:solidFill>
                <a:effectLst/>
                <a:latin typeface="Times New Roman" panose="02020603050405020304" pitchFamily="18" charset="0"/>
              </a:rPr>
              <a:t> (Verification)</a:t>
            </a:r>
            <a:endParaRPr lang="tr-TR" sz="3200" b="1"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tr-TR" sz="3200" b="1" i="0" noProof="0" dirty="0">
                <a:solidFill>
                  <a:srgbClr val="000000"/>
                </a:solidFill>
                <a:effectLst/>
                <a:latin typeface="Times New Roman" panose="02020603050405020304" pitchFamily="18" charset="0"/>
              </a:rPr>
              <a:t>Doğrulama ve Sağlama</a:t>
            </a:r>
            <a:endParaRPr lang="tr-TR" sz="3200" noProof="0" dirty="0"/>
          </a:p>
        </p:txBody>
      </p:sp>
      <p:sp>
        <p:nvSpPr>
          <p:cNvPr id="55299" name="Rectangle 3"/>
          <p:cNvSpPr>
            <a:spLocks noGrp="1" noChangeArrowheads="1"/>
          </p:cNvSpPr>
          <p:nvPr>
            <p:ph type="body" idx="1"/>
          </p:nvPr>
        </p:nvSpPr>
        <p:spPr>
          <a:xfrm>
            <a:off x="0" y="1600200"/>
            <a:ext cx="8975188"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Doğrulama ve </a:t>
            </a:r>
            <a:r>
              <a:rPr lang="tr-TR" sz="2800" b="0" i="0" noProof="0" dirty="0" err="1">
                <a:solidFill>
                  <a:srgbClr val="000000"/>
                </a:solidFill>
                <a:effectLst/>
                <a:latin typeface="Times New Roman" panose="02020603050405020304" pitchFamily="18" charset="0"/>
              </a:rPr>
              <a:t>Sağlama’nın</a:t>
            </a:r>
            <a:r>
              <a:rPr lang="tr-TR" sz="2800" b="0" i="0" noProof="0" dirty="0">
                <a:solidFill>
                  <a:srgbClr val="000000"/>
                </a:solidFill>
                <a:effectLst/>
                <a:latin typeface="Times New Roman" panose="02020603050405020304" pitchFamily="18" charset="0"/>
              </a:rPr>
              <a:t> amacı, sistemin "amaca uygun" olduğuna dair güven oluşturmaktır.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Sistemin amacına, kullanıcı beklentilerine ve pazarlama ortamına bağlıdır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Yazılım amacı</a:t>
            </a:r>
          </a:p>
          <a:p>
            <a:pPr marL="1143000" lvl="2" indent="-228600"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Güven seviyesi, yazılımın bir kuruluş için ne kadar kritik olduğuna bağlıdır.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Kullanıcı beklentileri</a:t>
            </a:r>
          </a:p>
          <a:p>
            <a:pPr marL="1143000" lvl="2" indent="-228600"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Kullanıcıların belirli yazılım türlerinden beklentileri düşük olabilir.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Pazarlama ortamı</a:t>
            </a:r>
          </a:p>
          <a:p>
            <a:pPr marL="1143000" lvl="2" indent="-228600"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Bir ürünü pazara erken sürmek, programdaki kusurları bulmaktan daha önemli olabilir.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1003</TotalTime>
  <Words>3649</Words>
  <Application>Microsoft Office PowerPoint</Application>
  <PresentationFormat>Ekran Gösterisi (4:3)</PresentationFormat>
  <Paragraphs>407</Paragraphs>
  <Slides>60</Slides>
  <Notes>5</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60</vt:i4>
      </vt:variant>
    </vt:vector>
  </HeadingPairs>
  <TitlesOfParts>
    <vt:vector size="68" baseType="lpstr">
      <vt:lpstr>ＭＳ Ｐゴシック</vt:lpstr>
      <vt:lpstr>Arial</vt:lpstr>
      <vt:lpstr>Calibri</vt:lpstr>
      <vt:lpstr>Courier New</vt:lpstr>
      <vt:lpstr>Sitka Small</vt:lpstr>
      <vt:lpstr>Times New Roman</vt:lpstr>
      <vt:lpstr>Wingdings</vt:lpstr>
      <vt:lpstr>SE9</vt:lpstr>
      <vt:lpstr>PowerPoint Sunusu</vt:lpstr>
      <vt:lpstr>İşlenmiş Konular</vt:lpstr>
      <vt:lpstr>Program Testi</vt:lpstr>
      <vt:lpstr>Program Test Hedefleri</vt:lpstr>
      <vt:lpstr>Doğrulama ve Kusur Testi</vt:lpstr>
      <vt:lpstr>Test Süreci Hedefleri</vt:lpstr>
      <vt:lpstr>Program Testinin Bir Girdi-Çıktı Modeli</vt:lpstr>
      <vt:lpstr>Doğrulama (Validation) ve Sağlama (Verification)</vt:lpstr>
      <vt:lpstr>Doğrulama ve Sağlama</vt:lpstr>
      <vt:lpstr>İncelemeler ve Testler</vt:lpstr>
      <vt:lpstr>İncelemeler ve Testler</vt:lpstr>
      <vt:lpstr>Yazılım İncelemeleri</vt:lpstr>
      <vt:lpstr>İncelemelerin Avantajları</vt:lpstr>
      <vt:lpstr>İncelemeler ve Testler</vt:lpstr>
      <vt:lpstr>Yazılım Test Sürecinin Bir Modeli</vt:lpstr>
      <vt:lpstr>Test Aşamaları</vt:lpstr>
      <vt:lpstr>Geliştirme Testi</vt:lpstr>
      <vt:lpstr>Birim Testi</vt:lpstr>
      <vt:lpstr>Nesne Sınıfı Testi</vt:lpstr>
      <vt:lpstr>Meteoroloji İstasyonu Nesne Arayüzü</vt:lpstr>
      <vt:lpstr>Hava İstasyonu Testi</vt:lpstr>
      <vt:lpstr>Otomatik Test</vt:lpstr>
      <vt:lpstr>Otomatik Test Bileşenleri</vt:lpstr>
      <vt:lpstr>Birim Test Etkinliği</vt:lpstr>
      <vt:lpstr>Test Stratejileri</vt:lpstr>
      <vt:lpstr>Bölme Testi</vt:lpstr>
      <vt:lpstr>Eşit Bölümlere Ayırma</vt:lpstr>
      <vt:lpstr>Eşdeğerlik Bölümleri</vt:lpstr>
      <vt:lpstr>Test Yönergeleri (Diziler)</vt:lpstr>
      <vt:lpstr>Genel Test Yönergeleri</vt:lpstr>
      <vt:lpstr>Bölüm 1’in Anahtar Noktaları</vt:lpstr>
      <vt:lpstr>Ders 8 - Yazılım Testi</vt:lpstr>
      <vt:lpstr>Bileşen Testi</vt:lpstr>
      <vt:lpstr>Arayüz Testi</vt:lpstr>
      <vt:lpstr>Arayüz Testi</vt:lpstr>
      <vt:lpstr>Arayüz Hataları</vt:lpstr>
      <vt:lpstr>Arayüz Testi Yönergeleri</vt:lpstr>
      <vt:lpstr>Sistem Testi</vt:lpstr>
      <vt:lpstr>Sistem ve Bileşen Testi</vt:lpstr>
      <vt:lpstr>Kullanım Senaryosu Testi</vt:lpstr>
      <vt:lpstr>Hava Durumu Verilerini Toplama Sıra Çizelgesi</vt:lpstr>
      <vt:lpstr>Test Politikaları</vt:lpstr>
      <vt:lpstr>Test Odaklı Geliştirme</vt:lpstr>
      <vt:lpstr>Test Odaklı Geliştirme</vt:lpstr>
      <vt:lpstr>TGG Süreç Faaliyetleri</vt:lpstr>
      <vt:lpstr>Test Odaklı Geliştirmenin Faydaları</vt:lpstr>
      <vt:lpstr>Regresyon Testi</vt:lpstr>
      <vt:lpstr>Sürüm Testi</vt:lpstr>
      <vt:lpstr>Sürüm (Yayın) Testi Ve Sistem Testi</vt:lpstr>
      <vt:lpstr>Gereksinimlere Dayalı Test</vt:lpstr>
      <vt:lpstr>Gereksinim Testleri</vt:lpstr>
      <vt:lpstr>Senaryoya Göre Test Edilen Özellikler</vt:lpstr>
      <vt:lpstr>AK-HYS İçin Bir Kullanım Senaryosu</vt:lpstr>
      <vt:lpstr>Performans Testi</vt:lpstr>
      <vt:lpstr>Kullanıcı Testi</vt:lpstr>
      <vt:lpstr>Kullanıcı Testi Türleri</vt:lpstr>
      <vt:lpstr>Kabul Testi Süreci</vt:lpstr>
      <vt:lpstr>Kabul Testi Sürecindeki Aşamalar</vt:lpstr>
      <vt:lpstr>Çevik Yöntemler ve Kabul Testi</vt:lpstr>
      <vt:lpstr>Bölüm 2’nin Anahtar Noktaları</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Furkan Gözükara</cp:lastModifiedBy>
  <cp:revision>73</cp:revision>
  <dcterms:created xsi:type="dcterms:W3CDTF">2010-01-14T08:17:23Z</dcterms:created>
  <dcterms:modified xsi:type="dcterms:W3CDTF">2021-04-24T21:03:41Z</dcterms:modified>
</cp:coreProperties>
</file>