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330" r:id="rId2"/>
    <p:sldId id="272" r:id="rId3"/>
    <p:sldId id="273" r:id="rId4"/>
    <p:sldId id="274" r:id="rId5"/>
    <p:sldId id="257" r:id="rId6"/>
    <p:sldId id="258" r:id="rId7"/>
    <p:sldId id="275" r:id="rId8"/>
    <p:sldId id="293" r:id="rId9"/>
    <p:sldId id="259" r:id="rId10"/>
    <p:sldId id="261" r:id="rId11"/>
    <p:sldId id="260" r:id="rId12"/>
    <p:sldId id="318" r:id="rId13"/>
    <p:sldId id="297" r:id="rId14"/>
    <p:sldId id="262" r:id="rId15"/>
    <p:sldId id="319" r:id="rId16"/>
    <p:sldId id="320" r:id="rId17"/>
    <p:sldId id="278" r:id="rId18"/>
    <p:sldId id="282" r:id="rId19"/>
    <p:sldId id="263" r:id="rId20"/>
    <p:sldId id="322" r:id="rId21"/>
    <p:sldId id="280" r:id="rId22"/>
    <p:sldId id="321" r:id="rId23"/>
    <p:sldId id="329" r:id="rId24"/>
    <p:sldId id="281" r:id="rId25"/>
    <p:sldId id="283" r:id="rId26"/>
    <p:sldId id="264" r:id="rId27"/>
    <p:sldId id="285" r:id="rId28"/>
    <p:sldId id="265" r:id="rId29"/>
    <p:sldId id="287" r:id="rId30"/>
    <p:sldId id="288" r:id="rId31"/>
    <p:sldId id="266" r:id="rId32"/>
    <p:sldId id="290" r:id="rId33"/>
    <p:sldId id="291" r:id="rId34"/>
    <p:sldId id="292" r:id="rId35"/>
    <p:sldId id="298" r:id="rId36"/>
    <p:sldId id="299" r:id="rId37"/>
    <p:sldId id="267" r:id="rId38"/>
    <p:sldId id="302" r:id="rId39"/>
    <p:sldId id="268" r:id="rId40"/>
    <p:sldId id="304" r:id="rId41"/>
    <p:sldId id="305" r:id="rId42"/>
    <p:sldId id="323" r:id="rId43"/>
    <p:sldId id="324" r:id="rId44"/>
    <p:sldId id="325" r:id="rId45"/>
    <p:sldId id="306" r:id="rId46"/>
    <p:sldId id="269" r:id="rId47"/>
    <p:sldId id="308" r:id="rId48"/>
    <p:sldId id="309" r:id="rId49"/>
    <p:sldId id="326" r:id="rId50"/>
    <p:sldId id="310" r:id="rId51"/>
    <p:sldId id="311" r:id="rId52"/>
    <p:sldId id="270" r:id="rId53"/>
    <p:sldId id="327" r:id="rId54"/>
    <p:sldId id="271" r:id="rId55"/>
    <p:sldId id="328" r:id="rId56"/>
    <p:sldId id="316" r:id="rId57"/>
    <p:sldId id="31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4" autoAdjust="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329C5-A603-D44E-9C02-F8582428AA52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7C96F-5831-924A-B18D-82BA0981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4A362-3C38-6547-ADB1-7E48AA3F528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AEBB-7EC7-6E40-BC26-41C89D267C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62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7E9141-0958-2645-809D-4516584D2353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CAA63-522A-9344-A27A-D9E253A150B9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A9C3C6-6382-2444-A4AD-693A69510743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91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A42B61-27DD-EC46-9988-6E40718A2556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F142D6-651E-164D-ADE6-CA03796996A8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18625A-FDF5-C94C-934B-3EDE9C786441}" type="datetime1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C014EA-70EC-3745-B11F-EA93F2FD843C}" type="datetime1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3BB820-BA91-0444-BB92-17D55688824B}" type="datetime1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E80217-B01F-C747-8AAE-6352E8EC1665}" type="datetime1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975A06-DE78-5644-9A99-0B6765881E85}" type="datetime1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AAC28B-E79A-D44E-939C-996D1E4AD7CE}" type="datetime1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88F6D2-820C-EC43-822F-EC62CE7F40E8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8735F24-F0A4-DB4E-AAD6-0E2C6B4C463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ifs.host.cs.st-andrews.ac.uk/Books/SE9/Presentations/index.html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-10364" y="2607549"/>
            <a:ext cx="9144000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tr-TR" sz="60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Ders </a:t>
            </a:r>
            <a:r>
              <a:rPr lang="en-US" sz="60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tr-TR" sz="54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tr-T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ın</a:t>
            </a:r>
            <a:r>
              <a:rPr lang="tr-T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Gelişimi</a:t>
            </a:r>
            <a:endParaRPr lang="tr-TR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24365"/>
            <a:ext cx="9144000" cy="34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tr-TR" sz="4400" spc="-265" dirty="0" smtClean="0">
                <a:solidFill>
                  <a:srgbClr val="000000"/>
                </a:solidFill>
                <a:latin typeface="Arial"/>
                <a:cs typeface="Arial"/>
              </a:rPr>
              <a:t>IT522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 – </a:t>
            </a:r>
            <a:r>
              <a:rPr lang="tr-TR" sz="4400" spc="-265" dirty="0" smtClean="0">
                <a:solidFill>
                  <a:srgbClr val="000000"/>
                </a:solidFill>
                <a:latin typeface="Arial"/>
                <a:cs typeface="Arial"/>
              </a:rPr>
              <a:t>Yazılım Mühendisliği </a:t>
            </a:r>
          </a:p>
          <a:p>
            <a:pPr marL="12700">
              <a:spcBef>
                <a:spcPts val="105"/>
              </a:spcBef>
            </a:pPr>
            <a:r>
              <a:rPr lang="tr-TR" sz="4400" spc="-265" dirty="0" smtClean="0">
                <a:solidFill>
                  <a:srgbClr val="000000"/>
                </a:solidFill>
                <a:latin typeface="Arial"/>
                <a:cs typeface="Arial"/>
              </a:rPr>
              <a:t>2021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tr-TR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https://github.com/FurkanGozukara/Yazilim-Muhendisligi-IT522-2021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391" y="4444929"/>
            <a:ext cx="5948490" cy="1885314"/>
          </a:xfrm>
          <a:prstGeom prst="rect">
            <a:avLst/>
          </a:prstGeom>
        </p:spPr>
      </p:pic>
      <p:sp>
        <p:nvSpPr>
          <p:cNvPr id="12" name="Metin kutusu 5"/>
          <p:cNvSpPr txBox="1"/>
          <p:nvPr/>
        </p:nvSpPr>
        <p:spPr>
          <a:xfrm>
            <a:off x="16866" y="6345935"/>
            <a:ext cx="912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 smtClean="0"/>
              <a:t>Kaynak</a:t>
            </a:r>
            <a:r>
              <a:rPr lang="en-US" sz="1800" dirty="0" smtClean="0"/>
              <a:t> </a:t>
            </a:r>
            <a:r>
              <a:rPr lang="en-US" sz="1800" dirty="0"/>
              <a:t>: 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ifs.host.cs.st-andrews.ac.uk/Books/SE9/Presentations/index.html 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4624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Geliştirme Süreci</a:t>
            </a:r>
          </a:p>
        </p:txBody>
      </p:sp>
      <p:pic>
        <p:nvPicPr>
          <p:cNvPr id="4" name="Content Placeholder 3" descr="9.4 EvolutionProcess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50826" b="-50826"/>
              <a:stretch>
                <a:fillRect/>
              </a:stretch>
            </p:blipFill>
          </mc:Choice>
          <mc:Fallback>
            <p:blipFill>
              <a:blip r:embed="rId3"/>
              <a:srcRect t="-50826" b="-50826"/>
              <a:stretch>
                <a:fillRect/>
              </a:stretch>
            </p:blipFill>
          </mc:Fallback>
        </mc:AlternateContent>
        <p:spPr/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356" y="2426886"/>
            <a:ext cx="9294711" cy="28725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İmplementasyon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Değiştir</a:t>
            </a:r>
          </a:p>
        </p:txBody>
      </p:sp>
      <p:pic>
        <p:nvPicPr>
          <p:cNvPr id="4" name="Content Placeholder 3" descr="9.5 ChangeImplement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116672" b="-116672"/>
              <a:stretch>
                <a:fillRect/>
              </a:stretch>
            </p:blipFill>
          </mc:Choice>
          <mc:Fallback>
            <p:blipFill>
              <a:blip r:embed="rId3"/>
              <a:srcRect t="-116672" b="-116672"/>
              <a:stretch>
                <a:fillRect/>
              </a:stretch>
            </p:blipFill>
          </mc:Fallback>
        </mc:AlternateContent>
        <p:spPr>
          <a:xfrm>
            <a:off x="1143644" y="1600200"/>
            <a:ext cx="6956390" cy="382574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64057"/>
            <a:ext cx="9144000" cy="17634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İmplementasyon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Değiştir</a:t>
            </a:r>
            <a:endParaRPr lang="tr-TR" sz="32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Sistemdeki revizyonların tasarlandığı, uygulandığı ve test edildiği geliştirme sürecinin tekrarı.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Kritik bir fark, değişiklik uygulamasının ilk aşamasının, özellikle de değişiklik uygulamasından orijinal sistem geliştiricileri sorumlu değilse, programın anlaşılmasını içerebilmesidir.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Programı anlama aşamasında, programın nasıl yapılandırıldığını, nasıl işlevsellik sağladığını ve önerilen değişikliğin programı nasıl etkileyebileceğini anlamanız gerekir.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Acil Değişiklik Talepleri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mühendisliği sürecinin tüm aşamalarından geçmeden acil değişikliklerin uygulanması gerekebilir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Normal çalışmanın devam etmesini sağlamak için ciddi bir sistem arızasının onarılması gerekiyorsa;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ortamındaki değişikliklerin (örneğin bir işletim sistemi yükseltmesi) beklenmeyen etkileri varsa;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Çok hızlı yanıt gerektiren iş değişiklikleri varsa (örneğin, rakip bir ürünün piyasaya sürülmesi).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Acil Onarım Süreci</a:t>
            </a:r>
          </a:p>
        </p:txBody>
      </p:sp>
      <p:pic>
        <p:nvPicPr>
          <p:cNvPr id="4" name="Content Placeholder 3" descr="9.6 EmergencyRepair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212562" b="-212562"/>
              <a:stretch>
                <a:fillRect/>
              </a:stretch>
            </p:blipFill>
          </mc:Choice>
          <mc:Fallback>
            <p:blipFill>
              <a:blip r:embed="rId3"/>
              <a:srcRect t="-212562" b="-212562"/>
              <a:stretch>
                <a:fillRect/>
              </a:stretch>
            </p:blipFill>
          </mc:Fallback>
        </mc:AlternateContent>
        <p:spPr>
          <a:xfrm>
            <a:off x="1280932" y="1897690"/>
            <a:ext cx="6269947" cy="3448229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923" y="3037554"/>
            <a:ext cx="9253845" cy="10772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Çevik Yöntemler ve Gelişim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Çevik yöntemler artımlı gelişime dayalıdır, bu nedenle geliştirmeden gelişime geçiş sorunsuzdur.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Gelişim, basitçe, sık sistem sürümlerine dayanan geliştirme sürecinin bir devamıdır.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Otomatik regresyon testi, bir sistemde değişiklik yapıldığında özellikle değerlidir.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Değişiklikler ek kullanıcı hikayeleri olarak ifade edilebilir.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Devir Sorunları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" y="1600200"/>
            <a:ext cx="882396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Geliştirme ekibinin çevik bir yaklaşım kullandığı ancak gelişim ekibinin çevik yöntemlere aşina olmadığı ve plan tabanlı bir yaklaşımı tercih ettiği durumlarda.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Gelişim ekibi, gelişimi desteklemek için ayrıntılı dokümantasyon bekleyebilir ve bu, çevik süreçlerde üretilmez.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Geliştirme için plana dayalı bir yaklaşımın kullanıldığı, ancak gelişim ekibinin çevik yöntemlerini kullanmayı tercih ettiği durumlarda.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Gelişim ekibinin otomatik testler geliştirmeye sıfırdan başlaması gerekebilir ve sistemdeki kod, çevik geliştirmede beklendiği gibi yeniden düzenlenmemiş ve basitleştirilmemiş olabilir.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1" noProof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Program gelişim </a:t>
            </a:r>
            <a:r>
              <a:rPr lang="tr-TR" sz="2800" b="0" i="1" noProof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dinamikleri</a:t>
            </a: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değişikliği süreçlerinin incelenmesidir.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Birkaç büyük ampirik çalışmadan sonra,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Lehman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ve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Belady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gelişim geçirirken tüm sistemlere uygulanan bir dizi 'yasa' olduğunu öne sürdüler.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Kanunlar yerine mantıklı gözlemler var. Büyük kuruluşlar tarafından geliştirilen büyük sistemlere uygulanabilir.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Bunların diğer yazılım sistemi türleri için geçerli olup olmadığı açık değildir.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 Gelişim Dinamikleri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Ortam değiştiği için sistem geliştirilirken sistem gereksinimlerinin değişmesi muhtemeldir. Bu nedenle, teslim edilen bir sistem gereksinimlerini karşılamayacaktır!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Sistemler çevreleriyle sıkı sıkıya bağlıdır. Bir sistem bir ortama kurulduğunda, o ortamı ve dolayısıyla sistem gereksinimlerini değiştirir.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ortamda yararlı kalmaları için sistemler DEĞİŞTİRİLMELİDİR.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Değişim Kaçınılmaz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Lehman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Yasaları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649623"/>
              </p:ext>
            </p:extLst>
          </p:nvPr>
        </p:nvGraphicFramePr>
        <p:xfrm>
          <a:off x="0" y="1238356"/>
          <a:ext cx="9144000" cy="560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5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303">
                <a:tc>
                  <a:txBody>
                    <a:bodyPr/>
                    <a:lstStyle/>
                    <a:p>
                      <a:r>
                        <a:rPr lang="tr-TR" sz="2400" b="1" noProof="0" dirty="0">
                          <a:effectLst/>
                        </a:rPr>
                        <a:t>Yasa</a:t>
                      </a:r>
                      <a:endParaRPr lang="tr-TR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b="1" noProof="0">
                          <a:effectLst/>
                        </a:rPr>
                        <a:t>Açıklama</a:t>
                      </a:r>
                      <a:endParaRPr lang="tr-TR" sz="24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178">
                <a:tc>
                  <a:txBody>
                    <a:bodyPr/>
                    <a:lstStyle/>
                    <a:p>
                      <a:r>
                        <a:rPr lang="tr-TR" sz="2400" noProof="0">
                          <a:effectLst/>
                        </a:rPr>
                        <a:t>Devam eden değişim</a:t>
                      </a:r>
                      <a:endParaRPr lang="tr-TR" sz="24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Gerçek dünya ortamında kullanılan bir program mutlaka değişmeli veya bu ortamda giderek daha az kullanışlı hale </a:t>
                      </a:r>
                      <a:r>
                        <a:rPr lang="en-US" sz="2400" noProof="0" dirty="0" err="1" smtClean="0">
                          <a:effectLst/>
                        </a:rPr>
                        <a:t>gelecektir</a:t>
                      </a:r>
                      <a:r>
                        <a:rPr lang="tr-TR" sz="2400" noProof="0" dirty="0" smtClean="0">
                          <a:effectLst/>
                        </a:rPr>
                        <a:t>.</a:t>
                      </a:r>
                      <a:endParaRPr lang="tr-TR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178">
                <a:tc>
                  <a:txBody>
                    <a:bodyPr/>
                    <a:lstStyle/>
                    <a:p>
                      <a:r>
                        <a:rPr lang="tr-TR" sz="2400" noProof="0">
                          <a:effectLst/>
                        </a:rPr>
                        <a:t>Artan karmaşıklık</a:t>
                      </a:r>
                      <a:endParaRPr lang="tr-TR" sz="24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Gelişen bir program değiştikçe, yapısı daha karmaşık hale gelme eğilimindedir. Yapının korunmasına ve basitleştirilmesine ekstra kaynaklar ayrılmalıdır.</a:t>
                      </a:r>
                      <a:endParaRPr lang="tr-TR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178">
                <a:tc>
                  <a:txBody>
                    <a:bodyPr/>
                    <a:lstStyle/>
                    <a:p>
                      <a:r>
                        <a:rPr lang="tr-TR" sz="2400" noProof="0">
                          <a:effectLst/>
                        </a:rPr>
                        <a:t>Büyük program gelişimi</a:t>
                      </a:r>
                      <a:endParaRPr lang="tr-TR" sz="24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Program gelişimi, kendi kendini düzenleyen bir süreçtir. Boyut, sürümler arasındaki süre ve bildirilen hataların sayısı gibi sistem öznitelikleri, her sistem sürümü için yaklaşık olarak değişmez.</a:t>
                      </a:r>
                      <a:endParaRPr lang="tr-TR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3178">
                <a:tc>
                  <a:txBody>
                    <a:bodyPr/>
                    <a:lstStyle/>
                    <a:p>
                      <a:r>
                        <a:rPr lang="tr-TR" sz="2400" noProof="0">
                          <a:effectLst/>
                        </a:rPr>
                        <a:t>Örgütsel istikrar</a:t>
                      </a:r>
                      <a:endParaRPr lang="tr-TR" sz="24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Bir programın ömrü boyunca, geliştirme hızı yaklaşık olarak sabittir ve sistem geliştirmeye ayrılan kaynaklardan bağımsızdır.</a:t>
                      </a:r>
                      <a:endParaRPr lang="tr-TR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32120" y="6475174"/>
            <a:ext cx="28956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Bölüm 1’de 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İşlenmiş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onular</a:t>
            </a:r>
            <a:endParaRPr lang="tr-TR" sz="32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Gelişim süreçleri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sistemleri için süreçleri değiştirin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 gelişim dinamikleri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gelişimini anlamak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bakımı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Operasyonel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yazılım sistemlerinde değişiklik yapmak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Eski sistem yönetimi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değişikliği hakkında kararlar almak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Lehman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Yasaları</a:t>
            </a:r>
            <a:endParaRPr lang="tr-TR" sz="3200" noProof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916184"/>
              </p:ext>
            </p:extLst>
          </p:nvPr>
        </p:nvGraphicFramePr>
        <p:xfrm>
          <a:off x="0" y="1180606"/>
          <a:ext cx="9144000" cy="541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9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4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516">
                <a:tc>
                  <a:txBody>
                    <a:bodyPr/>
                    <a:lstStyle/>
                    <a:p>
                      <a:r>
                        <a:rPr lang="tr-TR" sz="2400" b="1" noProof="0" dirty="0">
                          <a:effectLst/>
                        </a:rPr>
                        <a:t>Yasa</a:t>
                      </a:r>
                      <a:endParaRPr lang="tr-TR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b="1" noProof="0">
                          <a:effectLst/>
                        </a:rPr>
                        <a:t>Açıklama</a:t>
                      </a:r>
                      <a:endParaRPr lang="tr-TR" sz="24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340">
                <a:tc>
                  <a:txBody>
                    <a:bodyPr/>
                    <a:lstStyle/>
                    <a:p>
                      <a:r>
                        <a:rPr lang="tr-TR" sz="2400" noProof="0">
                          <a:effectLst/>
                        </a:rPr>
                        <a:t>Aşinalığın korunması</a:t>
                      </a:r>
                      <a:endParaRPr lang="tr-TR" sz="24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>
                          <a:effectLst/>
                        </a:rPr>
                        <a:t>Bir sistemin ömrü boyunca, her sürümdeki artımlı değişiklik yaklaşık olarak sabittir.</a:t>
                      </a:r>
                      <a:endParaRPr lang="tr-TR" sz="24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340"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Devam eden büyüme</a:t>
                      </a:r>
                      <a:endParaRPr lang="tr-TR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>
                          <a:effectLst/>
                        </a:rPr>
                        <a:t>Sistemlerin sunduğu işlevsellik, kullanıcı memnuniyetini korumak için sürekli olarak artmalıdır.</a:t>
                      </a:r>
                      <a:endParaRPr lang="tr-TR" sz="24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340">
                <a:tc>
                  <a:txBody>
                    <a:bodyPr/>
                    <a:lstStyle/>
                    <a:p>
                      <a:r>
                        <a:rPr lang="tr-TR" sz="2400" noProof="0">
                          <a:effectLst/>
                        </a:rPr>
                        <a:t>Düşen kalite</a:t>
                      </a:r>
                      <a:endParaRPr lang="tr-TR" sz="24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>
                          <a:effectLst/>
                        </a:rPr>
                        <a:t>İşletim ortamlarındaki değişiklikleri yansıtacak şekilde değiştirilmedikleri sürece sistemlerin kalitesi düşecektir.</a:t>
                      </a:r>
                      <a:endParaRPr lang="tr-TR" sz="24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967">
                <a:tc>
                  <a:txBody>
                    <a:bodyPr/>
                    <a:lstStyle/>
                    <a:p>
                      <a:r>
                        <a:rPr lang="tr-TR" sz="2400" noProof="0">
                          <a:effectLst/>
                        </a:rPr>
                        <a:t>Geri bildirim sistemi</a:t>
                      </a:r>
                      <a:endParaRPr lang="tr-TR" sz="24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Gelişim süreçleri, çok ajanlı, çok döngülü geri bildirim sistemlerini içerir ve önemli ürün iyileştirmesi elde etmek için bunları geri bildirim sistemleri olarak ele almanız gerekir.</a:t>
                      </a:r>
                      <a:endParaRPr lang="tr-TR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913120" y="6540182"/>
            <a:ext cx="28956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Lehman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Yasalarının Uygulanabilirliği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Lehman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yasaları, büyük kuruluşlar tarafından geliştirilen büyük, özel sistemlere genel olarak uygulanabilir görünmektedir.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2000'li yılların başında </a:t>
            </a:r>
            <a:r>
              <a:rPr lang="tr-TR" sz="24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Lehman'ın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FEAST projesi üzerinde çalışmasıyla onaylandı.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Nasıl değiştirilmeleri gerektiği açık değil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Küçültülmüş yazılım ürünleri;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Önemli sayıda COTS bileşeni içeren sistemler;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Küçük kuruluşlar;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Orta ölçekli sistemler.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Bölüm 1’in Anahtar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oktaları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7636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geliştirme ve gelişim, spiral bir model kullanılarak temsil edilebilen entegre, yinelemeli bir süreç olarak düşünülebilir.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Özel sistemler için, yazılım bakım maliyetleri genellikle yazılım geliştirme maliyetlerini aşar.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geliştirme süreci, değişiklik talepleri tarafından yönlendirilir ve değişiklik etki analizi, sürüm planlaması ve değişiklik uygulamasını içerir.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Lehman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yasaları, değişimin sürekli olduğu nosyonu gibi, </a:t>
            </a:r>
            <a:r>
              <a:rPr lang="tr-TR" b="0" i="0" noProof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gelişimi 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üzerine uzun dönemli çalışmalardan elde edilen bir dizi kavrayışı tanımlar.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sz="40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Ders 9 - Yazılımın Gelişimi</a:t>
            </a:r>
            <a:endParaRPr lang="tr-TR" sz="4000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Bölüm 2</a:t>
            </a:r>
            <a:endParaRPr lang="tr-T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Kullanıldıktan sonra bir programı değiştirme.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Terim çoğunlukla özel yazılımı değiştirmek için kullanılır. Genel yazılım ürünlerinin yeni sürümler oluşturmak için geliştiği söyleniyor.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Bakım normalde sistemin mimarisinde büyük değişiklikler içermez.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Değişiklikler, mevcut bileşenleri değiştirerek ve sisteme yeni bileşenler ekleyerek gerçekleştirilir.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Bakımı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52657"/>
            <a:ext cx="8229600" cy="4525963"/>
          </a:xfrm>
          <a:noFill/>
          <a:ln/>
        </p:spPr>
        <p:txBody>
          <a:bodyPr lIns="90840" tIns="44623" rIns="90840" bIns="44623"/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hatalarını onarmak için bakım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sistemi, </a:t>
            </a:r>
            <a:r>
              <a:rPr lang="en-US" sz="24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karşılaşılan</a:t>
            </a:r>
            <a:r>
              <a:rPr lang="tr-TR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eksiklikleri düzeltecek şekilde </a:t>
            </a:r>
            <a:r>
              <a:rPr lang="tr-TR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değiştirmek</a:t>
            </a:r>
            <a:r>
              <a:rPr lang="en-US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</a:t>
            </a:r>
            <a:r>
              <a:rPr lang="en-US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yazılımın</a:t>
            </a:r>
            <a:r>
              <a:rPr lang="en-US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gereksinimlerini</a:t>
            </a:r>
            <a:r>
              <a:rPr lang="en-US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karşılamak</a:t>
            </a:r>
            <a:r>
              <a:rPr lang="en-US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tr-TR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sz="2400" b="0" i="0" noProof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Yazılımı 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farklı bir işletim ortamına uyarlamak için bakım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sistemi, ilk uygulamasından farklı bir ortamda (bilgisayar, işletim sistemi vb.) </a:t>
            </a:r>
            <a:r>
              <a:rPr lang="en-US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</a:t>
            </a:r>
            <a:r>
              <a:rPr lang="tr-TR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alışacak 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şekilde değiştirme.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Sistemin </a:t>
            </a:r>
            <a:r>
              <a:rPr lang="en-US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işlevsellik</a:t>
            </a: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eklemek </a:t>
            </a: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veya</a:t>
            </a:r>
            <a:r>
              <a:rPr lang="en-US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işlevselliğini</a:t>
            </a: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değiştirmek için bakım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 gereksinimleri karşılamak için sistemi değiştirmek.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Bakım Türleri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394960" y="6494145"/>
            <a:ext cx="28956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Şekil 9.8 Bakım Efor Dağılımı</a:t>
            </a:r>
          </a:p>
        </p:txBody>
      </p:sp>
      <p:pic>
        <p:nvPicPr>
          <p:cNvPr id="4" name="Content Placeholder 3" descr="9.8 MaintEffort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40915" r="-40915"/>
              <a:stretch>
                <a:fillRect/>
              </a:stretch>
            </p:blipFill>
          </mc:Choice>
          <mc:Fallback>
            <p:blipFill>
              <a:blip r:embed="rId3"/>
              <a:srcRect l="-40915" r="-40915"/>
              <a:stretch>
                <a:fillRect/>
              </a:stretch>
            </p:blipFill>
          </mc:Fallback>
        </mc:AlternateContent>
        <p:spPr>
          <a:xfrm>
            <a:off x="1258051" y="1989226"/>
            <a:ext cx="6029691" cy="3316098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702" y="1564526"/>
            <a:ext cx="5112228" cy="47918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Genellikle geliştirme maliyetlerinden daha yüksektir (uygulamaya bağlı olarak 2 * ila 100 *).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Hem teknik hem de teknik olmayan faktörlerden etkilenir.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sürdürüldükçe artar. Bakım, yazılım yapısını bozduğundan daha fazla bakımı zorlaştırır.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Yaşlanan yazılımların yüksek destek maliyetleri olabilir (örneğin eski diller, derleyiciler vb.).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Bakım Maliyetleri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Şekil 9.9 Geliştirme ve Bakım Maliyetleri</a:t>
            </a:r>
          </a:p>
        </p:txBody>
      </p:sp>
      <p:pic>
        <p:nvPicPr>
          <p:cNvPr id="4" name="Content Placeholder 3" descr="9.9 DevMaintCosts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17580" b="-17580"/>
              <a:stretch>
                <a:fillRect/>
              </a:stretch>
            </p:blipFill>
          </mc:Choice>
          <mc:Fallback>
            <p:blipFill>
              <a:blip r:embed="rId3"/>
              <a:srcRect t="-17580" b="-17580"/>
              <a:stretch>
                <a:fillRect/>
              </a:stretch>
            </p:blipFill>
          </mc:Fallback>
        </mc:AlternateContent>
        <p:spPr>
          <a:xfrm>
            <a:off x="1292373" y="1932016"/>
            <a:ext cx="6578846" cy="361811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932016"/>
            <a:ext cx="9144000" cy="395372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" y="1530350"/>
            <a:ext cx="8884920" cy="4359275"/>
          </a:xfrm>
          <a:noFill/>
          <a:ln/>
        </p:spPr>
        <p:txBody>
          <a:bodyPr lIns="90840" tIns="44623" rIns="90840" bIns="44623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Takım istikrarı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süre aynı personel </a:t>
            </a:r>
            <a:r>
              <a:rPr lang="en-US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ile</a:t>
            </a:r>
            <a:r>
              <a:rPr lang="en-US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birlikte</a:t>
            </a:r>
            <a:r>
              <a:rPr lang="en-US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bakım</a:t>
            </a:r>
            <a:r>
              <a:rPr lang="en-US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yapılırsa</a:t>
            </a: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bakım maliyetleri azalır.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Sözleşmeden doğan sorumluluk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sistemin geliştiricilerinin bakım için sözleşmeye dayalı bir sorumluluğu olmayabilir, bu nedenle gelecekteki değişiklikler için tasarlama konusunda herhangi bir teşvik yoktur.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Personel becerileri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Bakım personeli genellikle deneyimsizdir ve sınırlı alan bilgisine sahiptir.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 yaşı ve yapısı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Programlar yaşlandıkça yapıları bozulur ve anlaşılması ve değiştirilmesi zorlaşır.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Bakım Maliyeti Faktörleri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Yazılımın Değişimi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değişikliği kaçınılmazdır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kullanıldığında yeni gereksinimler ortaya çıkar;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İş ortamı değişir;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Hataların onarılması gerekir;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Sisteme yeni bilgisayar ve ekipman eklenebilir;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Sistemin performansı veya güvenilirliğinin iyileştirilmesi gerekebilir.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Tüm kuruluşlar için temel bir sorun, mevcut yazılım sistemlerinde değişiklik yapmak ve yönetmektir.</a:t>
            </a:r>
            <a:endParaRPr lang="tr-TR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Bakım Tahmini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Bakım tahmini, sistemin hangi parçalarının sorunlara neden olabileceğinin ve bakım maliyetlerinin yüksek olabileceğinin değerlendirilmesiyle ilgilidir.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Değişikliğin kabulü, değişiklikten etkilenen bileşenlerin sürdürülebilirliğine bağlıdır;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Değişikliklerin uygulanması sistemin kalitesini düşürür ve sürdürülebilirliğini azaltır;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Bakım maliyetleri, değişikliklerin sayısına bağlıdır ve değişim maliyetleri, bakım yapılabilirliğe bağlıdır.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Bakım Tahmini</a:t>
            </a:r>
          </a:p>
        </p:txBody>
      </p:sp>
      <p:pic>
        <p:nvPicPr>
          <p:cNvPr id="4" name="Content Placeholder 3" descr="9.10 MaintPredict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5549" b="-5549"/>
              <a:stretch>
                <a:fillRect/>
              </a:stretch>
            </p:blipFill>
          </mc:Choice>
          <mc:Fallback>
            <p:blipFill>
              <a:blip r:embed="rId3"/>
              <a:srcRect t="-5549" b="-5549"/>
              <a:stretch>
                <a:fillRect/>
              </a:stretch>
            </p:blipFill>
          </mc:Fallback>
        </mc:AlternateContent>
        <p:spPr/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3" y="1640387"/>
            <a:ext cx="9068773" cy="458343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Tahmini Değiştir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Değişikliklerin sayısını tahmin etmek, bir sistem ile çevresi arasındaki ilişkilerin anlaşılmasını gerektirir.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Sıkıca bağlı sistemler, ortam her değiştiğinde değişiklik gerektirir.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 ilişkiyi etkileyen faktörler şunlardır: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</a:t>
            </a:r>
            <a:r>
              <a:rPr lang="tr-TR" sz="24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arayüzlerinin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sayısı ve karmaşıklığı;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Doğası gereği değişken olan sistem gereksinimlerinin sayısı;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Sistemin kullanıldığı iş süreçleri.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Karmaşıklık Ölçümleri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Sürdürülebilirlik tahminleri, sistem bileşenlerinin karmaşıklığı değerlendirilerek yapılabilir.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Çalışmalar, çoğu bakım çabasının nispeten az sayıda sistem bileşeni üzerinde harcandığını göstermiştir.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Karmaşıklık şunlara bağlıdır: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Kontrol yapılarının karmaşıklığı;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Veri yapılarının karmaşıklığı;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Nesne, yöntem (prosedür) ve modül boyutu.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Süreç Ölçütleri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Sürdürülebilirliği değerlendirmek için süreç ölçütleri kullanılabilir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Düzeltici bakım taleplerinin sayısı;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Etki analizi için gereken ortalama süre;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değişiklik talebini uygulamak için geçen ortalama süre;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Bekleyen değişiklik taleplerinin sayısı.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Bunlardan herhangi biri veya tümü artıyorsa, bu, sürdürülebilirlikte bir düşüşe işaret edebilir.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Yeniden Mühendisliği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3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Eski bir sistemin bir bölümünü veya tamamını işlevselliğini değiştirmeden yeniden yapılandırma veya yeniden yazma.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3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Daha büyük bir sistemin tüm alt sistemleri olmasa da bazılarının sık bakım gerektirdiği durumlarda uygulanabilir.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3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Yeniden mühendislik, bakımını kolaylaştırmak için çaba eklemeyi içerir. Sistem yeniden yapılandırılabilir ve yeniden belgelendirilebilir.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Yeniden Yapılandırmanın Avantajları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3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Azaltılmış risk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 yazılım geliştirmede yüksek risk vardır. Geliştirme sorunları, personel sorunları ve özellik sorunları olabilir.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3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Düşük maliyet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Yeniden mühendisliğin maliyeti genellikle yeni yazılım geliştirme maliyetlerinden önemli ölçüde daha düşüktür.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Yeniden Yapılandırma Süreci</a:t>
            </a:r>
          </a:p>
        </p:txBody>
      </p:sp>
      <p:pic>
        <p:nvPicPr>
          <p:cNvPr id="4" name="Content Placeholder 3" descr="9.11 Re-EngProcess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12696" b="-12696"/>
              <a:stretch>
                <a:fillRect/>
              </a:stretch>
            </p:blipFill>
          </mc:Choice>
          <mc:Fallback>
            <p:blipFill>
              <a:blip r:embed="rId3"/>
              <a:srcRect t="-12696" b="-12696"/>
              <a:stretch>
                <a:fillRect/>
              </a:stretch>
            </p:blipFill>
          </mc:Fallback>
        </mc:AlternateContent>
        <p:spPr/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5" y="1812198"/>
            <a:ext cx="9055510" cy="410196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Yeniden Yapılandırma Süreci Faaliyetleri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Kaynak kod çevirisi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Kodu yeni bir dile dönüştürün.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Tersine mühendislik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Programı anlamak için analiz edin;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 yapısı iyileştirme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Anlaşılabilirlik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için otomatik olarak yeniden yapılandırın;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modülerleştirme</a:t>
            </a:r>
            <a:endParaRPr lang="tr-TR" sz="2800" b="0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 yapısını yeniden düzenleyin;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Veri yeniden yapılandırması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verilerini temizleyin ve yeniden yapılandırın.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781800" y="5693569"/>
            <a:ext cx="28956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Şekil 9.12 Yeniden Yapılandırma Yaklaşımları</a:t>
            </a:r>
          </a:p>
        </p:txBody>
      </p:sp>
      <p:pic>
        <p:nvPicPr>
          <p:cNvPr id="4" name="Content Placeholder 3" descr="9.12 Re-EngApproaches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25178" b="-25178"/>
              <a:stretch>
                <a:fillRect/>
              </a:stretch>
            </p:blipFill>
          </mc:Choice>
          <mc:Fallback>
            <p:blipFill>
              <a:blip r:embed="rId3"/>
              <a:srcRect t="-25178" b="-25178"/>
              <a:stretch>
                <a:fillRect/>
              </a:stretch>
            </p:blipFill>
          </mc:Fallback>
        </mc:AlternateContent>
        <p:spPr>
          <a:xfrm>
            <a:off x="1143643" y="1851923"/>
            <a:ext cx="6933509" cy="3813163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716" y="2216691"/>
            <a:ext cx="9191716" cy="35071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Gelişimin Önemi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Kuruluşların yazılım sistemlerine büyük yatırımları vardır - bunlar kritik ticari varlıklardır.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 varlıkların işletme açısından değerini korumak için değiştirilmeleri ve güncellenmeleri gerekir.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Büyük şirketlerde yazılım bütçesinin çoğu, yeni yazılım geliştirmek yerine mevcut yazılımları değiştirmeye ve geliştirmeye ayrılmıştır.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Maliyet Faktörlerinin Yeniden Yapılandırılması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Yeniden yapılandırılacak yazılımın kalitesi.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Yeniden yapılandırma için mevcut alet desteği.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Gerekli olan veri dönüşümünün kapsamı.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Yeniden yapılandırma için uzman personelin mevcudiyeti.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Bu, artık yaygın olarak kullanılmayan teknolojiye dayalı eski sistemlerde bir sorun olabilir.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Yeniden Düzenleme Yoluyla Önleyici Bakım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" y="1600200"/>
            <a:ext cx="883920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Yeniden düzenleme, değişim yoluyla bozulmayı yavaşlatmak için bir programda iyileştirmeler yapma sürecidir.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Yeniden düzenlemeyi, gelecekteki değişimin sorunlarını azaltan 'önleyici bakım' olarak düşünebilirsiniz.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Yeniden düzenleme, yapısını iyileştirmek, karmaşıklığını azaltmak veya anlaşılmasını kolaylaştırmak için bir programı değiştirmeyi içerir.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programı yeniden düzenlediğinizde, işlevsellik eklememeli, bunun yerine program geliştirmeye odaklanmalısınız.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Yeniden Düzenleme ve Yeniden Yapılandırma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Yeniden mühendislik, bir sisteme bir süre bakım yapıldıktan ve bakım maliyetleri arttıktan sonra </a:t>
            </a: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gerçekleşir.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tr-TR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akımı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tr-TR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aha </a:t>
            </a: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kolay 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 bir sistem oluşturmak için eski bir sistemi işlemek ve yeniden yapılandırmak için otomatik araçlar kullanırsınız.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Yeniden düzenleme, geliştirme ve geliştirme süreci boyunca sürekli bir iyileştirme sürecidir. Bir sistemi sürdürmenin maliyetlerini ve zorluklarını artıran yapı ve kod bozulmasının önüne geçilmesi amaçlanmıştır.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 Kodunda 'Kötü Kokular'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600200"/>
            <a:ext cx="873252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Yinelenen kod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Aynı veya çok benzer kod, bir programın farklı yerlerinde bulunabilir. Bu, gerektiği gibi çağrılan tek bir yöntem veya işlev olarak kaldırılabilir ve uygulanabilir.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Uzun yöntemler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yöntem çok uzunsa, bir dizi daha kısa yöntem olarak yeniden tasarlanmalıdır.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Anahtar (büyük / küçük harf) ifadeleri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Bunlar genellikle, anahtarın bir değerin türüne bağlı olduğu yinelemeyi içerir. Switch ifadeleri bir programın etrafına dağılmış olabilir. Nesne yönelimli dillerde, aynı şeyi elde etmek için genellikle çok biçimlilik kullanabilirsiniz.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172200" y="6400799"/>
            <a:ext cx="28956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 Kodunda 'Kötü Kokular'</a:t>
            </a:r>
            <a:endParaRPr lang="tr-TR" sz="32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3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Veri kümeleme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Veri kümeleri, aynı veri öğeleri grubu (sınıflardaki alanlar, yöntemlerdeki parametreler) bir programın birkaç yerinde yeniden meydana geldiğinde meydana gelir. Bunlar genellikle tüm verileri kapsayan bir nesne ile değiştirilebilir.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3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Spekülatif genellik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Bu, geliştiriciler gelecekte gerekli olması durumunda bir programa genelliği dahil ettiğinde ortaya çıkar. Bu genellikle basitçe kaldırılabilir.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Eski Sistem Yönetimi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Eski sistemlere güvenen kuruluşlar, bu sistemleri geliştirmek için bir strateji seçmelidir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 tamamen parçalayın ve iş süreçlerini artık gerekli olmayacak şekilde değiştirin;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Sistemin bakımını yapmaya devam edin;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Sürdürülebilirliğini artırmak için sistemi yeniden mühendislik yoluyla dönüştürün;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 yeni bir sistemle değiştirin.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Seçilen strateji, sistem kalitesine ve iş değerine bağlı olmalıdır.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Şekil 9.13 Eski Sistem Değerlendirmesine Bir Örnek</a:t>
            </a:r>
          </a:p>
        </p:txBody>
      </p:sp>
      <p:pic>
        <p:nvPicPr>
          <p:cNvPr id="4" name="Content Placeholder 3" descr="9.13 LegacySysAss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0967" r="-10967"/>
              <a:stretch>
                <a:fillRect/>
              </a:stretch>
            </p:blipFill>
          </mc:Choice>
          <mc:Fallback>
            <p:blipFill>
              <a:blip r:embed="rId3"/>
              <a:srcRect l="-10967" r="-10967"/>
              <a:stretch>
                <a:fillRect/>
              </a:stretch>
            </p:blipFill>
          </mc:Fallback>
        </mc:AlternateContent>
        <p:spPr>
          <a:xfrm>
            <a:off x="914829" y="1886248"/>
            <a:ext cx="6931080" cy="381182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312" y="1627128"/>
            <a:ext cx="6797375" cy="4729222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Eski Sistem Kategorileri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" y="1600200"/>
            <a:ext cx="882396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Düşük kalite, düşük işletme değeri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 sistemler hurdaya çıkarılmalıdır.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Düşük kaliteli, yüksek işletme değeri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Bunlar önemli bir iş katkısı sağlar ancak bakımı pahalıdır. Uygun bir sistem mevcutsa yeniden tasarlanmalı veya değiştirilmelidir.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Yüksek kaliteli, düşük işletme değeri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COTS ile değiştirin, tamamen hurdaya ayırın veya bakımını yapın.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Yüksek kaliteli, yüksek iş değeri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Normal sistem bakımını kullanarak çalışmaya devam edin.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553200" y="5960110"/>
            <a:ext cx="28956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İş Değeri Değerlendirmesi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3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Değerlendirme farklı bakış açılarını hesaba katmalıdır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son kullanıcıları;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Ticari Müşteriler;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Çizgi yöneticileri;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BT yöneticileri;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Üst düzey yöneticiler.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3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Farklı paydaşlarla görüşün ve sonuçları harmanlayın.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İşletme Değeri Değerlendirmesindeki Sorunlar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" y="1325043"/>
            <a:ext cx="8884920" cy="45259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Sistemin kullanımı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Sistemler yalnızca ara sıra veya az sayıda kişi tarafından kullanılıyorsa, düşük bir ticari değere sahip olabilirler.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Desteklenen iş süreçleri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sistem, verimsiz iş süreçlerinin kullanılmasını zorlarsa düşük bir iş değerine sahip olabilir.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güvenilirliği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sistem güvenilir değilse ve sorunlar ticari müşterileri doğrudan etkiliyorsa, sistemin iş değeri düşüktür.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çıktıları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İş, sistem çıktılarına bağlıysa, sistemin yüksek bir iş değeri vardır.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302632" y="5842356"/>
            <a:ext cx="28956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Sarmal Bir Gelişim ve Değişim Modeli</a:t>
            </a:r>
          </a:p>
        </p:txBody>
      </p:sp>
      <p:pic>
        <p:nvPicPr>
          <p:cNvPr id="4" name="Content Placeholder 3" descr="9.1 SpiralEvolution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7970" r="-7970"/>
              <a:stretch>
                <a:fillRect/>
              </a:stretch>
            </p:blipFill>
          </mc:Choice>
          <mc:Fallback>
            <p:blipFill>
              <a:blip r:embed="rId3"/>
              <a:srcRect l="-7970" r="-7970"/>
              <a:stretch>
                <a:fillRect/>
              </a:stretch>
            </p:blipFill>
          </mc:Fallback>
        </mc:AlternateContent>
        <p:spPr/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40" y="1421622"/>
            <a:ext cx="7426120" cy="4704541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Kalite Değerlendirmesi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3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İş süreci değerlendirmesi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İş süreci, işletmenin mevcut hedeflerini ne kadar iyi destekliyor?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3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Çevre değerlendirmesi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Sistemin ortamı ne kadar etkili ve bakımı ne kadar pahalı?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3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Uygulama değerlendirmesi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Uygulama yazılım sisteminin kalitesi nedir?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İş Süreci Değerlendirmesi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" y="1600200"/>
            <a:ext cx="879348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Bakış açısına dayalı bir yaklaşım kullanın ve sistem paydaşlarından yanıtlar alın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Tanımlanmış bir süreç modeli var mı ve takip ediliyor mu?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Kuruluşun farklı bölümleri aynı işlev için farklı süreçler kullanıyor mu?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Süreç nasıl uyarlandı?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Diğer iş süreçleriyle ilişkiler nelerdir ve bunlar gerekli midir?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Süreç, eski uygulama yazılımı tarafından etkin bir şekilde destekleniyor mu?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Örnek - bir seyahat sipariş sistemi, web tabanlı siparişin yaygın kullanımı nedeniyle düşük bir iş değerine sahip olabilir.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09385"/>
            <a:ext cx="28956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Çevre Değerlendirmesinde Kullanılan Faktörler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228162"/>
              </p:ext>
            </p:extLst>
          </p:nvPr>
        </p:nvGraphicFramePr>
        <p:xfrm>
          <a:off x="0" y="1710813"/>
          <a:ext cx="9144000" cy="4582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723">
                <a:tc>
                  <a:txBody>
                    <a:bodyPr/>
                    <a:lstStyle/>
                    <a:p>
                      <a:r>
                        <a:rPr lang="tr-TR" sz="2200" b="1" noProof="0">
                          <a:effectLst/>
                        </a:rPr>
                        <a:t>Faktör</a:t>
                      </a:r>
                      <a:endParaRPr lang="tr-TR" sz="22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200" b="1" noProof="0">
                          <a:effectLst/>
                        </a:rPr>
                        <a:t>Sorular</a:t>
                      </a:r>
                      <a:endParaRPr lang="tr-TR" sz="22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028">
                <a:tc>
                  <a:txBody>
                    <a:bodyPr/>
                    <a:lstStyle/>
                    <a:p>
                      <a:r>
                        <a:rPr lang="tr-TR" sz="2200" noProof="0">
                          <a:effectLst/>
                        </a:rPr>
                        <a:t>Tedarikçi istikrarı</a:t>
                      </a:r>
                      <a:endParaRPr lang="tr-TR" sz="22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200" noProof="0">
                          <a:effectLst/>
                        </a:rPr>
                        <a:t>Tedarikçi hala var mı? Tedarikçi finansal olarak istikrarlı mı ve varlığını sürdürme ihtimali var mı? Tedarikçi artık iş yapmıyorsa, sistemlerin bakımını başkası yapıyor mu?</a:t>
                      </a:r>
                      <a:endParaRPr lang="tr-TR" sz="22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362">
                <a:tc>
                  <a:txBody>
                    <a:bodyPr/>
                    <a:lstStyle/>
                    <a:p>
                      <a:r>
                        <a:rPr lang="tr-TR" sz="2200" noProof="0">
                          <a:effectLst/>
                        </a:rPr>
                        <a:t>Başarısızlık oranı</a:t>
                      </a:r>
                      <a:endParaRPr lang="tr-TR" sz="22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200" noProof="0">
                          <a:effectLst/>
                        </a:rPr>
                        <a:t>Donanımda yüksek oranda rapor edilmiş arıza var mı? Destek yazılımı çöküyor ve sistemi yeniden başlatmaya zorluyor mu?</a:t>
                      </a:r>
                      <a:endParaRPr lang="tr-TR" sz="22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1694">
                <a:tc>
                  <a:txBody>
                    <a:bodyPr/>
                    <a:lstStyle/>
                    <a:p>
                      <a:r>
                        <a:rPr lang="tr-TR" sz="2200" noProof="0">
                          <a:effectLst/>
                        </a:rPr>
                        <a:t>Yaş</a:t>
                      </a:r>
                      <a:endParaRPr lang="tr-TR" sz="22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200" noProof="0">
                          <a:effectLst/>
                        </a:rPr>
                        <a:t>Donanım ve yazılım kaç yaşında? Donanım ve destek yazılımı ne kadar eski olursa, o kadar eski olacaktır. Hala düzgün çalışabilir ancak daha modern bir sisteme geçmenin önemli ekonomik ve ticari faydaları olabilir.</a:t>
                      </a:r>
                      <a:endParaRPr lang="tr-TR" sz="22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362">
                <a:tc>
                  <a:txBody>
                    <a:bodyPr/>
                    <a:lstStyle/>
                    <a:p>
                      <a:r>
                        <a:rPr lang="tr-TR" sz="2200" noProof="0">
                          <a:effectLst/>
                        </a:rPr>
                        <a:t>Verim</a:t>
                      </a:r>
                      <a:endParaRPr lang="tr-TR" sz="22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200" noProof="0" dirty="0">
                          <a:effectLst/>
                        </a:rPr>
                        <a:t>Sistemin performansı yeterli mi? Performans sorunlarının sistem kullanıcıları üzerinde önemli bir etkisi var mı?</a:t>
                      </a:r>
                      <a:endParaRPr lang="tr-TR" sz="22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Çevre Değerlendirmesinde Kullanılan Faktörler</a:t>
            </a:r>
            <a:endParaRPr lang="tr-TR" sz="3200" noProof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261466"/>
              </p:ext>
            </p:extLst>
          </p:nvPr>
        </p:nvGraphicFramePr>
        <p:xfrm>
          <a:off x="0" y="1877886"/>
          <a:ext cx="9144000" cy="4227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9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439"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Faktör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Sorular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5340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Destek gereksinimleri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Donanım ve yazılım için hangi yerel destek gerekiyor? Bu destekle ilgili yüksek maliyetler varsa, sistem değiştirmeyi düşünmeye değer olabilir.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190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Bakım maliyetleri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Donanım bakım ve destek yazılım lisanslarının maliyetleri nelerdir? Eski donanımlar, modern sistemlere göre daha yüksek bakım maliyetlerine sahip olabilir. Destek yazılımının yıllık lisans maliyetleri yüksek olabilir.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340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Birlikte çalışabilirlik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Sistemin diğer sistemlere bağlanmasında sorunlar var mı? Derleyiciler, örneğin, işletim sisteminin güncel sürümleriyle kullanılabilir mi? Donanım </a:t>
                      </a:r>
                      <a:r>
                        <a:rPr lang="en-US" sz="2000" noProof="0" dirty="0" err="1" smtClean="0">
                          <a:effectLst/>
                        </a:rPr>
                        <a:t>emulasyonu</a:t>
                      </a:r>
                      <a:r>
                        <a:rPr lang="tr-TR" sz="2000" noProof="0" dirty="0" smtClean="0">
                          <a:effectLst/>
                        </a:rPr>
                        <a:t> </a:t>
                      </a:r>
                      <a:r>
                        <a:rPr lang="tr-TR" sz="2000" noProof="0" dirty="0">
                          <a:effectLst/>
                        </a:rPr>
                        <a:t>gerekli mi?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38"/>
            <a:ext cx="7406640" cy="1143000"/>
          </a:xfrm>
        </p:spPr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Uygulama Değerlendirmesinde Kullanılan Faktörler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615326"/>
              </p:ext>
            </p:extLst>
          </p:nvPr>
        </p:nvGraphicFramePr>
        <p:xfrm>
          <a:off x="-1" y="1917289"/>
          <a:ext cx="9144001" cy="441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127"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Faktör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Sorular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417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Anlaşılabilirlik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Mevcut sistemin kaynak kodunu anlamak ne kadar zor? Kullanılan kontrol yapıları ne kadar karmaşık? Değişkenlerin işlevlerini yansıtan anlamlı isimleri var mı?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876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Dokümantasyon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Hangi sistem belgeleri mevcut? Dokümantasyon eksiksiz, tutarlı ve güncel mi?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417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Veri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Sistem için açık bir veri modeli var mı? Veriler dosyalar arasında ne ölçüde çoğaltılır? Sistem tarafından kullanılan veriler güncel ve tutarlı mı?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876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Verim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Uygulamanın performansı yeterli mi? Performans sorunlarının sistem kullanıcıları üzerinde önemli bir etkisi var mı?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Uygulama Değerlendirmesinde Kullanılan Faktörler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190146"/>
              </p:ext>
            </p:extLst>
          </p:nvPr>
        </p:nvGraphicFramePr>
        <p:xfrm>
          <a:off x="0" y="1576589"/>
          <a:ext cx="9144000" cy="471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9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907"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Faktör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Sorular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557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Programlama dili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Sistemi geliştirmek için kullanılan programlama dili için modern derleyiciler mevcut mu? Yeni sistem geliştirme için programlama dili hala kullanılıyor mu?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6468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Konfigürasyon yönetimi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Sistemin tüm parçalarının tüm sürümleri bir konfigürasyon yönetim sistemi tarafından yönetiliyor mu? Mevcut sistemde kullanılan bileşenlerin sürümlerinin açık bir açıklaması var mı?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6557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Test verisi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Sistem için test verileri mevcut mu? Sisteme yeni özellikler eklendiğinde gerçekleştirilen regresyon testlerinin bir kaydı var mı?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6557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Personel becerileri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Uygulamayı sürdürme becerisine sahip insanlar var mı? Sistemde tecrübesi olan insanlar var mı?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Ölçümü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Uygulama</a:t>
            </a:r>
            <a:r>
              <a:rPr lang="tr-TR" sz="32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3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sisteminin kalitesinin bir değerlendirmesini yapmak için nicel veri toplayabilirsiniz.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değişikliği isteklerinin sayısı;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tarafından kullanılan farklı kullanıcı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arayüzlerinin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sayısı;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tarafından kullanılan veri hacmi.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Bölüm 2’nin Anahtar Noktaları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 tür yazılım bakımı vardır: hata düzeltme, yazılımı yeni bir ortamda çalışacak şekilde değiştirme ve yeni veya değiştirilmiş gereksinimleri uygulama.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yeniden mühendisliği, yazılımın anlaşılmasını ve değiştirilmesini kolaylaştırmak için yeniden yapılandırma ve yeniden belgeleme ile ilgilidir.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Yeniden düzenleme, işlevselliği koruyan program değişiklikleri yapma, önleyici bir bakım biçimidir.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Eski bir sistemin iş değeri ve uygulamanın kalitesi, bir sistemin değiştirilmesi, dönüştürülmesi veya sürdürülmesi gerekip gerekmediğine karar vermeye yardımcı olmak için değerlendirilmelidir.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Gelişim ve Servis</a:t>
            </a:r>
          </a:p>
        </p:txBody>
      </p:sp>
      <p:pic>
        <p:nvPicPr>
          <p:cNvPr id="4" name="Content Placeholder 3" descr="9.2 EvolutionServicing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123809" b="-123809"/>
              <a:stretch>
                <a:fillRect/>
              </a:stretch>
            </p:blipFill>
          </mc:Choice>
          <mc:Fallback>
            <p:blipFill>
              <a:blip r:embed="rId3"/>
              <a:srcRect t="-123809" b="-123809"/>
              <a:stretch>
                <a:fillRect/>
              </a:stretch>
            </p:blipFill>
          </mc:Fallback>
        </mc:AlternateContent>
        <p:spPr>
          <a:xfrm>
            <a:off x="788981" y="1600200"/>
            <a:ext cx="7576034" cy="416652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1" y="3054966"/>
            <a:ext cx="9100619" cy="13597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Gelişim ve Servis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600200"/>
            <a:ext cx="877824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Gelişim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yazılım sisteminin yaşam döngüsünde </a:t>
            </a:r>
            <a:r>
              <a:rPr lang="tr-TR" sz="24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operasyonel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kullanımda olduğu ve sistemde yeni gereksinimler önerilip uygulandıkça </a:t>
            </a:r>
            <a:r>
              <a:rPr lang="tr-TR" sz="24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evrildiği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aşama.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Servis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 aşamada, yazılım yararlı olmaya devam eder, ancak yapılan değişiklikler, onu çalışır durumda tutmak için gerekli olanlardır, yani hata düzeltmeleri ve yazılım ortamındaki değişiklikleri yansıtacak </a:t>
            </a:r>
            <a:r>
              <a:rPr lang="tr-TR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değişiklikler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yapılır</a:t>
            </a:r>
            <a:r>
              <a:rPr lang="tr-TR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Yeni işlev eklenmez.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Aşamalı</a:t>
            </a:r>
            <a:r>
              <a:rPr lang="en-US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Kullanımdan</a:t>
            </a:r>
            <a:r>
              <a:rPr lang="en-US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Çıkma</a:t>
            </a:r>
            <a:endParaRPr lang="tr-TR" sz="2800" b="0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yine de kullanılabilir ancak üzerinde başka bir değişiklik yapılmaz.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Gelişim Süreçleri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gelişim süreçleri şunlara bağlıdır: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Bakımı yapılan yazılımın türü;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Kullanılan geliştirme süreçleri;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İlgili kişilerin becerileri ve deneyimleri.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Değişim önerileri, sistem gelişiminin itici gücüdür.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Değişiklikten etkilenen bileşenlerle bağlantılı olmalı, böylece değişikliğin maliyetinin ve etkisinin tahmin edilmesine izin verilmelidir.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Değişiklik tanımlama ve gelişim, sistem ömrü boyunca devam eder.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Tanımlama ve Gelişim Süreçlerini Değiştirin</a:t>
            </a:r>
          </a:p>
        </p:txBody>
      </p:sp>
      <p:pic>
        <p:nvPicPr>
          <p:cNvPr id="4" name="Content Placeholder 3" descr="9.3 ChangeEvolProc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7888" r="-7888"/>
              <a:stretch>
                <a:fillRect/>
              </a:stretch>
            </p:blipFill>
          </mc:Choice>
          <mc:Fallback>
            <p:blipFill>
              <a:blip r:embed="rId3"/>
              <a:srcRect l="-7888" r="-7888"/>
              <a:stretch>
                <a:fillRect/>
              </a:stretch>
            </p:blipFill>
          </mc:Fallback>
        </mc:AlternateContent>
        <p:spPr>
          <a:xfrm>
            <a:off x="1200848" y="1966341"/>
            <a:ext cx="6350032" cy="3492273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76" y="1510128"/>
            <a:ext cx="6850976" cy="49300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330</TotalTime>
  <Words>3125</Words>
  <Application>Microsoft Office PowerPoint</Application>
  <PresentationFormat>Ekran Gösterisi (4:3)</PresentationFormat>
  <Paragraphs>429</Paragraphs>
  <Slides>57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57</vt:i4>
      </vt:variant>
    </vt:vector>
  </HeadingPairs>
  <TitlesOfParts>
    <vt:vector size="65" baseType="lpstr">
      <vt:lpstr>ＭＳ Ｐゴシック</vt:lpstr>
      <vt:lpstr>Arial</vt:lpstr>
      <vt:lpstr>Calibri</vt:lpstr>
      <vt:lpstr>Courier New</vt:lpstr>
      <vt:lpstr>Sitka Small</vt:lpstr>
      <vt:lpstr>Times New Roman</vt:lpstr>
      <vt:lpstr>Wingdings</vt:lpstr>
      <vt:lpstr>SE9</vt:lpstr>
      <vt:lpstr>PowerPoint Sunusu</vt:lpstr>
      <vt:lpstr>Bölüm 1’de İşlenmiş Konular</vt:lpstr>
      <vt:lpstr>Yazılımın Değişimi</vt:lpstr>
      <vt:lpstr>Gelişimin Önemi</vt:lpstr>
      <vt:lpstr>Sarmal Bir Gelişim ve Değişim Modeli</vt:lpstr>
      <vt:lpstr>Gelişim ve Servis</vt:lpstr>
      <vt:lpstr>Gelişim ve Servis</vt:lpstr>
      <vt:lpstr>Gelişim Süreçleri</vt:lpstr>
      <vt:lpstr>Tanımlama ve Gelişim Süreçlerini Değiştirin</vt:lpstr>
      <vt:lpstr>Yazılım Geliştirme Süreci</vt:lpstr>
      <vt:lpstr>İmplementasyon Değiştir</vt:lpstr>
      <vt:lpstr>İmplementasyon Değiştir</vt:lpstr>
      <vt:lpstr>Acil Değişiklik Talepleri</vt:lpstr>
      <vt:lpstr>Acil Onarım Süreci</vt:lpstr>
      <vt:lpstr>Çevik Yöntemler ve Gelişim</vt:lpstr>
      <vt:lpstr>Devir Sorunları</vt:lpstr>
      <vt:lpstr>Program Gelişim Dinamikleri</vt:lpstr>
      <vt:lpstr>Değişim Kaçınılmaz</vt:lpstr>
      <vt:lpstr>Lehman Yasaları</vt:lpstr>
      <vt:lpstr>Lehman Yasaları</vt:lpstr>
      <vt:lpstr>Lehman Yasalarının Uygulanabilirliği</vt:lpstr>
      <vt:lpstr>Bölüm 1’in Anahtar Noktaları</vt:lpstr>
      <vt:lpstr>Ders 9 - Yazılımın Gelişimi</vt:lpstr>
      <vt:lpstr>Yazılım Bakımı</vt:lpstr>
      <vt:lpstr>Bakım Türleri</vt:lpstr>
      <vt:lpstr>Şekil 9.8 Bakım Efor Dağılımı</vt:lpstr>
      <vt:lpstr>Bakım Maliyetleri</vt:lpstr>
      <vt:lpstr>Şekil 9.9 Geliştirme ve Bakım Maliyetleri</vt:lpstr>
      <vt:lpstr>Bakım Maliyeti Faktörleri</vt:lpstr>
      <vt:lpstr>Bakım Tahmini</vt:lpstr>
      <vt:lpstr>Bakım Tahmini</vt:lpstr>
      <vt:lpstr>Tahmini Değiştir</vt:lpstr>
      <vt:lpstr>Karmaşıklık Ölçümleri</vt:lpstr>
      <vt:lpstr>Süreç Ölçütleri</vt:lpstr>
      <vt:lpstr>Sistem Yeniden Mühendisliği</vt:lpstr>
      <vt:lpstr>Yeniden Yapılandırmanın Avantajları</vt:lpstr>
      <vt:lpstr>Yeniden Yapılandırma Süreci</vt:lpstr>
      <vt:lpstr>Yeniden Yapılandırma Süreci Faaliyetleri</vt:lpstr>
      <vt:lpstr>Şekil 9.12 Yeniden Yapılandırma Yaklaşımları</vt:lpstr>
      <vt:lpstr>Maliyet Faktörlerinin Yeniden Yapılandırılması</vt:lpstr>
      <vt:lpstr>Yeniden Düzenleme Yoluyla Önleyici Bakım</vt:lpstr>
      <vt:lpstr>Yeniden Düzenleme ve Yeniden Yapılandırma</vt:lpstr>
      <vt:lpstr>Program Kodunda 'Kötü Kokular'</vt:lpstr>
      <vt:lpstr>Program Kodunda 'Kötü Kokular'</vt:lpstr>
      <vt:lpstr>Eski Sistem Yönetimi</vt:lpstr>
      <vt:lpstr>Şekil 9.13 Eski Sistem Değerlendirmesine Bir Örnek</vt:lpstr>
      <vt:lpstr>Eski Sistem Kategorileri</vt:lpstr>
      <vt:lpstr>İş Değeri Değerlendirmesi</vt:lpstr>
      <vt:lpstr>İşletme Değeri Değerlendirmesindeki Sorunlar</vt:lpstr>
      <vt:lpstr>Sistem Kalite Değerlendirmesi</vt:lpstr>
      <vt:lpstr>İş Süreci Değerlendirmesi</vt:lpstr>
      <vt:lpstr>Çevre Değerlendirmesinde Kullanılan Faktörler</vt:lpstr>
      <vt:lpstr>Çevre Değerlendirmesinde Kullanılan Faktörler</vt:lpstr>
      <vt:lpstr>Uygulama Değerlendirmesinde Kullanılan Faktörler</vt:lpstr>
      <vt:lpstr>Uygulama Değerlendirmesinde Kullanılan Faktörler</vt:lpstr>
      <vt:lpstr>Sistem Ölçümü</vt:lpstr>
      <vt:lpstr>Bölüm 2’nin Anahtar Noktaları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9</dc:title>
  <dc:creator>Ian Sommerville</dc:creator>
  <cp:lastModifiedBy>Furkan Gözükara</cp:lastModifiedBy>
  <cp:revision>47</cp:revision>
  <dcterms:created xsi:type="dcterms:W3CDTF">2009-12-29T15:27:38Z</dcterms:created>
  <dcterms:modified xsi:type="dcterms:W3CDTF">2021-05-01T00:48:18Z</dcterms:modified>
</cp:coreProperties>
</file>