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61"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808622" y="2433435"/>
            <a:ext cx="7077456" cy="1243584"/>
          </a:xfrm>
        </p:spPr>
        <p:txBody>
          <a:bodyPr/>
          <a:lstStyle/>
          <a:p>
            <a:pPr algn="ctr"/>
            <a:r>
              <a:rPr lang="en-US" sz="5400" dirty="0" smtClean="0">
                <a:latin typeface="Algerian" panose="04020705040A02060702" pitchFamily="82" charset="0"/>
              </a:rPr>
              <a:t>SHOP MANAGEMENT SYSTEM</a:t>
            </a:r>
            <a:endParaRPr lang="en-US" sz="5400" dirty="0">
              <a:latin typeface="Algerian" panose="04020705040A02060702" pitchFamily="82" charset="0"/>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079724" y="5870919"/>
            <a:ext cx="7077456" cy="868680"/>
          </a:xfrm>
        </p:spPr>
        <p:txBody>
          <a:bodyPr/>
          <a:lstStyle/>
          <a:p>
            <a:pPr marL="0" indent="0">
              <a:buNone/>
            </a:pPr>
            <a:r>
              <a:rPr lang="en-US" sz="2400" dirty="0" smtClean="0">
                <a:solidFill>
                  <a:schemeClr val="tx1"/>
                </a:solidFill>
              </a:rPr>
              <a:t>●</a:t>
            </a:r>
            <a:r>
              <a:rPr lang="en-US" dirty="0" smtClean="0"/>
              <a:t> </a:t>
            </a:r>
            <a:r>
              <a:rPr lang="en-US" sz="2000" b="1" dirty="0" smtClean="0">
                <a:solidFill>
                  <a:srgbClr val="FFFF00"/>
                </a:solidFill>
              </a:rPr>
              <a:t>BY FURKAN PETKAR</a:t>
            </a:r>
            <a:endParaRPr lang="en-US" b="1" dirty="0">
              <a:solidFill>
                <a:srgbClr val="FFFF00"/>
              </a:solidFill>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smtClean="0">
                <a:latin typeface="+mn-lt"/>
              </a:rPr>
              <a:t>I want to see detail of customer table</a:t>
            </a:r>
            <a:br>
              <a:rPr lang="en-IN" dirty="0" smtClean="0">
                <a:latin typeface="+mn-lt"/>
              </a:rPr>
            </a:br>
            <a:r>
              <a:rPr lang="en-IN" dirty="0" smtClean="0">
                <a:latin typeface="+mn-lt"/>
              </a:rPr>
              <a:t>SYNTAX : SELECT*FROM CUSTOMER;</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4483" r="50516" b="12361"/>
          <a:stretch/>
        </p:blipFill>
        <p:spPr>
          <a:xfrm>
            <a:off x="876693" y="1923066"/>
            <a:ext cx="8380429" cy="3704735"/>
          </a:xfrm>
          <a:prstGeom prst="rect">
            <a:avLst/>
          </a:prstGeom>
        </p:spPr>
      </p:pic>
    </p:spTree>
    <p:extLst>
      <p:ext uri="{BB962C8B-B14F-4D97-AF65-F5344CB8AC3E}">
        <p14:creationId xmlns:p14="http://schemas.microsoft.com/office/powerpoint/2010/main" val="17095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a:latin typeface="+mn-lt"/>
              </a:rPr>
              <a:t>I want to see detail of </a:t>
            </a:r>
            <a:r>
              <a:rPr lang="en-IN" dirty="0" smtClean="0">
                <a:latin typeface="+mn-lt"/>
              </a:rPr>
              <a:t>product </a:t>
            </a:r>
            <a:r>
              <a:rPr lang="en-IN" dirty="0">
                <a:latin typeface="+mn-lt"/>
              </a:rPr>
              <a:t>table</a:t>
            </a:r>
            <a:br>
              <a:rPr lang="en-IN" dirty="0">
                <a:latin typeface="+mn-lt"/>
              </a:rPr>
            </a:br>
            <a:r>
              <a:rPr lang="en-IN" dirty="0">
                <a:latin typeface="+mn-lt"/>
              </a:rPr>
              <a:t>SYNTAX : SELECT*FROM </a:t>
            </a:r>
            <a:r>
              <a:rPr lang="en-IN" dirty="0" smtClean="0">
                <a:latin typeface="+mn-lt"/>
              </a:rPr>
              <a:t>PRODUCT;</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490" r="56513" b="36520"/>
          <a:stretch/>
        </p:blipFill>
        <p:spPr>
          <a:xfrm>
            <a:off x="1168924" y="2007909"/>
            <a:ext cx="7070103" cy="3535052"/>
          </a:xfrm>
          <a:prstGeom prst="rect">
            <a:avLst/>
          </a:prstGeom>
        </p:spPr>
      </p:pic>
    </p:spTree>
    <p:extLst>
      <p:ext uri="{BB962C8B-B14F-4D97-AF65-F5344CB8AC3E}">
        <p14:creationId xmlns:p14="http://schemas.microsoft.com/office/powerpoint/2010/main" val="86976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a:latin typeface="+mn-lt"/>
              </a:rPr>
              <a:t>I want to see detail of </a:t>
            </a:r>
            <a:r>
              <a:rPr lang="en-IN" dirty="0" err="1" smtClean="0">
                <a:latin typeface="+mn-lt"/>
              </a:rPr>
              <a:t>order_detail</a:t>
            </a:r>
            <a:r>
              <a:rPr lang="en-IN" dirty="0" smtClean="0">
                <a:latin typeface="+mn-lt"/>
              </a:rPr>
              <a:t> </a:t>
            </a:r>
            <a:r>
              <a:rPr lang="en-IN" dirty="0">
                <a:latin typeface="+mn-lt"/>
              </a:rPr>
              <a:t>table</a:t>
            </a:r>
            <a:br>
              <a:rPr lang="en-IN" dirty="0">
                <a:latin typeface="+mn-lt"/>
              </a:rPr>
            </a:br>
            <a:r>
              <a:rPr lang="en-IN" dirty="0">
                <a:latin typeface="+mn-lt"/>
              </a:rPr>
              <a:t>SYNTAX : SELECT*FROM </a:t>
            </a:r>
            <a:r>
              <a:rPr lang="en-IN" dirty="0" smtClean="0">
                <a:latin typeface="+mn-lt"/>
              </a:rPr>
              <a:t>ORDER_DETAIL;</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1651" r="52203" b="12528"/>
          <a:stretch/>
        </p:blipFill>
        <p:spPr>
          <a:xfrm>
            <a:off x="1376312" y="2055042"/>
            <a:ext cx="8407829" cy="3789577"/>
          </a:xfrm>
          <a:prstGeom prst="rect">
            <a:avLst/>
          </a:prstGeom>
        </p:spPr>
      </p:pic>
    </p:spTree>
    <p:extLst>
      <p:ext uri="{BB962C8B-B14F-4D97-AF65-F5344CB8AC3E}">
        <p14:creationId xmlns:p14="http://schemas.microsoft.com/office/powerpoint/2010/main" val="3518708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a:latin typeface="+mn-lt"/>
              </a:rPr>
              <a:t>I want to see detail of </a:t>
            </a:r>
            <a:r>
              <a:rPr lang="en-IN" dirty="0" smtClean="0">
                <a:latin typeface="+mn-lt"/>
              </a:rPr>
              <a:t>stock </a:t>
            </a:r>
            <a:r>
              <a:rPr lang="en-IN" dirty="0">
                <a:latin typeface="+mn-lt"/>
              </a:rPr>
              <a:t>table</a:t>
            </a:r>
            <a:br>
              <a:rPr lang="en-IN" dirty="0">
                <a:latin typeface="+mn-lt"/>
              </a:rPr>
            </a:br>
            <a:r>
              <a:rPr lang="en-IN" dirty="0">
                <a:latin typeface="+mn-lt"/>
              </a:rPr>
              <a:t>SYNTAX : </a:t>
            </a:r>
            <a:r>
              <a:rPr lang="en-IN" dirty="0" smtClean="0">
                <a:latin typeface="+mn-lt"/>
              </a:rPr>
              <a:t>SELECT*FROM STOCK;</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2817" r="60825" b="12194"/>
          <a:stretch/>
        </p:blipFill>
        <p:spPr>
          <a:xfrm>
            <a:off x="1140643" y="2045615"/>
            <a:ext cx="7400041" cy="3299383"/>
          </a:xfrm>
          <a:prstGeom prst="rect">
            <a:avLst/>
          </a:prstGeom>
        </p:spPr>
      </p:pic>
    </p:spTree>
    <p:extLst>
      <p:ext uri="{BB962C8B-B14F-4D97-AF65-F5344CB8AC3E}">
        <p14:creationId xmlns:p14="http://schemas.microsoft.com/office/powerpoint/2010/main" val="27124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421928"/>
          </a:xfrm>
        </p:spPr>
        <p:txBody>
          <a:bodyPr/>
          <a:lstStyle/>
          <a:p>
            <a:r>
              <a:rPr lang="en-IN" dirty="0" smtClean="0">
                <a:latin typeface="+mn-lt"/>
              </a:rPr>
              <a:t>Suppose I want to update my data in table.</a:t>
            </a:r>
            <a:br>
              <a:rPr lang="en-IN" dirty="0" smtClean="0">
                <a:latin typeface="+mn-lt"/>
              </a:rPr>
            </a:br>
            <a:r>
              <a:rPr lang="en-IN" dirty="0" smtClean="0">
                <a:latin typeface="+mn-lt"/>
              </a:rPr>
              <a:t>SYNTAX : UPDATE CUSTOMER SET ADDRESS=“TALOJA” WHERE C_ID=3;</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4816" r="52296" b="12028"/>
          <a:stretch/>
        </p:blipFill>
        <p:spPr>
          <a:xfrm>
            <a:off x="575036" y="2488675"/>
            <a:ext cx="4600280" cy="3167407"/>
          </a:xfrm>
          <a:prstGeom prst="rect">
            <a:avLst/>
          </a:prstGeom>
        </p:spPr>
      </p:pic>
      <p:sp>
        <p:nvSpPr>
          <p:cNvPr id="5" name="Right Arrow 4"/>
          <p:cNvSpPr/>
          <p:nvPr/>
        </p:nvSpPr>
        <p:spPr>
          <a:xfrm>
            <a:off x="5203137" y="3883842"/>
            <a:ext cx="1452187" cy="5750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54816" r="52577" b="12861"/>
          <a:stretch/>
        </p:blipFill>
        <p:spPr>
          <a:xfrm>
            <a:off x="6683145" y="2488675"/>
            <a:ext cx="4742142" cy="3167407"/>
          </a:xfrm>
          <a:prstGeom prst="rect">
            <a:avLst/>
          </a:prstGeom>
        </p:spPr>
      </p:pic>
    </p:spTree>
    <p:extLst>
      <p:ext uri="{BB962C8B-B14F-4D97-AF65-F5344CB8AC3E}">
        <p14:creationId xmlns:p14="http://schemas.microsoft.com/office/powerpoint/2010/main" val="244454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421928"/>
          </a:xfrm>
        </p:spPr>
        <p:txBody>
          <a:bodyPr/>
          <a:lstStyle/>
          <a:p>
            <a:r>
              <a:rPr lang="en-IN" dirty="0" smtClean="0">
                <a:latin typeface="+mn-lt"/>
              </a:rPr>
              <a:t>I want to change the name of the table.</a:t>
            </a:r>
            <a:br>
              <a:rPr lang="en-IN" dirty="0" smtClean="0">
                <a:latin typeface="+mn-lt"/>
              </a:rPr>
            </a:br>
            <a:r>
              <a:rPr lang="en-IN" dirty="0" smtClean="0">
                <a:latin typeface="+mn-lt"/>
              </a:rPr>
              <a:t>SYNTAX : ALTER TABLE CUSTOMER RENAME CUSTOMER_DETAILS;</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4650" r="51453" b="12194"/>
          <a:stretch/>
        </p:blipFill>
        <p:spPr>
          <a:xfrm>
            <a:off x="829559" y="2394409"/>
            <a:ext cx="8173039" cy="3384222"/>
          </a:xfrm>
          <a:prstGeom prst="rect">
            <a:avLst/>
          </a:prstGeom>
        </p:spPr>
      </p:pic>
    </p:spTree>
    <p:extLst>
      <p:ext uri="{BB962C8B-B14F-4D97-AF65-F5344CB8AC3E}">
        <p14:creationId xmlns:p14="http://schemas.microsoft.com/office/powerpoint/2010/main" val="201187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421928"/>
          </a:xfrm>
        </p:spPr>
        <p:txBody>
          <a:bodyPr/>
          <a:lstStyle/>
          <a:p>
            <a:r>
              <a:rPr lang="en-IN" dirty="0" smtClean="0"/>
              <a:t>I want to add unique key in the column</a:t>
            </a:r>
            <a:br>
              <a:rPr lang="en-IN" dirty="0" smtClean="0"/>
            </a:br>
            <a:r>
              <a:rPr lang="en-IN" dirty="0" smtClean="0"/>
              <a:t>SYNTAX : ALTER TABLE CUSTOMER_DETAILS ADD UNIQUE KEY (PHONE_NUMBER);</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5316" r="51640" b="12027"/>
          <a:stretch/>
        </p:blipFill>
        <p:spPr>
          <a:xfrm>
            <a:off x="716437" y="2573517"/>
            <a:ext cx="8521831" cy="3205114"/>
          </a:xfrm>
          <a:prstGeom prst="rect">
            <a:avLst/>
          </a:prstGeom>
        </p:spPr>
      </p:pic>
    </p:spTree>
    <p:extLst>
      <p:ext uri="{BB962C8B-B14F-4D97-AF65-F5344CB8AC3E}">
        <p14:creationId xmlns:p14="http://schemas.microsoft.com/office/powerpoint/2010/main" val="331275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421928"/>
          </a:xfrm>
        </p:spPr>
        <p:txBody>
          <a:bodyPr/>
          <a:lstStyle/>
          <a:p>
            <a:r>
              <a:rPr lang="en-IN" dirty="0" smtClean="0"/>
              <a:t>I want some specific data from the table.</a:t>
            </a:r>
            <a:br>
              <a:rPr lang="en-IN" dirty="0" smtClean="0"/>
            </a:br>
            <a:r>
              <a:rPr lang="en-IN" dirty="0" smtClean="0"/>
              <a:t>SYNTAX : SELECT*FROM CUSTOMER_DETAILS WHERE NAME LIKE ‘A%’;</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2647" r="37488" b="11528"/>
          <a:stretch/>
        </p:blipFill>
        <p:spPr>
          <a:xfrm>
            <a:off x="1319752" y="2337848"/>
            <a:ext cx="7635711" cy="3195686"/>
          </a:xfrm>
          <a:prstGeom prst="rect">
            <a:avLst/>
          </a:prstGeom>
        </p:spPr>
      </p:pic>
    </p:spTree>
    <p:extLst>
      <p:ext uri="{BB962C8B-B14F-4D97-AF65-F5344CB8AC3E}">
        <p14:creationId xmlns:p14="http://schemas.microsoft.com/office/powerpoint/2010/main" val="405321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421928"/>
          </a:xfrm>
        </p:spPr>
        <p:txBody>
          <a:bodyPr/>
          <a:lstStyle/>
          <a:p>
            <a:r>
              <a:rPr lang="en-IN" dirty="0" smtClean="0"/>
              <a:t>I want to hide some column.</a:t>
            </a:r>
            <a:br>
              <a:rPr lang="en-IN" dirty="0" smtClean="0"/>
            </a:br>
            <a:r>
              <a:rPr lang="en-IN" dirty="0" smtClean="0"/>
              <a:t>SYNTAX : CREATE VIEW COUSTOMER_DETAILS AS SELECT NAME,PHONE_NUMBER,ADDRESS FROM CUSTOMER_DETAILS;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0991" r="9279" b="28689"/>
          <a:stretch/>
        </p:blipFill>
        <p:spPr>
          <a:xfrm>
            <a:off x="942680" y="2243580"/>
            <a:ext cx="9228841" cy="3733014"/>
          </a:xfrm>
          <a:prstGeom prst="rect">
            <a:avLst/>
          </a:prstGeom>
        </p:spPr>
      </p:pic>
    </p:spTree>
    <p:extLst>
      <p:ext uri="{BB962C8B-B14F-4D97-AF65-F5344CB8AC3E}">
        <p14:creationId xmlns:p14="http://schemas.microsoft.com/office/powerpoint/2010/main" val="2684317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smtClean="0">
                <a:latin typeface="+mn-lt"/>
              </a:rPr>
              <a:t>I want fetch the data of the first 3 names.</a:t>
            </a:r>
            <a:br>
              <a:rPr lang="en-IN" dirty="0" smtClean="0">
                <a:latin typeface="+mn-lt"/>
              </a:rPr>
            </a:br>
            <a:r>
              <a:rPr lang="en-IN" dirty="0" smtClean="0">
                <a:latin typeface="+mn-lt"/>
              </a:rPr>
              <a:t>SYNTAX : SELECT*FROM CUSTOMER_DETAILS LIMIT 3;</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6815" r="47141" b="15027"/>
          <a:stretch/>
        </p:blipFill>
        <p:spPr>
          <a:xfrm>
            <a:off x="1545995" y="2215298"/>
            <a:ext cx="8333295" cy="3459637"/>
          </a:xfrm>
          <a:prstGeom prst="rect">
            <a:avLst/>
          </a:prstGeom>
        </p:spPr>
      </p:pic>
    </p:spTree>
    <p:extLst>
      <p:ext uri="{BB962C8B-B14F-4D97-AF65-F5344CB8AC3E}">
        <p14:creationId xmlns:p14="http://schemas.microsoft.com/office/powerpoint/2010/main" val="398674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1256122"/>
            <a:ext cx="7781544" cy="859055"/>
          </a:xfrm>
        </p:spPr>
        <p:txBody>
          <a:bodyPr>
            <a:normAutofit/>
          </a:bodyPr>
          <a:lstStyle/>
          <a:p>
            <a:r>
              <a:rPr lang="en-US" sz="3200" dirty="0" smtClean="0"/>
              <a:t>INTRODUCTION</a:t>
            </a:r>
            <a:endParaRPr lang="en-US" sz="32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42646" y="2435887"/>
            <a:ext cx="7443894" cy="2136113"/>
          </a:xfrm>
        </p:spPr>
        <p:txBody>
          <a:bodyPr>
            <a:normAutofit/>
          </a:bodyPr>
          <a:lstStyle/>
          <a:p>
            <a:r>
              <a:rPr lang="en-US" sz="2000" dirty="0"/>
              <a:t>A Shop Management System is the heartbeat of modern retail </a:t>
            </a:r>
            <a:r>
              <a:rPr lang="en-US" sz="2000" dirty="0" smtClean="0"/>
              <a:t>operations. It is used to maintain shop records. It tracks the records of the number of products in the shop, how many products are issued, or how many products have been returned or sold etc.</a:t>
            </a:r>
            <a:endParaRPr lang="en-US" sz="20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1421928"/>
          </a:xfrm>
        </p:spPr>
        <p:txBody>
          <a:bodyPr/>
          <a:lstStyle/>
          <a:p>
            <a:r>
              <a:rPr lang="en-IN" dirty="0" smtClean="0"/>
              <a:t>I want to  the data of </a:t>
            </a:r>
            <a:r>
              <a:rPr lang="en-IN" dirty="0" err="1" smtClean="0"/>
              <a:t>customer_details</a:t>
            </a:r>
            <a:r>
              <a:rPr lang="en-IN" dirty="0" smtClean="0"/>
              <a:t> and product table.</a:t>
            </a:r>
            <a:br>
              <a:rPr lang="en-IN" dirty="0" smtClean="0"/>
            </a:br>
            <a:r>
              <a:rPr lang="en-IN" dirty="0" smtClean="0"/>
              <a:t>SYNTAX : SELECT*FROM CUSTOMER_DETAILS LEFT JOIN PRODUCT ON CUSTOMER_DETAILS. C_ID=PRODUCT.P__ID;</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493" r="52577" b="44018"/>
          <a:stretch/>
        </p:blipFill>
        <p:spPr>
          <a:xfrm>
            <a:off x="444500" y="2245176"/>
            <a:ext cx="4769963" cy="3194090"/>
          </a:xfrm>
          <a:prstGeom prst="rect">
            <a:avLst/>
          </a:prstGeom>
        </p:spPr>
      </p:pic>
      <p:sp>
        <p:nvSpPr>
          <p:cNvPr id="5" name="Right Arrow 4"/>
          <p:cNvSpPr/>
          <p:nvPr/>
        </p:nvSpPr>
        <p:spPr>
          <a:xfrm>
            <a:off x="5214463" y="3611264"/>
            <a:ext cx="1431433" cy="4619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54983" r="59138" b="13193"/>
          <a:stretch/>
        </p:blipFill>
        <p:spPr>
          <a:xfrm>
            <a:off x="6645897" y="2245176"/>
            <a:ext cx="4694548" cy="3194090"/>
          </a:xfrm>
          <a:prstGeom prst="rect">
            <a:avLst/>
          </a:prstGeom>
        </p:spPr>
      </p:pic>
    </p:spTree>
    <p:extLst>
      <p:ext uri="{BB962C8B-B14F-4D97-AF65-F5344CB8AC3E}">
        <p14:creationId xmlns:p14="http://schemas.microsoft.com/office/powerpoint/2010/main" val="413830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52352"/>
            <a:ext cx="11214100" cy="535531"/>
          </a:xfrm>
        </p:spPr>
        <p:txBody>
          <a:bodyPr/>
          <a:lstStyle/>
          <a:p>
            <a:r>
              <a:rPr lang="en-IN" dirty="0" smtClean="0">
                <a:latin typeface="+mn-lt"/>
              </a:rPr>
              <a:t>After using left join.</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4816" r="10778" b="12361"/>
          <a:stretch/>
        </p:blipFill>
        <p:spPr>
          <a:xfrm>
            <a:off x="857839" y="2017335"/>
            <a:ext cx="9464512" cy="3808430"/>
          </a:xfrm>
          <a:prstGeom prst="rect">
            <a:avLst/>
          </a:prstGeom>
        </p:spPr>
      </p:pic>
    </p:spTree>
    <p:extLst>
      <p:ext uri="{BB962C8B-B14F-4D97-AF65-F5344CB8AC3E}">
        <p14:creationId xmlns:p14="http://schemas.microsoft.com/office/powerpoint/2010/main" val="2853579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617" y="835156"/>
            <a:ext cx="3618453" cy="535531"/>
          </a:xfrm>
        </p:spPr>
        <p:txBody>
          <a:bodyPr/>
          <a:lstStyle/>
          <a:p>
            <a:r>
              <a:rPr lang="en-IN" dirty="0" smtClean="0">
                <a:latin typeface="+mn-lt"/>
              </a:rPr>
              <a:t>CONCLUSION</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p:cNvSpPr>
            <a:spLocks noGrp="1"/>
          </p:cNvSpPr>
          <p:nvPr>
            <p:ph type="body" sz="quarter" idx="13"/>
          </p:nvPr>
        </p:nvSpPr>
        <p:spPr>
          <a:xfrm>
            <a:off x="830999" y="2586957"/>
            <a:ext cx="6718300" cy="4093243"/>
          </a:xfrm>
        </p:spPr>
        <p:txBody>
          <a:bodyPr/>
          <a:lstStyle/>
          <a:p>
            <a:pPr marL="0" indent="0">
              <a:buNone/>
            </a:pPr>
            <a:r>
              <a:rPr lang="en-IN" sz="2000" dirty="0" smtClean="0"/>
              <a:t>Through this project I have gained more experience in SQL database design query optimization and data manipulation this project not only improve my technical skills but also provide practical understanding.</a:t>
            </a:r>
            <a:endParaRPr lang="en-IN" sz="2000" dirty="0"/>
          </a:p>
        </p:txBody>
      </p:sp>
    </p:spTree>
    <p:extLst>
      <p:ext uri="{BB962C8B-B14F-4D97-AF65-F5344CB8AC3E}">
        <p14:creationId xmlns:p14="http://schemas.microsoft.com/office/powerpoint/2010/main" val="165844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04876803"/>
              </p:ext>
            </p:extLst>
          </p:nvPr>
        </p:nvGraphicFramePr>
        <p:xfrm>
          <a:off x="142842" y="1206631"/>
          <a:ext cx="1893348" cy="365760"/>
        </p:xfrm>
        <a:graphic>
          <a:graphicData uri="http://schemas.openxmlformats.org/drawingml/2006/table">
            <a:tbl>
              <a:tblPr firstRow="1" bandRow="1">
                <a:tableStyleId>{5C22544A-7EE6-4342-B048-85BDC9FD1C3A}</a:tableStyleId>
              </a:tblPr>
              <a:tblGrid>
                <a:gridCol w="1893348">
                  <a:extLst>
                    <a:ext uri="{9D8B030D-6E8A-4147-A177-3AD203B41FA5}">
                      <a16:colId xmlns:a16="http://schemas.microsoft.com/office/drawing/2014/main" val="1834184750"/>
                    </a:ext>
                  </a:extLst>
                </a:gridCol>
              </a:tblGrid>
              <a:tr h="0">
                <a:tc>
                  <a:txBody>
                    <a:bodyPr/>
                    <a:lstStyle/>
                    <a:p>
                      <a:r>
                        <a:rPr lang="en-IN" dirty="0" smtClean="0"/>
                        <a:t>●Customer</a:t>
                      </a:r>
                      <a:endParaRPr lang="en-IN" dirty="0"/>
                    </a:p>
                  </a:txBody>
                  <a:tcPr>
                    <a:solidFill>
                      <a:schemeClr val="accent3"/>
                    </a:solidFill>
                  </a:tcPr>
                </a:tc>
                <a:extLst>
                  <a:ext uri="{0D108BD9-81ED-4DB2-BD59-A6C34878D82A}">
                    <a16:rowId xmlns:a16="http://schemas.microsoft.com/office/drawing/2014/main" val="1313358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2091022"/>
              </p:ext>
            </p:extLst>
          </p:nvPr>
        </p:nvGraphicFramePr>
        <p:xfrm>
          <a:off x="142842" y="1572391"/>
          <a:ext cx="1893348" cy="1463040"/>
        </p:xfrm>
        <a:graphic>
          <a:graphicData uri="http://schemas.openxmlformats.org/drawingml/2006/table">
            <a:tbl>
              <a:tblPr firstRow="1" bandRow="1">
                <a:tableStyleId>{5C22544A-7EE6-4342-B048-85BDC9FD1C3A}</a:tableStyleId>
              </a:tblPr>
              <a:tblGrid>
                <a:gridCol w="1893348">
                  <a:extLst>
                    <a:ext uri="{9D8B030D-6E8A-4147-A177-3AD203B41FA5}">
                      <a16:colId xmlns:a16="http://schemas.microsoft.com/office/drawing/2014/main" val="655071882"/>
                    </a:ext>
                  </a:extLst>
                </a:gridCol>
              </a:tblGrid>
              <a:tr h="358690">
                <a:tc>
                  <a:txBody>
                    <a:bodyPr/>
                    <a:lstStyle/>
                    <a:p>
                      <a:r>
                        <a:rPr lang="en-IN" dirty="0" err="1" smtClean="0">
                          <a:solidFill>
                            <a:schemeClr val="tx1"/>
                          </a:solidFill>
                        </a:rPr>
                        <a:t>C_id</a:t>
                      </a:r>
                      <a:endParaRPr lang="en-IN"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1851027548"/>
                  </a:ext>
                </a:extLst>
              </a:tr>
              <a:tr h="358690">
                <a:tc>
                  <a:txBody>
                    <a:bodyPr/>
                    <a:lstStyle/>
                    <a:p>
                      <a:r>
                        <a:rPr lang="en-IN" dirty="0" smtClean="0">
                          <a:solidFill>
                            <a:schemeClr val="tx1"/>
                          </a:solidFill>
                        </a:rPr>
                        <a:t>Name</a:t>
                      </a:r>
                      <a:endParaRPr lang="en-IN"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2527693244"/>
                  </a:ext>
                </a:extLst>
              </a:tr>
              <a:tr h="358690">
                <a:tc>
                  <a:txBody>
                    <a:bodyPr/>
                    <a:lstStyle/>
                    <a:p>
                      <a:r>
                        <a:rPr lang="en-IN" dirty="0" smtClean="0">
                          <a:solidFill>
                            <a:schemeClr val="tx1"/>
                          </a:solidFill>
                        </a:rPr>
                        <a:t>Address</a:t>
                      </a:r>
                      <a:endParaRPr lang="en-IN"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3668378446"/>
                  </a:ext>
                </a:extLst>
              </a:tr>
              <a:tr h="358690">
                <a:tc>
                  <a:txBody>
                    <a:bodyPr/>
                    <a:lstStyle/>
                    <a:p>
                      <a:r>
                        <a:rPr lang="en-IN" dirty="0" err="1" smtClean="0">
                          <a:solidFill>
                            <a:schemeClr val="tx1"/>
                          </a:solidFill>
                        </a:rPr>
                        <a:t>Phone_number</a:t>
                      </a:r>
                      <a:endParaRPr lang="en-IN"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19099983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7922943"/>
              </p:ext>
            </p:extLst>
          </p:nvPr>
        </p:nvGraphicFramePr>
        <p:xfrm>
          <a:off x="142842" y="3035431"/>
          <a:ext cx="1893348" cy="365760"/>
        </p:xfrm>
        <a:graphic>
          <a:graphicData uri="http://schemas.openxmlformats.org/drawingml/2006/table">
            <a:tbl>
              <a:tblPr firstRow="1" bandRow="1">
                <a:tableStyleId>{5C22544A-7EE6-4342-B048-85BDC9FD1C3A}</a:tableStyleId>
              </a:tblPr>
              <a:tblGrid>
                <a:gridCol w="1893348">
                  <a:extLst>
                    <a:ext uri="{9D8B030D-6E8A-4147-A177-3AD203B41FA5}">
                      <a16:colId xmlns:a16="http://schemas.microsoft.com/office/drawing/2014/main" val="1472382557"/>
                    </a:ext>
                  </a:extLst>
                </a:gridCol>
              </a:tblGrid>
              <a:tr h="365760">
                <a:tc>
                  <a:txBody>
                    <a:bodyPr/>
                    <a:lstStyle/>
                    <a:p>
                      <a:r>
                        <a:rPr lang="en-IN" dirty="0" smtClean="0">
                          <a:solidFill>
                            <a:schemeClr val="tx1"/>
                          </a:solidFill>
                        </a:rPr>
                        <a:t>Email</a:t>
                      </a:r>
                      <a:endParaRPr lang="en-IN"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1201803432"/>
                  </a:ext>
                </a:extLst>
              </a:tr>
            </a:tbl>
          </a:graphicData>
        </a:graphic>
      </p:graphicFrame>
      <p:cxnSp>
        <p:nvCxnSpPr>
          <p:cNvPr id="9" name="Straight Arrow Connector 8"/>
          <p:cNvCxnSpPr/>
          <p:nvPr/>
        </p:nvCxnSpPr>
        <p:spPr>
          <a:xfrm flipV="1">
            <a:off x="2036190" y="1576162"/>
            <a:ext cx="2121031" cy="1"/>
          </a:xfrm>
          <a:prstGeom prst="straightConnector1">
            <a:avLst/>
          </a:prstGeom>
          <a:ln>
            <a:solidFill>
              <a:srgbClr val="FFFF00"/>
            </a:solidFill>
            <a:headEnd type="triangle"/>
            <a:tailEnd type="triangle"/>
          </a:ln>
        </p:spPr>
        <p:style>
          <a:lnRef idx="3">
            <a:schemeClr val="dk1"/>
          </a:lnRef>
          <a:fillRef idx="0">
            <a:schemeClr val="dk1"/>
          </a:fillRef>
          <a:effectRef idx="2">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16140087"/>
              </p:ext>
            </p:extLst>
          </p:nvPr>
        </p:nvGraphicFramePr>
        <p:xfrm>
          <a:off x="4157221" y="1206631"/>
          <a:ext cx="2298045" cy="1144029"/>
        </p:xfrm>
        <a:graphic>
          <a:graphicData uri="http://schemas.openxmlformats.org/drawingml/2006/table">
            <a:tbl>
              <a:tblPr firstRow="1" bandRow="1">
                <a:tableStyleId>{5C22544A-7EE6-4342-B048-85BDC9FD1C3A}</a:tableStyleId>
              </a:tblPr>
              <a:tblGrid>
                <a:gridCol w="2298045">
                  <a:extLst>
                    <a:ext uri="{9D8B030D-6E8A-4147-A177-3AD203B41FA5}">
                      <a16:colId xmlns:a16="http://schemas.microsoft.com/office/drawing/2014/main" val="415291913"/>
                    </a:ext>
                  </a:extLst>
                </a:gridCol>
              </a:tblGrid>
              <a:tr h="381343">
                <a:tc>
                  <a:txBody>
                    <a:bodyPr/>
                    <a:lstStyle/>
                    <a:p>
                      <a:r>
                        <a:rPr lang="en-IN" dirty="0" smtClean="0"/>
                        <a:t>●Product</a:t>
                      </a:r>
                      <a:endParaRPr lang="en-IN" dirty="0"/>
                    </a:p>
                  </a:txBody>
                  <a:tcPr>
                    <a:solidFill>
                      <a:schemeClr val="accent3"/>
                    </a:solidFill>
                  </a:tcPr>
                </a:tc>
                <a:extLst>
                  <a:ext uri="{0D108BD9-81ED-4DB2-BD59-A6C34878D82A}">
                    <a16:rowId xmlns:a16="http://schemas.microsoft.com/office/drawing/2014/main" val="3634851824"/>
                  </a:ext>
                </a:extLst>
              </a:tr>
              <a:tr h="381343">
                <a:tc>
                  <a:txBody>
                    <a:bodyPr/>
                    <a:lstStyle/>
                    <a:p>
                      <a:r>
                        <a:rPr lang="en-IN" dirty="0" err="1" smtClean="0">
                          <a:solidFill>
                            <a:schemeClr val="tx1"/>
                          </a:solidFill>
                        </a:rPr>
                        <a:t>P_id</a:t>
                      </a:r>
                      <a:endParaRPr lang="en-IN"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3680790456"/>
                  </a:ext>
                </a:extLst>
              </a:tr>
              <a:tr h="381343">
                <a:tc>
                  <a:txBody>
                    <a:bodyPr/>
                    <a:lstStyle/>
                    <a:p>
                      <a:r>
                        <a:rPr lang="en-IN" dirty="0" err="1" smtClean="0">
                          <a:solidFill>
                            <a:schemeClr val="tx1"/>
                          </a:solidFill>
                        </a:rPr>
                        <a:t>P_name</a:t>
                      </a:r>
                      <a:endParaRPr lang="en-IN"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51409137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83085788"/>
              </p:ext>
            </p:extLst>
          </p:nvPr>
        </p:nvGraphicFramePr>
        <p:xfrm>
          <a:off x="4157221" y="2354431"/>
          <a:ext cx="2298045" cy="365760"/>
        </p:xfrm>
        <a:graphic>
          <a:graphicData uri="http://schemas.openxmlformats.org/drawingml/2006/table">
            <a:tbl>
              <a:tblPr firstRow="1" bandRow="1">
                <a:tableStyleId>{5C22544A-7EE6-4342-B048-85BDC9FD1C3A}</a:tableStyleId>
              </a:tblPr>
              <a:tblGrid>
                <a:gridCol w="2298045">
                  <a:extLst>
                    <a:ext uri="{9D8B030D-6E8A-4147-A177-3AD203B41FA5}">
                      <a16:colId xmlns:a16="http://schemas.microsoft.com/office/drawing/2014/main" val="3594656799"/>
                    </a:ext>
                  </a:extLst>
                </a:gridCol>
              </a:tblGrid>
              <a:tr h="350583">
                <a:tc>
                  <a:txBody>
                    <a:bodyPr/>
                    <a:lstStyle/>
                    <a:p>
                      <a:r>
                        <a:rPr lang="en-IN" dirty="0" smtClean="0">
                          <a:solidFill>
                            <a:schemeClr val="tx1"/>
                          </a:solidFill>
                        </a:rPr>
                        <a:t>Amount</a:t>
                      </a:r>
                      <a:endParaRPr lang="en-IN" dirty="0">
                        <a:solidFill>
                          <a:schemeClr val="tx1"/>
                        </a:solidFill>
                      </a:endParaRPr>
                    </a:p>
                  </a:txBody>
                  <a:tcPr>
                    <a:solidFill>
                      <a:schemeClr val="accent3">
                        <a:lumMod val="60000"/>
                        <a:lumOff val="40000"/>
                      </a:schemeClr>
                    </a:solidFill>
                  </a:tcPr>
                </a:tc>
                <a:extLst>
                  <a:ext uri="{0D108BD9-81ED-4DB2-BD59-A6C34878D82A}">
                    <a16:rowId xmlns:a16="http://schemas.microsoft.com/office/drawing/2014/main" val="3563964854"/>
                  </a:ext>
                </a:extLst>
              </a:tr>
            </a:tbl>
          </a:graphicData>
        </a:graphic>
      </p:graphicFrame>
      <p:cxnSp>
        <p:nvCxnSpPr>
          <p:cNvPr id="18" name="Elbow Connector 17"/>
          <p:cNvCxnSpPr/>
          <p:nvPr/>
        </p:nvCxnSpPr>
        <p:spPr>
          <a:xfrm rot="16200000" flipH="1">
            <a:off x="6043228" y="2992520"/>
            <a:ext cx="1504902" cy="1020189"/>
          </a:xfrm>
          <a:prstGeom prst="bentConnector3">
            <a:avLst/>
          </a:prstGeom>
          <a:ln>
            <a:solidFill>
              <a:srgbClr val="FFFF00"/>
            </a:solidFill>
            <a:headEnd type="triangle"/>
            <a:tailEnd type="triangle"/>
          </a:ln>
        </p:spPr>
        <p:style>
          <a:lnRef idx="3">
            <a:schemeClr val="dk1"/>
          </a:lnRef>
          <a:fillRef idx="0">
            <a:schemeClr val="dk1"/>
          </a:fillRef>
          <a:effectRef idx="2">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224498333"/>
              </p:ext>
            </p:extLst>
          </p:nvPr>
        </p:nvGraphicFramePr>
        <p:xfrm>
          <a:off x="6285584" y="4255066"/>
          <a:ext cx="2302235" cy="1486588"/>
        </p:xfrm>
        <a:graphic>
          <a:graphicData uri="http://schemas.openxmlformats.org/drawingml/2006/table">
            <a:tbl>
              <a:tblPr firstRow="1" bandRow="1">
                <a:tableStyleId>{5C22544A-7EE6-4342-B048-85BDC9FD1C3A}</a:tableStyleId>
              </a:tblPr>
              <a:tblGrid>
                <a:gridCol w="2302235">
                  <a:extLst>
                    <a:ext uri="{9D8B030D-6E8A-4147-A177-3AD203B41FA5}">
                      <a16:colId xmlns:a16="http://schemas.microsoft.com/office/drawing/2014/main" val="2061565959"/>
                    </a:ext>
                  </a:extLst>
                </a:gridCol>
              </a:tblGrid>
              <a:tr h="371647">
                <a:tc>
                  <a:txBody>
                    <a:bodyPr/>
                    <a:lstStyle/>
                    <a:p>
                      <a:r>
                        <a:rPr lang="en-IN" dirty="0" smtClean="0"/>
                        <a:t>●</a:t>
                      </a:r>
                      <a:r>
                        <a:rPr lang="en-IN" dirty="0" err="1" smtClean="0"/>
                        <a:t>Order_detail</a:t>
                      </a:r>
                      <a:endParaRPr lang="en-IN" dirty="0"/>
                    </a:p>
                  </a:txBody>
                  <a:tcPr>
                    <a:solidFill>
                      <a:schemeClr val="accent3"/>
                    </a:solidFill>
                  </a:tcPr>
                </a:tc>
                <a:extLst>
                  <a:ext uri="{0D108BD9-81ED-4DB2-BD59-A6C34878D82A}">
                    <a16:rowId xmlns:a16="http://schemas.microsoft.com/office/drawing/2014/main" val="597884402"/>
                  </a:ext>
                </a:extLst>
              </a:tr>
              <a:tr h="371647">
                <a:tc>
                  <a:txBody>
                    <a:bodyPr/>
                    <a:lstStyle/>
                    <a:p>
                      <a:r>
                        <a:rPr lang="en-IN" dirty="0" err="1" smtClean="0"/>
                        <a:t>Ord_id</a:t>
                      </a:r>
                      <a:endParaRPr lang="en-IN" dirty="0"/>
                    </a:p>
                  </a:txBody>
                  <a:tcPr>
                    <a:solidFill>
                      <a:schemeClr val="accent3">
                        <a:lumMod val="60000"/>
                        <a:lumOff val="40000"/>
                      </a:schemeClr>
                    </a:solidFill>
                  </a:tcPr>
                </a:tc>
                <a:extLst>
                  <a:ext uri="{0D108BD9-81ED-4DB2-BD59-A6C34878D82A}">
                    <a16:rowId xmlns:a16="http://schemas.microsoft.com/office/drawing/2014/main" val="3488295979"/>
                  </a:ext>
                </a:extLst>
              </a:tr>
              <a:tr h="371647">
                <a:tc>
                  <a:txBody>
                    <a:bodyPr/>
                    <a:lstStyle/>
                    <a:p>
                      <a:r>
                        <a:rPr lang="en-IN" dirty="0" err="1" smtClean="0"/>
                        <a:t>P_id</a:t>
                      </a:r>
                      <a:endParaRPr lang="en-IN" dirty="0"/>
                    </a:p>
                  </a:txBody>
                  <a:tcPr>
                    <a:solidFill>
                      <a:schemeClr val="accent3">
                        <a:lumMod val="40000"/>
                        <a:lumOff val="60000"/>
                      </a:schemeClr>
                    </a:solidFill>
                  </a:tcPr>
                </a:tc>
                <a:extLst>
                  <a:ext uri="{0D108BD9-81ED-4DB2-BD59-A6C34878D82A}">
                    <a16:rowId xmlns:a16="http://schemas.microsoft.com/office/drawing/2014/main" val="3820960965"/>
                  </a:ext>
                </a:extLst>
              </a:tr>
              <a:tr h="371647">
                <a:tc>
                  <a:txBody>
                    <a:bodyPr/>
                    <a:lstStyle/>
                    <a:p>
                      <a:r>
                        <a:rPr lang="en-IN" dirty="0" smtClean="0"/>
                        <a:t>Quantity</a:t>
                      </a:r>
                      <a:endParaRPr lang="en-IN" dirty="0"/>
                    </a:p>
                  </a:txBody>
                  <a:tcPr>
                    <a:solidFill>
                      <a:schemeClr val="accent3">
                        <a:lumMod val="60000"/>
                        <a:lumOff val="40000"/>
                      </a:schemeClr>
                    </a:solidFill>
                  </a:tcPr>
                </a:tc>
                <a:extLst>
                  <a:ext uri="{0D108BD9-81ED-4DB2-BD59-A6C34878D82A}">
                    <a16:rowId xmlns:a16="http://schemas.microsoft.com/office/drawing/2014/main" val="1211548677"/>
                  </a:ext>
                </a:extLst>
              </a:tr>
            </a:tbl>
          </a:graphicData>
        </a:graphic>
      </p:graphicFrame>
      <p:cxnSp>
        <p:nvCxnSpPr>
          <p:cNvPr id="24" name="Straight Arrow Connector 23"/>
          <p:cNvCxnSpPr/>
          <p:nvPr/>
        </p:nvCxnSpPr>
        <p:spPr>
          <a:xfrm flipH="1">
            <a:off x="4157221" y="4977353"/>
            <a:ext cx="2128363" cy="18853"/>
          </a:xfrm>
          <a:prstGeom prst="straightConnector1">
            <a:avLst/>
          </a:prstGeom>
          <a:ln>
            <a:solidFill>
              <a:srgbClr val="FFFF00"/>
            </a:solidFill>
            <a:headEnd type="triangle"/>
            <a:tailEnd type="triangle"/>
          </a:ln>
        </p:spPr>
        <p:style>
          <a:lnRef idx="3">
            <a:schemeClr val="dk1"/>
          </a:lnRef>
          <a:fillRef idx="0">
            <a:schemeClr val="dk1"/>
          </a:fillRef>
          <a:effectRef idx="2">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2317532778"/>
              </p:ext>
            </p:extLst>
          </p:nvPr>
        </p:nvGraphicFramePr>
        <p:xfrm>
          <a:off x="1854985" y="4255066"/>
          <a:ext cx="2302235" cy="1112520"/>
        </p:xfrm>
        <a:graphic>
          <a:graphicData uri="http://schemas.openxmlformats.org/drawingml/2006/table">
            <a:tbl>
              <a:tblPr firstRow="1" bandRow="1">
                <a:tableStyleId>{5C22544A-7EE6-4342-B048-85BDC9FD1C3A}</a:tableStyleId>
              </a:tblPr>
              <a:tblGrid>
                <a:gridCol w="2302235">
                  <a:extLst>
                    <a:ext uri="{9D8B030D-6E8A-4147-A177-3AD203B41FA5}">
                      <a16:colId xmlns:a16="http://schemas.microsoft.com/office/drawing/2014/main" val="1466395943"/>
                    </a:ext>
                  </a:extLst>
                </a:gridCol>
              </a:tblGrid>
              <a:tr h="370840">
                <a:tc>
                  <a:txBody>
                    <a:bodyPr/>
                    <a:lstStyle/>
                    <a:p>
                      <a:r>
                        <a:rPr lang="en-IN" dirty="0" smtClean="0"/>
                        <a:t>●Stock</a:t>
                      </a:r>
                      <a:endParaRPr lang="en-IN" dirty="0"/>
                    </a:p>
                  </a:txBody>
                  <a:tcPr>
                    <a:solidFill>
                      <a:schemeClr val="accent3"/>
                    </a:solidFill>
                  </a:tcPr>
                </a:tc>
                <a:extLst>
                  <a:ext uri="{0D108BD9-81ED-4DB2-BD59-A6C34878D82A}">
                    <a16:rowId xmlns:a16="http://schemas.microsoft.com/office/drawing/2014/main" val="1371954181"/>
                  </a:ext>
                </a:extLst>
              </a:tr>
              <a:tr h="370840">
                <a:tc>
                  <a:txBody>
                    <a:bodyPr/>
                    <a:lstStyle/>
                    <a:p>
                      <a:r>
                        <a:rPr lang="en-IN" dirty="0" err="1" smtClean="0"/>
                        <a:t>P_id</a:t>
                      </a:r>
                      <a:endParaRPr lang="en-IN" dirty="0"/>
                    </a:p>
                  </a:txBody>
                  <a:tcPr>
                    <a:solidFill>
                      <a:schemeClr val="accent3">
                        <a:lumMod val="60000"/>
                        <a:lumOff val="40000"/>
                      </a:schemeClr>
                    </a:solidFill>
                  </a:tcPr>
                </a:tc>
                <a:extLst>
                  <a:ext uri="{0D108BD9-81ED-4DB2-BD59-A6C34878D82A}">
                    <a16:rowId xmlns:a16="http://schemas.microsoft.com/office/drawing/2014/main" val="1481649813"/>
                  </a:ext>
                </a:extLst>
              </a:tr>
              <a:tr h="370840">
                <a:tc>
                  <a:txBody>
                    <a:bodyPr/>
                    <a:lstStyle/>
                    <a:p>
                      <a:r>
                        <a:rPr lang="en-IN" dirty="0" smtClean="0"/>
                        <a:t>Quantity</a:t>
                      </a:r>
                      <a:endParaRPr lang="en-IN" dirty="0"/>
                    </a:p>
                  </a:txBody>
                  <a:tcPr>
                    <a:solidFill>
                      <a:schemeClr val="accent3">
                        <a:lumMod val="40000"/>
                        <a:lumOff val="60000"/>
                      </a:schemeClr>
                    </a:solidFill>
                  </a:tcPr>
                </a:tc>
                <a:extLst>
                  <a:ext uri="{0D108BD9-81ED-4DB2-BD59-A6C34878D82A}">
                    <a16:rowId xmlns:a16="http://schemas.microsoft.com/office/drawing/2014/main" val="2024902123"/>
                  </a:ext>
                </a:extLst>
              </a:tr>
            </a:tbl>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DATABASE DESIGN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444500" y="1596322"/>
            <a:ext cx="5157788" cy="543563"/>
          </a:xfrm>
        </p:spPr>
        <p:txBody>
          <a:bodyPr/>
          <a:lstStyle/>
          <a:p>
            <a:pPr algn="l"/>
            <a:r>
              <a:rPr lang="en-US" b="0" dirty="0" smtClean="0"/>
              <a:t>Database :- Shop Management System</a:t>
            </a:r>
            <a:endParaRPr lang="en-US" b="0"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04410" y="2420234"/>
            <a:ext cx="1780571" cy="1953803"/>
          </a:xfrm>
        </p:spPr>
        <p:txBody>
          <a:bodyPr/>
          <a:lstStyle/>
          <a:p>
            <a:pPr marL="0" indent="0">
              <a:buNone/>
            </a:pPr>
            <a:r>
              <a:rPr lang="en-US" dirty="0" smtClean="0"/>
              <a:t>Tables;</a:t>
            </a:r>
          </a:p>
          <a:p>
            <a:pPr marL="0" indent="0">
              <a:buNone/>
            </a:pPr>
            <a:r>
              <a:rPr lang="en-US" dirty="0" smtClean="0"/>
              <a:t>● Customer</a:t>
            </a:r>
          </a:p>
          <a:p>
            <a:pPr marL="0" indent="0">
              <a:buNone/>
            </a:pPr>
            <a:r>
              <a:rPr lang="en-US" dirty="0" smtClean="0"/>
              <a:t>● Product</a:t>
            </a:r>
          </a:p>
          <a:p>
            <a:pPr marL="0" indent="0">
              <a:buNone/>
            </a:pPr>
            <a:r>
              <a:rPr lang="en-US" dirty="0" smtClean="0"/>
              <a:t>● </a:t>
            </a:r>
            <a:r>
              <a:rPr lang="en-US" dirty="0" err="1" smtClean="0"/>
              <a:t>Order_detail</a:t>
            </a:r>
            <a:endParaRPr lang="en-US" dirty="0" smtClean="0"/>
          </a:p>
          <a:p>
            <a:pPr marL="0" indent="0">
              <a:buNone/>
            </a:pPr>
            <a:r>
              <a:rPr lang="en-US" dirty="0" smtClean="0"/>
              <a:t>● Stock</a:t>
            </a: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5871459" cy="578865"/>
          </a:xfrm>
        </p:spPr>
        <p:txBody>
          <a:bodyPr/>
          <a:lstStyle/>
          <a:p>
            <a:r>
              <a:rPr lang="en-IN" dirty="0" smtClean="0">
                <a:latin typeface="+mn-lt"/>
              </a:rPr>
              <a:t>SYNTAX : SHOW TABLES;</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38" t="31135" r="65555" b="40724"/>
          <a:stretch/>
        </p:blipFill>
        <p:spPr>
          <a:xfrm>
            <a:off x="952107" y="1998482"/>
            <a:ext cx="7447175" cy="3959258"/>
          </a:xfrm>
        </p:spPr>
      </p:pic>
    </p:spTree>
    <p:extLst>
      <p:ext uri="{BB962C8B-B14F-4D97-AF65-F5344CB8AC3E}">
        <p14:creationId xmlns:p14="http://schemas.microsoft.com/office/powerpoint/2010/main" val="11136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smtClean="0">
                <a:latin typeface="+mn-lt"/>
              </a:rPr>
              <a:t>I WANT TO SEE STRUCTURE OF THE TABLES;</a:t>
            </a:r>
            <a:br>
              <a:rPr lang="en-IN" dirty="0" smtClean="0">
                <a:latin typeface="+mn-lt"/>
              </a:rPr>
            </a:br>
            <a:r>
              <a:rPr lang="en-IN" dirty="0" smtClean="0">
                <a:latin typeface="+mn-lt"/>
              </a:rPr>
              <a:t>SYNTAX : DESC CUSTOMER;</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1654" r="52859" b="26523"/>
          <a:stretch/>
        </p:blipFill>
        <p:spPr>
          <a:xfrm>
            <a:off x="904973" y="2007910"/>
            <a:ext cx="6785212" cy="4091232"/>
          </a:xfrm>
          <a:prstGeom prst="rect">
            <a:avLst/>
          </a:prstGeom>
        </p:spPr>
      </p:pic>
    </p:spTree>
    <p:extLst>
      <p:ext uri="{BB962C8B-B14F-4D97-AF65-F5344CB8AC3E}">
        <p14:creationId xmlns:p14="http://schemas.microsoft.com/office/powerpoint/2010/main" val="201716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SYNTAX : DESC PRODUCT;</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8821" r="56795" b="34187"/>
          <a:stretch/>
        </p:blipFill>
        <p:spPr>
          <a:xfrm>
            <a:off x="622169" y="1819371"/>
            <a:ext cx="8906112" cy="3657601"/>
          </a:xfrm>
          <a:prstGeom prst="rect">
            <a:avLst/>
          </a:prstGeom>
        </p:spPr>
      </p:pic>
    </p:spTree>
    <p:extLst>
      <p:ext uri="{BB962C8B-B14F-4D97-AF65-F5344CB8AC3E}">
        <p14:creationId xmlns:p14="http://schemas.microsoft.com/office/powerpoint/2010/main" val="305911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SYNTAX : DESC ORDER_DETAIL;</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2" t="11663" r="56513" b="60513"/>
          <a:stretch/>
        </p:blipFill>
        <p:spPr>
          <a:xfrm>
            <a:off x="612741" y="1706250"/>
            <a:ext cx="8118343" cy="3544480"/>
          </a:xfrm>
          <a:prstGeom prst="rect">
            <a:avLst/>
          </a:prstGeom>
        </p:spPr>
      </p:pic>
    </p:spTree>
    <p:extLst>
      <p:ext uri="{BB962C8B-B14F-4D97-AF65-F5344CB8AC3E}">
        <p14:creationId xmlns:p14="http://schemas.microsoft.com/office/powerpoint/2010/main" val="234296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SYNTAX : DESC STOCK;</a:t>
            </a:r>
            <a:endParaRPr lang="en-IN" dirty="0">
              <a:latin typeface="+mn-lt"/>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5313" r="57357" b="9195"/>
          <a:stretch/>
        </p:blipFill>
        <p:spPr>
          <a:xfrm>
            <a:off x="444500" y="1838226"/>
            <a:ext cx="8634452" cy="3619894"/>
          </a:xfrm>
          <a:prstGeom prst="rect">
            <a:avLst/>
          </a:prstGeom>
        </p:spPr>
      </p:pic>
    </p:spTree>
    <p:extLst>
      <p:ext uri="{BB962C8B-B14F-4D97-AF65-F5344CB8AC3E}">
        <p14:creationId xmlns:p14="http://schemas.microsoft.com/office/powerpoint/2010/main" val="399577086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16c05727-aa75-4e4a-9b5f-8a80a1165891"/>
    <ds:schemaRef ds:uri="71af3243-3dd4-4a8d-8c0d-dd76da1f02a5"/>
    <ds:schemaRef ds:uri="http://schemas.microsoft.com/office/2006/documentManagement/types"/>
    <ds:schemaRef ds:uri="http://www.w3.org/XML/1998/namespace"/>
    <ds:schemaRef ds:uri="http://purl.org/dc/dcmitype/"/>
    <ds:schemaRef ds:uri="http://schemas.microsoft.com/office/2006/metadata/properties"/>
    <ds:schemaRef ds:uri="http://schemas.microsoft.com/office/infopath/2007/PartnerControls"/>
    <ds:schemaRef ds:uri="http://purl.org/dc/elements/1.1/"/>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284</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Tahoma</vt:lpstr>
      <vt:lpstr>Trade Gothic LT Pro</vt:lpstr>
      <vt:lpstr>Trebuchet MS</vt:lpstr>
      <vt:lpstr>Office Theme</vt:lpstr>
      <vt:lpstr>SHOP MANAGEMENT SYSTEM</vt:lpstr>
      <vt:lpstr>INTRODUCTION</vt:lpstr>
      <vt:lpstr>PowerPoint Presentation</vt:lpstr>
      <vt:lpstr>DATABASE DESIGN</vt:lpstr>
      <vt:lpstr>SYNTAX : SHOW TABLES;</vt:lpstr>
      <vt:lpstr>I WANT TO SEE STRUCTURE OF THE TABLES; SYNTAX : DESC CUSTOMER;</vt:lpstr>
      <vt:lpstr>SYNTAX : DESC PRODUCT;</vt:lpstr>
      <vt:lpstr>SYNTAX : DESC ORDER_DETAIL;</vt:lpstr>
      <vt:lpstr>SYNTAX : DESC STOCK;</vt:lpstr>
      <vt:lpstr>I want to see detail of customer table SYNTAX : SELECT*FROM CUSTOMER;</vt:lpstr>
      <vt:lpstr>I want to see detail of product table SYNTAX : SELECT*FROM PRODUCT;</vt:lpstr>
      <vt:lpstr>I want to see detail of order_detail table SYNTAX : SELECT*FROM ORDER_DETAIL;</vt:lpstr>
      <vt:lpstr>I want to see detail of stock table SYNTAX : SELECT*FROM STOCK;</vt:lpstr>
      <vt:lpstr>Suppose I want to update my data in table. SYNTAX : UPDATE CUSTOMER SET ADDRESS=“TALOJA” WHERE C_ID=3;</vt:lpstr>
      <vt:lpstr>I want to change the name of the table. SYNTAX : ALTER TABLE CUSTOMER RENAME CUSTOMER_DETAILS;</vt:lpstr>
      <vt:lpstr>I want to add unique key in the column SYNTAX : ALTER TABLE CUSTOMER_DETAILS ADD UNIQUE KEY (PHONE_NUMBER);</vt:lpstr>
      <vt:lpstr>I want some specific data from the table. SYNTAX : SELECT*FROM CUSTOMER_DETAILS WHERE NAME LIKE ‘A%’;</vt:lpstr>
      <vt:lpstr>I want to hide some column. SYNTAX : CREATE VIEW COUSTOMER_DETAILS AS SELECT NAME,PHONE_NUMBER,ADDRESS FROM CUSTOMER_DETAILS;</vt:lpstr>
      <vt:lpstr>I want fetch the data of the first 3 names. SYNTAX : SELECT*FROM CUSTOMER_DETAILS LIMIT 3;</vt:lpstr>
      <vt:lpstr>I want to  the data of customer_details and product table. SYNTAX : SELECT*FROM CUSTOMER_DETAILS LEFT JOIN PRODUCT ON CUSTOMER_DETAILS. C_ID=PRODUCT.P__ID;</vt:lpstr>
      <vt:lpstr>After using left join.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2023-12-05T04:38:54Z</dcterms:created>
  <dcterms:modified xsi:type="dcterms:W3CDTF">2023-12-05T07:56:44Z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