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icVqWuZ9ouz+M4EsRIMz2RvjPt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customschemas.google.com/relationships/presentationmetadata" Target="meta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467bd27d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c467bd27d8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467bd27d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c467bd27d8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467bd27d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c467bd27d8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467bd27d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c467bd27d8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467bd27d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c467bd27d8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467bd27d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gc467bd27d8_0_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467bd27d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gc467bd27d8_0_1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467bd27d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gc467bd27d8_0_1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467bd27d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gc467bd27d8_0_1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467bd27d8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gc467bd27d8_0_1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467bd27d8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gc467bd27d8_0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c467bd27d8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gc467bd27d8_0_2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467bd27d8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gc467bd27d8_0_2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bfb11d337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gbfb11d3370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467bd27d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c467bd27d8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467bd27d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c467bd27d8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467bd27d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c467bd27d8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467bd27d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c467bd27d8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467bd27d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c467bd27d8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467bd27d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c467bd27d8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467bd27d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c467bd27d8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Slaydı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Dikey Metin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key Başlık ve Metin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İçerik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ölüm Üst Bilgis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İki İçerik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rşılaştırma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alnızca Başlık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ş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İçerik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Resi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w3schools.com" TargetMode="External"/><Relationship Id="rId4" Type="http://schemas.openxmlformats.org/officeDocument/2006/relationships/hyperlink" Target="https://python-istihza.yazbel.com/fonksiyonlar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766763"/>
            <a:ext cx="9144000" cy="9909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785"/>
              </a:buClr>
              <a:buSzPts val="6000"/>
              <a:buFont typeface="Calibri"/>
              <a:buNone/>
            </a:pPr>
            <a:r>
              <a:rPr b="1" lang="tr-TR">
                <a:solidFill>
                  <a:srgbClr val="203785"/>
                </a:solidFill>
              </a:rPr>
              <a:t>YazYap 2021</a:t>
            </a:r>
            <a:endParaRPr>
              <a:solidFill>
                <a:srgbClr val="203785"/>
              </a:solidFill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2299318"/>
            <a:ext cx="9144000" cy="1731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785"/>
              </a:buClr>
              <a:buSzPts val="2800"/>
              <a:buNone/>
            </a:pPr>
            <a:r>
              <a:rPr lang="tr-TR" sz="2800">
                <a:solidFill>
                  <a:srgbClr val="203785"/>
                </a:solidFill>
              </a:rPr>
              <a:t>Lise Öğrencilerine Yönelik Python Eğitimi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3785"/>
              </a:buClr>
              <a:buSzPts val="2800"/>
              <a:buNone/>
            </a:pPr>
            <a:r>
              <a:rPr lang="tr-TR" sz="2800">
                <a:solidFill>
                  <a:srgbClr val="203785"/>
                </a:solidFill>
              </a:rPr>
              <a:t>Ders 10</a:t>
            </a:r>
            <a:endParaRPr sz="2800">
              <a:solidFill>
                <a:srgbClr val="20378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3785"/>
              </a:buClr>
              <a:buSzPts val="2800"/>
              <a:buNone/>
            </a:pPr>
            <a:r>
              <a:rPr lang="tr-TR" sz="2800">
                <a:solidFill>
                  <a:srgbClr val="203785"/>
                </a:solidFill>
              </a:rPr>
              <a:t>Fonksiyonlar</a:t>
            </a:r>
            <a:endParaRPr sz="2800">
              <a:solidFill>
                <a:srgbClr val="20378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467bd27d8_0_88"/>
          <p:cNvSpPr txBox="1"/>
          <p:nvPr>
            <p:ph type="title"/>
          </p:nvPr>
        </p:nvSpPr>
        <p:spPr>
          <a:xfrm>
            <a:off x="838200" y="365126"/>
            <a:ext cx="105156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b="1" lang="tr-TR">
                <a:solidFill>
                  <a:srgbClr val="203785"/>
                </a:solidFill>
              </a:rPr>
              <a:t>A</a:t>
            </a:r>
            <a:r>
              <a:rPr b="1" lang="tr-TR">
                <a:solidFill>
                  <a:srgbClr val="203785"/>
                </a:solidFill>
              </a:rPr>
              <a:t>rgüman Hatası</a:t>
            </a:r>
            <a:endParaRPr b="1">
              <a:solidFill>
                <a:srgbClr val="203785"/>
              </a:solidFill>
            </a:endParaRPr>
          </a:p>
        </p:txBody>
      </p:sp>
      <p:sp>
        <p:nvSpPr>
          <p:cNvPr id="150" name="Google Shape;150;gc467bd27d8_0_88"/>
          <p:cNvSpPr txBox="1"/>
          <p:nvPr>
            <p:ph idx="1" type="body"/>
          </p:nvPr>
        </p:nvSpPr>
        <p:spPr>
          <a:xfrm>
            <a:off x="838200" y="970962"/>
            <a:ext cx="10515600" cy="52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tr-TR">
                <a:solidFill>
                  <a:srgbClr val="203785"/>
                </a:solidFill>
              </a:rPr>
              <a:t>Fonksiyona 2’den fazla veya eksik argüman verirsek karşılacağımız hatadır. </a:t>
            </a:r>
            <a:endParaRPr>
              <a:solidFill>
                <a:srgbClr val="203785"/>
              </a:solidFill>
            </a:endParaRPr>
          </a:p>
        </p:txBody>
      </p:sp>
      <p:pic>
        <p:nvPicPr>
          <p:cNvPr id="151" name="Google Shape;151;gc467bd27d8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00" y="1900455"/>
            <a:ext cx="8112875" cy="100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c467bd27d8_0_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8626" y="3203977"/>
            <a:ext cx="7439075" cy="242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467bd27d8_0_93"/>
          <p:cNvSpPr txBox="1"/>
          <p:nvPr>
            <p:ph type="title"/>
          </p:nvPr>
        </p:nvSpPr>
        <p:spPr>
          <a:xfrm>
            <a:off x="838200" y="365126"/>
            <a:ext cx="105156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b="1" lang="tr-TR">
                <a:solidFill>
                  <a:srgbClr val="203785"/>
                </a:solidFill>
              </a:rPr>
              <a:t>Sayısız Parametre</a:t>
            </a:r>
            <a:endParaRPr b="1">
              <a:solidFill>
                <a:srgbClr val="203785"/>
              </a:solidFill>
            </a:endParaRPr>
          </a:p>
        </p:txBody>
      </p:sp>
      <p:sp>
        <p:nvSpPr>
          <p:cNvPr id="158" name="Google Shape;158;gc467bd27d8_0_93"/>
          <p:cNvSpPr txBox="1"/>
          <p:nvPr>
            <p:ph idx="1" type="body"/>
          </p:nvPr>
        </p:nvSpPr>
        <p:spPr>
          <a:xfrm>
            <a:off x="838200" y="970962"/>
            <a:ext cx="10515600" cy="52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tr-TR">
                <a:solidFill>
                  <a:srgbClr val="203785"/>
                </a:solidFill>
              </a:rPr>
              <a:t>Eğer parametre sayımızı belirleyemezsek argüman başına “*” işareti koyup çalıştırabiliyoruz. </a:t>
            </a:r>
            <a:endParaRPr>
              <a:solidFill>
                <a:srgbClr val="203785"/>
              </a:solidFill>
            </a:endParaRPr>
          </a:p>
        </p:txBody>
      </p:sp>
      <p:pic>
        <p:nvPicPr>
          <p:cNvPr id="159" name="Google Shape;159;gc467bd27d8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50" y="1955050"/>
            <a:ext cx="8894999" cy="202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c467bd27d8_0_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2849" y="4358725"/>
            <a:ext cx="6090225" cy="14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467bd27d8_0_98"/>
          <p:cNvSpPr txBox="1"/>
          <p:nvPr>
            <p:ph type="title"/>
          </p:nvPr>
        </p:nvSpPr>
        <p:spPr>
          <a:xfrm>
            <a:off x="838200" y="365126"/>
            <a:ext cx="105156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b="1" lang="tr-TR">
                <a:solidFill>
                  <a:srgbClr val="203785"/>
                </a:solidFill>
              </a:rPr>
              <a:t>Sayısız Parametre</a:t>
            </a:r>
            <a:endParaRPr b="1">
              <a:solidFill>
                <a:srgbClr val="203785"/>
              </a:solidFill>
            </a:endParaRPr>
          </a:p>
        </p:txBody>
      </p:sp>
      <p:sp>
        <p:nvSpPr>
          <p:cNvPr id="166" name="Google Shape;166;gc467bd27d8_0_98"/>
          <p:cNvSpPr txBox="1"/>
          <p:nvPr>
            <p:ph idx="1" type="body"/>
          </p:nvPr>
        </p:nvSpPr>
        <p:spPr>
          <a:xfrm>
            <a:off x="838200" y="970962"/>
            <a:ext cx="10515600" cy="52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tr-TR">
                <a:solidFill>
                  <a:srgbClr val="203785"/>
                </a:solidFill>
              </a:rPr>
              <a:t>Ok ile gösterilen kısımda parametremiz artık parametreler</a:t>
            </a:r>
            <a:br>
              <a:rPr lang="tr-TR">
                <a:solidFill>
                  <a:srgbClr val="203785"/>
                </a:solidFill>
              </a:rPr>
            </a:br>
            <a:r>
              <a:rPr lang="tr-TR">
                <a:solidFill>
                  <a:srgbClr val="203785"/>
                </a:solidFill>
              </a:rPr>
              <a:t>listesine dönüşmüş oldu.  Bu sayede -1. index yani en kucuk </a:t>
            </a:r>
            <a:br>
              <a:rPr lang="tr-TR">
                <a:solidFill>
                  <a:srgbClr val="203785"/>
                </a:solidFill>
              </a:rPr>
            </a:br>
            <a:r>
              <a:rPr lang="tr-TR">
                <a:solidFill>
                  <a:srgbClr val="203785"/>
                </a:solidFill>
              </a:rPr>
              <a:t>çocuğa ulaşmış olduk.</a:t>
            </a:r>
            <a:endParaRPr>
              <a:solidFill>
                <a:srgbClr val="203785"/>
              </a:solidFill>
            </a:endParaRPr>
          </a:p>
        </p:txBody>
      </p:sp>
      <p:pic>
        <p:nvPicPr>
          <p:cNvPr id="167" name="Google Shape;167;gc467bd27d8_0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675" y="2709625"/>
            <a:ext cx="8894999" cy="202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gc467bd27d8_0_98"/>
          <p:cNvCxnSpPr/>
          <p:nvPr/>
        </p:nvCxnSpPr>
        <p:spPr>
          <a:xfrm flipH="1">
            <a:off x="8659275" y="1470775"/>
            <a:ext cx="2379600" cy="1602900"/>
          </a:xfrm>
          <a:prstGeom prst="straightConnector1">
            <a:avLst/>
          </a:prstGeom>
          <a:noFill/>
          <a:ln cap="flat" cmpd="sng" w="76200">
            <a:solidFill>
              <a:srgbClr val="20378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gc467bd27d8_0_98"/>
          <p:cNvCxnSpPr/>
          <p:nvPr/>
        </p:nvCxnSpPr>
        <p:spPr>
          <a:xfrm rot="10800000">
            <a:off x="7337225" y="4861625"/>
            <a:ext cx="3292200" cy="466500"/>
          </a:xfrm>
          <a:prstGeom prst="straightConnector1">
            <a:avLst/>
          </a:prstGeom>
          <a:noFill/>
          <a:ln cap="flat" cmpd="sng" w="76200">
            <a:solidFill>
              <a:srgbClr val="20378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467bd27d8_0_108"/>
          <p:cNvSpPr txBox="1"/>
          <p:nvPr>
            <p:ph type="title"/>
          </p:nvPr>
        </p:nvSpPr>
        <p:spPr>
          <a:xfrm>
            <a:off x="838200" y="365126"/>
            <a:ext cx="105156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b="1" lang="tr-TR">
                <a:solidFill>
                  <a:srgbClr val="203785"/>
                </a:solidFill>
              </a:rPr>
              <a:t>Varsayılan(Default) Parametre</a:t>
            </a:r>
            <a:endParaRPr b="1">
              <a:solidFill>
                <a:srgbClr val="203785"/>
              </a:solidFill>
            </a:endParaRPr>
          </a:p>
        </p:txBody>
      </p:sp>
      <p:sp>
        <p:nvSpPr>
          <p:cNvPr id="175" name="Google Shape;175;gc467bd27d8_0_108"/>
          <p:cNvSpPr txBox="1"/>
          <p:nvPr>
            <p:ph idx="1" type="body"/>
          </p:nvPr>
        </p:nvSpPr>
        <p:spPr>
          <a:xfrm>
            <a:off x="838200" y="970962"/>
            <a:ext cx="10515600" cy="52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tr-TR">
                <a:solidFill>
                  <a:srgbClr val="203785"/>
                </a:solidFill>
              </a:rPr>
              <a:t>Varsayılan parametre fonksiyonu tanımlarken parametreyide tanımladığımız bir işlemdir. Bu işlemde parametreyi tanımladığımız için fonksiyona parametre verilmese bile fonksiyonu çağırabilmekteyiz.(çalıştırabilmekteyiz)</a:t>
            </a:r>
            <a:br>
              <a:rPr lang="tr-TR">
                <a:solidFill>
                  <a:srgbClr val="203785"/>
                </a:solidFill>
              </a:rPr>
            </a:br>
            <a:br>
              <a:rPr lang="tr-TR">
                <a:solidFill>
                  <a:srgbClr val="203785"/>
                </a:solidFill>
              </a:rPr>
            </a:br>
            <a:r>
              <a:rPr lang="tr-TR">
                <a:solidFill>
                  <a:srgbClr val="203785"/>
                </a:solidFill>
              </a:rPr>
              <a:t>Kullanımında ise parametreyi parantez içinde tanımlarken bir değer atıyoruz. </a:t>
            </a:r>
            <a:endParaRPr>
              <a:solidFill>
                <a:srgbClr val="203785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467bd27d8_0_103"/>
          <p:cNvSpPr txBox="1"/>
          <p:nvPr>
            <p:ph type="title"/>
          </p:nvPr>
        </p:nvSpPr>
        <p:spPr>
          <a:xfrm>
            <a:off x="838200" y="365126"/>
            <a:ext cx="105156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b="1" lang="tr-TR">
                <a:solidFill>
                  <a:srgbClr val="203785"/>
                </a:solidFill>
              </a:rPr>
              <a:t>Varsayılan (Default) Parametre</a:t>
            </a:r>
            <a:endParaRPr b="1">
              <a:solidFill>
                <a:srgbClr val="203785"/>
              </a:solidFill>
            </a:endParaRPr>
          </a:p>
        </p:txBody>
      </p:sp>
      <p:pic>
        <p:nvPicPr>
          <p:cNvPr id="181" name="Google Shape;181;gc467bd27d8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325" y="1404650"/>
            <a:ext cx="6294025" cy="28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c467bd27d8_0_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8850" y="3518253"/>
            <a:ext cx="4158075" cy="22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467bd27d8_0_137"/>
          <p:cNvSpPr txBox="1"/>
          <p:nvPr/>
        </p:nvSpPr>
        <p:spPr>
          <a:xfrm>
            <a:off x="1963225" y="1392825"/>
            <a:ext cx="78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c467bd27d8_0_137"/>
          <p:cNvSpPr txBox="1"/>
          <p:nvPr/>
        </p:nvSpPr>
        <p:spPr>
          <a:xfrm>
            <a:off x="900550" y="1184025"/>
            <a:ext cx="9460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2800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Fonksiyonun bir değer döndürmesini istersek, return ifadesini kullanmalıyız. </a:t>
            </a:r>
            <a:endParaRPr b="0" i="0" sz="2800" u="none" cap="none" strike="noStrike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c467bd27d8_0_137"/>
          <p:cNvSpPr txBox="1"/>
          <p:nvPr>
            <p:ph type="ctrTitle"/>
          </p:nvPr>
        </p:nvSpPr>
        <p:spPr>
          <a:xfrm>
            <a:off x="900550" y="275963"/>
            <a:ext cx="91440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tr-TR">
                <a:solidFill>
                  <a:srgbClr val="263F87"/>
                </a:solidFill>
              </a:rPr>
              <a:t>Return</a:t>
            </a:r>
            <a:endParaRPr b="1">
              <a:solidFill>
                <a:srgbClr val="263F87"/>
              </a:solidFill>
            </a:endParaRPr>
          </a:p>
        </p:txBody>
      </p:sp>
      <p:pic>
        <p:nvPicPr>
          <p:cNvPr id="190" name="Google Shape;190;gc467bd27d8_0_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975" y="2406175"/>
            <a:ext cx="4346968" cy="305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c467bd27d8_0_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8050" y="2961500"/>
            <a:ext cx="1742625" cy="25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467bd27d8_0_143"/>
          <p:cNvSpPr txBox="1"/>
          <p:nvPr/>
        </p:nvSpPr>
        <p:spPr>
          <a:xfrm>
            <a:off x="1963225" y="1392825"/>
            <a:ext cx="78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c467bd27d8_0_143"/>
          <p:cNvSpPr txBox="1"/>
          <p:nvPr/>
        </p:nvSpPr>
        <p:spPr>
          <a:xfrm>
            <a:off x="900550" y="1184025"/>
            <a:ext cx="10303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2800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Fonksiyonu tanımlarken boş tanımlayamayız. Yani boş fonksiyon diye bişey yoktur. Fakat boş bir fonksiyona ihtiyacınız olduğunda pass ifadesini kullanarak hatalardan kaçınabilirsiniz.</a:t>
            </a:r>
            <a:endParaRPr b="0" i="0" sz="2800" u="none" cap="none" strike="noStrike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c467bd27d8_0_143"/>
          <p:cNvSpPr txBox="1"/>
          <p:nvPr>
            <p:ph type="ctrTitle"/>
          </p:nvPr>
        </p:nvSpPr>
        <p:spPr>
          <a:xfrm>
            <a:off x="900550" y="275963"/>
            <a:ext cx="91440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tr-TR">
                <a:solidFill>
                  <a:srgbClr val="263F87"/>
                </a:solidFill>
              </a:rPr>
              <a:t>Pass</a:t>
            </a:r>
            <a:endParaRPr b="1">
              <a:solidFill>
                <a:srgbClr val="263F87"/>
              </a:solidFill>
            </a:endParaRPr>
          </a:p>
        </p:txBody>
      </p:sp>
      <p:pic>
        <p:nvPicPr>
          <p:cNvPr id="199" name="Google Shape;199;gc467bd27d8_0_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0325" y="3400825"/>
            <a:ext cx="4097358" cy="14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c467bd27d8_0_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4253" y="4014525"/>
            <a:ext cx="1579699" cy="12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467bd27d8_0_149"/>
          <p:cNvSpPr txBox="1"/>
          <p:nvPr/>
        </p:nvSpPr>
        <p:spPr>
          <a:xfrm>
            <a:off x="1963225" y="1392825"/>
            <a:ext cx="78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c467bd27d8_0_149"/>
          <p:cNvSpPr txBox="1"/>
          <p:nvPr/>
        </p:nvSpPr>
        <p:spPr>
          <a:xfrm>
            <a:off x="900550" y="1184025"/>
            <a:ext cx="9279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2800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Kayıt oluştur fonksiyonu oluşturun. </a:t>
            </a:r>
            <a:br>
              <a:rPr lang="tr-TR" sz="2800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tr-TR" sz="2800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Aldığı parametreler isim, soyisim, işletim sistemi, şehir olsun. Bu parametreleri aşağıdaki şekilde yazdırsın. </a:t>
            </a:r>
            <a:endParaRPr b="0" i="0" sz="2800" u="none" cap="none" strike="noStrike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c467bd27d8_0_149"/>
          <p:cNvSpPr txBox="1"/>
          <p:nvPr>
            <p:ph type="ctrTitle"/>
          </p:nvPr>
        </p:nvSpPr>
        <p:spPr>
          <a:xfrm>
            <a:off x="900550" y="275963"/>
            <a:ext cx="91440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tr-TR">
                <a:solidFill>
                  <a:srgbClr val="263F87"/>
                </a:solidFill>
              </a:rPr>
              <a:t>Alıştırma ✨</a:t>
            </a:r>
            <a:endParaRPr b="1">
              <a:solidFill>
                <a:srgbClr val="263F87"/>
              </a:solidFill>
            </a:endParaRPr>
          </a:p>
        </p:txBody>
      </p:sp>
      <p:pic>
        <p:nvPicPr>
          <p:cNvPr id="208" name="Google Shape;208;gc467bd27d8_0_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852" y="3123300"/>
            <a:ext cx="5626750" cy="22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467bd27d8_0_155"/>
          <p:cNvSpPr txBox="1"/>
          <p:nvPr/>
        </p:nvSpPr>
        <p:spPr>
          <a:xfrm>
            <a:off x="1963225" y="1392825"/>
            <a:ext cx="78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c467bd27d8_0_155"/>
          <p:cNvSpPr txBox="1"/>
          <p:nvPr/>
        </p:nvSpPr>
        <p:spPr>
          <a:xfrm>
            <a:off x="900550" y="1184024"/>
            <a:ext cx="7545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c467bd27d8_0_155"/>
          <p:cNvSpPr txBox="1"/>
          <p:nvPr>
            <p:ph type="ctrTitle"/>
          </p:nvPr>
        </p:nvSpPr>
        <p:spPr>
          <a:xfrm>
            <a:off x="900550" y="275963"/>
            <a:ext cx="91440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tr-TR">
                <a:solidFill>
                  <a:srgbClr val="263F87"/>
                </a:solidFill>
              </a:rPr>
              <a:t>Alıştırma cevabı</a:t>
            </a:r>
            <a:endParaRPr b="1">
              <a:solidFill>
                <a:srgbClr val="263F87"/>
              </a:solidFill>
            </a:endParaRPr>
          </a:p>
        </p:txBody>
      </p:sp>
      <p:pic>
        <p:nvPicPr>
          <p:cNvPr id="216" name="Google Shape;216;gc467bd27d8_0_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850" y="1676625"/>
            <a:ext cx="7721609" cy="36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467bd27d8_0_181"/>
          <p:cNvSpPr txBox="1"/>
          <p:nvPr/>
        </p:nvSpPr>
        <p:spPr>
          <a:xfrm>
            <a:off x="1963225" y="1392825"/>
            <a:ext cx="78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c467bd27d8_0_181"/>
          <p:cNvSpPr txBox="1"/>
          <p:nvPr/>
        </p:nvSpPr>
        <p:spPr>
          <a:xfrm>
            <a:off x="900550" y="1184024"/>
            <a:ext cx="754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28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c467bd27d8_0_181"/>
          <p:cNvSpPr txBox="1"/>
          <p:nvPr>
            <p:ph type="ctrTitle"/>
          </p:nvPr>
        </p:nvSpPr>
        <p:spPr>
          <a:xfrm>
            <a:off x="900550" y="275963"/>
            <a:ext cx="91440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tr-TR">
                <a:solidFill>
                  <a:srgbClr val="263F87"/>
                </a:solidFill>
              </a:rPr>
              <a:t>Çarpım Fonksiyonu</a:t>
            </a:r>
            <a:endParaRPr>
              <a:solidFill>
                <a:srgbClr val="263F87"/>
              </a:solidFill>
            </a:endParaRPr>
          </a:p>
        </p:txBody>
      </p:sp>
      <p:pic>
        <p:nvPicPr>
          <p:cNvPr id="224" name="Google Shape;224;gc467bd27d8_0_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025" y="1793026"/>
            <a:ext cx="4375525" cy="19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c467bd27d8_0_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4875" y="1722262"/>
            <a:ext cx="2009375" cy="15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c467bd27d8_0_181"/>
          <p:cNvSpPr txBox="1"/>
          <p:nvPr/>
        </p:nvSpPr>
        <p:spPr>
          <a:xfrm>
            <a:off x="4164375" y="4428775"/>
            <a:ext cx="6213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>
                <a:solidFill>
                  <a:srgbClr val="203785"/>
                </a:solidFill>
                <a:latin typeface="Calibri"/>
                <a:ea typeface="Calibri"/>
                <a:cs typeface="Calibri"/>
                <a:sym typeface="Calibri"/>
              </a:rPr>
              <a:t>Peki bunu daha kısa yoldan yapamaz mıyız ? Tek satırda filan 🎃</a:t>
            </a:r>
            <a:endParaRPr sz="2800">
              <a:solidFill>
                <a:srgbClr val="2037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6"/>
            <a:ext cx="10515600" cy="605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b="1" lang="tr-TR">
                <a:solidFill>
                  <a:srgbClr val="203785"/>
                </a:solidFill>
              </a:rPr>
              <a:t>Fonksiyon </a:t>
            </a:r>
            <a:r>
              <a:rPr b="1" lang="tr-TR">
                <a:solidFill>
                  <a:srgbClr val="203785"/>
                </a:solidFill>
              </a:rPr>
              <a:t>Nedir?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970962"/>
            <a:ext cx="10515600" cy="5206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tr-TR">
                <a:solidFill>
                  <a:srgbClr val="203785"/>
                </a:solidFill>
              </a:rPr>
              <a:t>Fonsiyon, yalnızca çağrıldığında çalışan bir kod bloğudur. </a:t>
            </a:r>
            <a:br>
              <a:rPr lang="tr-TR">
                <a:solidFill>
                  <a:srgbClr val="203785"/>
                </a:solidFill>
              </a:rPr>
            </a:br>
            <a:r>
              <a:rPr lang="tr-TR">
                <a:solidFill>
                  <a:srgbClr val="203785"/>
                </a:solidFill>
              </a:rPr>
              <a:t>Herhangi bir girdi alabilen ve çıktı verebilen yapılardır. </a:t>
            </a:r>
            <a:endParaRPr>
              <a:solidFill>
                <a:srgbClr val="203785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3785"/>
              </a:buClr>
              <a:buSzPts val="1800"/>
              <a:buChar char="•"/>
            </a:pPr>
            <a:r>
              <a:rPr lang="tr-TR">
                <a:solidFill>
                  <a:srgbClr val="203785"/>
                </a:solidFill>
              </a:rPr>
              <a:t>Aşağıdaki verilen resimden de görüldüğü üzere fonksiyona giren parametreler bir takım işleme tabi tutulup çıktıyı oluşturur.</a:t>
            </a:r>
            <a:endParaRPr>
              <a:solidFill>
                <a:srgbClr val="203785"/>
              </a:solidFill>
            </a:endParaRPr>
          </a:p>
        </p:txBody>
      </p:sp>
      <p:pic>
        <p:nvPicPr>
          <p:cNvPr id="92" name="Google Shape;9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050" y="3337680"/>
            <a:ext cx="7772625" cy="228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467bd27d8_0_190"/>
          <p:cNvSpPr txBox="1"/>
          <p:nvPr/>
        </p:nvSpPr>
        <p:spPr>
          <a:xfrm>
            <a:off x="1963225" y="1392825"/>
            <a:ext cx="78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c467bd27d8_0_190"/>
          <p:cNvSpPr txBox="1"/>
          <p:nvPr>
            <p:ph type="ctrTitle"/>
          </p:nvPr>
        </p:nvSpPr>
        <p:spPr>
          <a:xfrm>
            <a:off x="900550" y="275963"/>
            <a:ext cx="91440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tr-TR">
                <a:solidFill>
                  <a:srgbClr val="263F87"/>
                </a:solidFill>
              </a:rPr>
              <a:t>Lambda - Tek satırda fonksiyon</a:t>
            </a:r>
            <a:endParaRPr b="1">
              <a:solidFill>
                <a:srgbClr val="263F87"/>
              </a:solidFill>
            </a:endParaRPr>
          </a:p>
        </p:txBody>
      </p:sp>
      <p:pic>
        <p:nvPicPr>
          <p:cNvPr id="233" name="Google Shape;233;gc467bd27d8_0_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275" y="2707875"/>
            <a:ext cx="9251000" cy="1442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gc467bd27d8_0_190"/>
          <p:cNvCxnSpPr/>
          <p:nvPr/>
        </p:nvCxnSpPr>
        <p:spPr>
          <a:xfrm rot="10800000">
            <a:off x="9171475" y="3602500"/>
            <a:ext cx="743700" cy="975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gc467bd27d8_0_190"/>
          <p:cNvSpPr txBox="1"/>
          <p:nvPr/>
        </p:nvSpPr>
        <p:spPr>
          <a:xfrm>
            <a:off x="9634250" y="4792325"/>
            <a:ext cx="234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>
                <a:solidFill>
                  <a:srgbClr val="203785"/>
                </a:solidFill>
                <a:latin typeface="Calibri"/>
                <a:ea typeface="Calibri"/>
                <a:cs typeface="Calibri"/>
                <a:sym typeface="Calibri"/>
              </a:rPr>
              <a:t>return kısmı</a:t>
            </a:r>
            <a:endParaRPr sz="2800">
              <a:solidFill>
                <a:srgbClr val="2037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6" name="Google Shape;236;gc467bd27d8_0_190"/>
          <p:cNvCxnSpPr/>
          <p:nvPr/>
        </p:nvCxnSpPr>
        <p:spPr>
          <a:xfrm flipH="1">
            <a:off x="6907450" y="1949975"/>
            <a:ext cx="1685700" cy="94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gc467bd27d8_0_190"/>
          <p:cNvSpPr txBox="1"/>
          <p:nvPr/>
        </p:nvSpPr>
        <p:spPr>
          <a:xfrm>
            <a:off x="8593150" y="1450075"/>
            <a:ext cx="234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>
                <a:solidFill>
                  <a:srgbClr val="203785"/>
                </a:solidFill>
                <a:latin typeface="Calibri"/>
                <a:ea typeface="Calibri"/>
                <a:cs typeface="Calibri"/>
                <a:sym typeface="Calibri"/>
              </a:rPr>
              <a:t>Parametreler</a:t>
            </a:r>
            <a:endParaRPr sz="2800">
              <a:solidFill>
                <a:srgbClr val="2037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8" name="Google Shape;238;gc467bd27d8_0_190"/>
          <p:cNvCxnSpPr/>
          <p:nvPr/>
        </p:nvCxnSpPr>
        <p:spPr>
          <a:xfrm>
            <a:off x="958475" y="2181350"/>
            <a:ext cx="1355100" cy="660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gc467bd27d8_0_190"/>
          <p:cNvSpPr txBox="1"/>
          <p:nvPr/>
        </p:nvSpPr>
        <p:spPr>
          <a:xfrm>
            <a:off x="8225" y="1565750"/>
            <a:ext cx="325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>
                <a:solidFill>
                  <a:srgbClr val="203785"/>
                </a:solidFill>
                <a:latin typeface="Calibri"/>
                <a:ea typeface="Calibri"/>
                <a:cs typeface="Calibri"/>
                <a:sym typeface="Calibri"/>
              </a:rPr>
              <a:t>Fonksiyon ismi</a:t>
            </a:r>
            <a:endParaRPr sz="2800">
              <a:solidFill>
                <a:srgbClr val="2037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c467bd27d8_0_214"/>
          <p:cNvSpPr txBox="1"/>
          <p:nvPr/>
        </p:nvSpPr>
        <p:spPr>
          <a:xfrm>
            <a:off x="1963225" y="1392825"/>
            <a:ext cx="78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c467bd27d8_0_214"/>
          <p:cNvSpPr txBox="1"/>
          <p:nvPr/>
        </p:nvSpPr>
        <p:spPr>
          <a:xfrm>
            <a:off x="900550" y="1184025"/>
            <a:ext cx="9279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2800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İki sayının toplamının karesi fonksiyonunu bir satırda yapmaya çalışınız. </a:t>
            </a:r>
            <a:endParaRPr b="0" i="0" sz="2800" u="none" cap="none" strike="noStrike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c467bd27d8_0_214"/>
          <p:cNvSpPr txBox="1"/>
          <p:nvPr>
            <p:ph type="ctrTitle"/>
          </p:nvPr>
        </p:nvSpPr>
        <p:spPr>
          <a:xfrm>
            <a:off x="900550" y="275963"/>
            <a:ext cx="91440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tr-TR">
                <a:solidFill>
                  <a:srgbClr val="263F87"/>
                </a:solidFill>
              </a:rPr>
              <a:t>Lambda </a:t>
            </a:r>
            <a:r>
              <a:rPr b="1" lang="tr-TR">
                <a:solidFill>
                  <a:srgbClr val="263F87"/>
                </a:solidFill>
              </a:rPr>
              <a:t>Alıştırma ✨</a:t>
            </a:r>
            <a:endParaRPr b="1">
              <a:solidFill>
                <a:srgbClr val="263F87"/>
              </a:solidFill>
            </a:endParaRPr>
          </a:p>
        </p:txBody>
      </p:sp>
      <p:pic>
        <p:nvPicPr>
          <p:cNvPr id="247" name="Google Shape;247;gc467bd27d8_0_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175" y="2803325"/>
            <a:ext cx="3388450" cy="1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467bd27d8_0_226"/>
          <p:cNvSpPr txBox="1"/>
          <p:nvPr/>
        </p:nvSpPr>
        <p:spPr>
          <a:xfrm>
            <a:off x="1963225" y="1392825"/>
            <a:ext cx="78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c467bd27d8_0_226"/>
          <p:cNvSpPr txBox="1"/>
          <p:nvPr/>
        </p:nvSpPr>
        <p:spPr>
          <a:xfrm>
            <a:off x="900550" y="1184024"/>
            <a:ext cx="7545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c467bd27d8_0_226"/>
          <p:cNvSpPr txBox="1"/>
          <p:nvPr>
            <p:ph type="ctrTitle"/>
          </p:nvPr>
        </p:nvSpPr>
        <p:spPr>
          <a:xfrm>
            <a:off x="900550" y="275963"/>
            <a:ext cx="91440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tr-TR">
                <a:solidFill>
                  <a:srgbClr val="263F87"/>
                </a:solidFill>
              </a:rPr>
              <a:t>Lambda Alıştırma </a:t>
            </a:r>
            <a:r>
              <a:rPr b="1" lang="tr-TR">
                <a:solidFill>
                  <a:srgbClr val="263F87"/>
                </a:solidFill>
              </a:rPr>
              <a:t>cevabı</a:t>
            </a:r>
            <a:endParaRPr b="1">
              <a:solidFill>
                <a:srgbClr val="263F87"/>
              </a:solidFill>
            </a:endParaRPr>
          </a:p>
        </p:txBody>
      </p:sp>
      <p:pic>
        <p:nvPicPr>
          <p:cNvPr id="255" name="Google Shape;255;gc467bd27d8_0_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3425" y="2639500"/>
            <a:ext cx="6232800" cy="114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c467bd27d8_0_2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925" y="1266875"/>
            <a:ext cx="9231085" cy="114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c467bd27d8_0_2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44550" y="4212425"/>
            <a:ext cx="1979375" cy="14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bfb11d3370_0_62"/>
          <p:cNvSpPr txBox="1"/>
          <p:nvPr/>
        </p:nvSpPr>
        <p:spPr>
          <a:xfrm>
            <a:off x="1963225" y="1392825"/>
            <a:ext cx="78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bfb11d3370_0_62"/>
          <p:cNvSpPr txBox="1"/>
          <p:nvPr/>
        </p:nvSpPr>
        <p:spPr>
          <a:xfrm>
            <a:off x="900550" y="1184024"/>
            <a:ext cx="7545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www.w3schools.com</a:t>
            </a:r>
            <a:endParaRPr b="0" i="0" sz="2000" u="none" cap="none" strike="noStrike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https://python-istihza.yazbel.com/fonksiyonlar.html</a:t>
            </a:r>
            <a:endParaRPr sz="20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20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20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bfb11d3370_0_62"/>
          <p:cNvSpPr txBox="1"/>
          <p:nvPr>
            <p:ph type="ctrTitle"/>
          </p:nvPr>
        </p:nvSpPr>
        <p:spPr>
          <a:xfrm>
            <a:off x="900550" y="275963"/>
            <a:ext cx="91440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tr-TR">
                <a:solidFill>
                  <a:srgbClr val="263F87"/>
                </a:solidFill>
              </a:rPr>
              <a:t>Kaynakça</a:t>
            </a:r>
            <a:endParaRPr>
              <a:solidFill>
                <a:srgbClr val="263F8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467bd27d8_0_57"/>
          <p:cNvSpPr txBox="1"/>
          <p:nvPr>
            <p:ph type="title"/>
          </p:nvPr>
        </p:nvSpPr>
        <p:spPr>
          <a:xfrm>
            <a:off x="838200" y="365126"/>
            <a:ext cx="105156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b="1" lang="tr-TR">
                <a:solidFill>
                  <a:srgbClr val="203785"/>
                </a:solidFill>
              </a:rPr>
              <a:t>Önceden gördüğümüz fonksiyonlar;</a:t>
            </a:r>
            <a:endParaRPr b="1">
              <a:solidFill>
                <a:srgbClr val="203785"/>
              </a:solidFill>
            </a:endParaRPr>
          </a:p>
        </p:txBody>
      </p:sp>
      <p:sp>
        <p:nvSpPr>
          <p:cNvPr id="98" name="Google Shape;98;gc467bd27d8_0_57"/>
          <p:cNvSpPr txBox="1"/>
          <p:nvPr>
            <p:ph idx="1" type="body"/>
          </p:nvPr>
        </p:nvSpPr>
        <p:spPr>
          <a:xfrm>
            <a:off x="838200" y="1470751"/>
            <a:ext cx="10515600" cy="4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3785"/>
              </a:buClr>
              <a:buSzPts val="1800"/>
              <a:buChar char="●"/>
            </a:pPr>
            <a:r>
              <a:rPr lang="tr-TR">
                <a:solidFill>
                  <a:srgbClr val="203785"/>
                </a:solidFill>
              </a:rPr>
              <a:t>len()    -&gt; Girdi aldığı herhangi bir veri tipinin uzunluğunu döndürür.</a:t>
            </a:r>
            <a:endParaRPr>
              <a:solidFill>
                <a:srgbClr val="203785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785"/>
              </a:buClr>
              <a:buSzPts val="1800"/>
              <a:buChar char="●"/>
            </a:pPr>
            <a:r>
              <a:rPr lang="tr-TR">
                <a:solidFill>
                  <a:srgbClr val="203785"/>
                </a:solidFill>
              </a:rPr>
              <a:t>print() -&gt; Girdi aldığı yazıyı ekrana bastırır.</a:t>
            </a:r>
            <a:endParaRPr>
              <a:solidFill>
                <a:srgbClr val="203785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785"/>
              </a:buClr>
              <a:buSzPts val="1800"/>
              <a:buChar char="●"/>
            </a:pPr>
            <a:r>
              <a:rPr lang="tr-TR">
                <a:solidFill>
                  <a:srgbClr val="203785"/>
                </a:solidFill>
              </a:rPr>
              <a:t>input() -&gt; Klavye girdisi aldığımız fonksiyon. </a:t>
            </a:r>
            <a:endParaRPr>
              <a:solidFill>
                <a:srgbClr val="203785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785"/>
              </a:buClr>
              <a:buSzPts val="1800"/>
              <a:buChar char="●"/>
            </a:pPr>
            <a:r>
              <a:rPr lang="tr-TR">
                <a:solidFill>
                  <a:srgbClr val="203785"/>
                </a:solidFill>
              </a:rPr>
              <a:t>range() -&gt; herhangi iki sayı arasında liste oluşturan fonksiyon</a:t>
            </a:r>
            <a:endParaRPr>
              <a:solidFill>
                <a:srgbClr val="203785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785"/>
              </a:buClr>
              <a:buSzPts val="1800"/>
              <a:buChar char="●"/>
            </a:pPr>
            <a:r>
              <a:rPr lang="tr-TR">
                <a:solidFill>
                  <a:srgbClr val="203785"/>
                </a:solidFill>
              </a:rPr>
              <a:t>type() -&gt; Verdiğimiz verinin tipini döndüren fonksiyon</a:t>
            </a:r>
            <a:endParaRPr>
              <a:solidFill>
                <a:srgbClr val="20378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467bd27d8_0_1"/>
          <p:cNvSpPr txBox="1"/>
          <p:nvPr>
            <p:ph type="title"/>
          </p:nvPr>
        </p:nvSpPr>
        <p:spPr>
          <a:xfrm>
            <a:off x="838200" y="365126"/>
            <a:ext cx="105156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b="1" lang="tr-TR">
                <a:solidFill>
                  <a:srgbClr val="203785"/>
                </a:solidFill>
              </a:rPr>
              <a:t>Fonksiyon Oluşturmak?</a:t>
            </a:r>
            <a:endParaRPr/>
          </a:p>
        </p:txBody>
      </p:sp>
      <p:sp>
        <p:nvSpPr>
          <p:cNvPr id="104" name="Google Shape;104;gc467bd27d8_0_1"/>
          <p:cNvSpPr txBox="1"/>
          <p:nvPr>
            <p:ph idx="1" type="body"/>
          </p:nvPr>
        </p:nvSpPr>
        <p:spPr>
          <a:xfrm>
            <a:off x="838200" y="970962"/>
            <a:ext cx="10515600" cy="52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3785"/>
              </a:buClr>
              <a:buSzPts val="1800"/>
              <a:buChar char="•"/>
            </a:pPr>
            <a:r>
              <a:rPr lang="tr-TR">
                <a:solidFill>
                  <a:srgbClr val="203785"/>
                </a:solidFill>
              </a:rPr>
              <a:t>Python’da Fonksiyon def anahtar kelimesi kullanılarak oluşturulur.</a:t>
            </a:r>
            <a:endParaRPr>
              <a:solidFill>
                <a:srgbClr val="20378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378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tr-TR">
                <a:solidFill>
                  <a:srgbClr val="203785"/>
                </a:solidFill>
              </a:rPr>
              <a:t>Çağırdığımızda “Merhaba Dünya” yazdıran fonksiyon;</a:t>
            </a:r>
            <a:endParaRPr>
              <a:solidFill>
                <a:srgbClr val="203785"/>
              </a:solidFill>
            </a:endParaRPr>
          </a:p>
        </p:txBody>
      </p:sp>
      <p:pic>
        <p:nvPicPr>
          <p:cNvPr id="105" name="Google Shape;105;gc467bd27d8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150" y="3172893"/>
            <a:ext cx="8076900" cy="17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467bd27d8_0_63"/>
          <p:cNvSpPr txBox="1"/>
          <p:nvPr>
            <p:ph type="title"/>
          </p:nvPr>
        </p:nvSpPr>
        <p:spPr>
          <a:xfrm>
            <a:off x="838200" y="365126"/>
            <a:ext cx="105156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b="1" lang="tr-TR">
                <a:solidFill>
                  <a:srgbClr val="203785"/>
                </a:solidFill>
              </a:rPr>
              <a:t>Fonksiyonu Çağırmak</a:t>
            </a:r>
            <a:endParaRPr b="1">
              <a:solidFill>
                <a:srgbClr val="203785"/>
              </a:solidFill>
            </a:endParaRPr>
          </a:p>
        </p:txBody>
      </p:sp>
      <p:sp>
        <p:nvSpPr>
          <p:cNvPr id="111" name="Google Shape;111;gc467bd27d8_0_63"/>
          <p:cNvSpPr txBox="1"/>
          <p:nvPr>
            <p:ph idx="1" type="body"/>
          </p:nvPr>
        </p:nvSpPr>
        <p:spPr>
          <a:xfrm>
            <a:off x="838200" y="970962"/>
            <a:ext cx="10515600" cy="52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tr-TR">
                <a:solidFill>
                  <a:srgbClr val="203785"/>
                </a:solidFill>
              </a:rPr>
              <a:t>Bir fonksiyonu oluşturduğumuz zaman kullanmamız için o fonksiyonu çağırmamız gerekiyor. Parantezleri kullanmamızın sebebi fonksiyonların parametre almasından dolayıdır. Altta bulunan fonksiyonumuz parametre almıyor. </a:t>
            </a:r>
            <a:endParaRPr>
              <a:solidFill>
                <a:srgbClr val="203785"/>
              </a:solidFill>
            </a:endParaRPr>
          </a:p>
        </p:txBody>
      </p:sp>
      <p:pic>
        <p:nvPicPr>
          <p:cNvPr id="112" name="Google Shape;112;gc467bd27d8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899" y="3282350"/>
            <a:ext cx="7639950" cy="20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467bd27d8_0_68"/>
          <p:cNvSpPr txBox="1"/>
          <p:nvPr>
            <p:ph type="title"/>
          </p:nvPr>
        </p:nvSpPr>
        <p:spPr>
          <a:xfrm>
            <a:off x="838200" y="365126"/>
            <a:ext cx="105156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b="1" lang="tr-TR">
                <a:solidFill>
                  <a:srgbClr val="203785"/>
                </a:solidFill>
              </a:rPr>
              <a:t>Size merhaba diyen fonksiyon</a:t>
            </a:r>
            <a:endParaRPr b="1">
              <a:solidFill>
                <a:srgbClr val="203785"/>
              </a:solidFill>
            </a:endParaRPr>
          </a:p>
        </p:txBody>
      </p:sp>
      <p:sp>
        <p:nvSpPr>
          <p:cNvPr id="118" name="Google Shape;118;gc467bd27d8_0_68"/>
          <p:cNvSpPr txBox="1"/>
          <p:nvPr>
            <p:ph idx="1" type="body"/>
          </p:nvPr>
        </p:nvSpPr>
        <p:spPr>
          <a:xfrm>
            <a:off x="838200" y="970962"/>
            <a:ext cx="10515600" cy="52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tr-TR">
                <a:solidFill>
                  <a:srgbClr val="203785"/>
                </a:solidFill>
              </a:rPr>
              <a:t>Bu fonksiyonumuzda isim parametresi alıp “Merhaba isim” yazdıran fonksiyon. </a:t>
            </a:r>
            <a:endParaRPr>
              <a:solidFill>
                <a:srgbClr val="203785"/>
              </a:solidFill>
            </a:endParaRPr>
          </a:p>
        </p:txBody>
      </p:sp>
      <p:pic>
        <p:nvPicPr>
          <p:cNvPr id="119" name="Google Shape;119;gc467bd27d8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554" y="3226404"/>
            <a:ext cx="5141150" cy="1747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gc467bd27d8_0_68"/>
          <p:cNvCxnSpPr/>
          <p:nvPr/>
        </p:nvCxnSpPr>
        <p:spPr>
          <a:xfrm flipH="1">
            <a:off x="7601800" y="2511850"/>
            <a:ext cx="1668900" cy="677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gc467bd27d8_0_68"/>
          <p:cNvSpPr txBox="1"/>
          <p:nvPr/>
        </p:nvSpPr>
        <p:spPr>
          <a:xfrm>
            <a:off x="9353325" y="2032600"/>
            <a:ext cx="237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200">
                <a:solidFill>
                  <a:srgbClr val="203785"/>
                </a:solidFill>
                <a:latin typeface="Calibri"/>
                <a:ea typeface="Calibri"/>
                <a:cs typeface="Calibri"/>
                <a:sym typeface="Calibri"/>
              </a:rPr>
              <a:t>isim parametremiz </a:t>
            </a:r>
            <a:endParaRPr sz="2200">
              <a:solidFill>
                <a:srgbClr val="2037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467bd27d8_0_73"/>
          <p:cNvSpPr txBox="1"/>
          <p:nvPr>
            <p:ph type="title"/>
          </p:nvPr>
        </p:nvSpPr>
        <p:spPr>
          <a:xfrm>
            <a:off x="838200" y="365126"/>
            <a:ext cx="105156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b="1" lang="tr-TR">
                <a:solidFill>
                  <a:srgbClr val="203785"/>
                </a:solidFill>
              </a:rPr>
              <a:t>Girdi alıp merhaba diyen fonksiyona</a:t>
            </a:r>
            <a:endParaRPr b="1">
              <a:solidFill>
                <a:srgbClr val="203785"/>
              </a:solidFill>
            </a:endParaRPr>
          </a:p>
        </p:txBody>
      </p:sp>
      <p:sp>
        <p:nvSpPr>
          <p:cNvPr id="127" name="Google Shape;127;gc467bd27d8_0_73"/>
          <p:cNvSpPr txBox="1"/>
          <p:nvPr>
            <p:ph idx="1" type="body"/>
          </p:nvPr>
        </p:nvSpPr>
        <p:spPr>
          <a:xfrm>
            <a:off x="838200" y="970959"/>
            <a:ext cx="105156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tr-TR">
                <a:solidFill>
                  <a:srgbClr val="203785"/>
                </a:solidFill>
              </a:rPr>
              <a:t>Bu sefer gördüğünüz üzere fonksiyon argüman almıyor, fakat fonksiyon içerisinde isim adlı değişkene atama yapılıyor. </a:t>
            </a:r>
            <a:endParaRPr>
              <a:solidFill>
                <a:srgbClr val="203785"/>
              </a:solidFill>
            </a:endParaRPr>
          </a:p>
        </p:txBody>
      </p:sp>
      <p:pic>
        <p:nvPicPr>
          <p:cNvPr id="128" name="Google Shape;128;gc467bd27d8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55" y="2511825"/>
            <a:ext cx="6426750" cy="166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c467bd27d8_0_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450" y="2600627"/>
            <a:ext cx="2854309" cy="14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467bd27d8_0_78"/>
          <p:cNvSpPr txBox="1"/>
          <p:nvPr>
            <p:ph type="title"/>
          </p:nvPr>
        </p:nvSpPr>
        <p:spPr>
          <a:xfrm>
            <a:off x="838200" y="365126"/>
            <a:ext cx="105156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b="1" lang="tr-TR">
                <a:solidFill>
                  <a:srgbClr val="203785"/>
                </a:solidFill>
              </a:rPr>
              <a:t>Parametre ve Argüman arasındaki fark ? </a:t>
            </a:r>
            <a:endParaRPr b="1">
              <a:solidFill>
                <a:srgbClr val="203785"/>
              </a:solidFill>
            </a:endParaRPr>
          </a:p>
        </p:txBody>
      </p:sp>
      <p:sp>
        <p:nvSpPr>
          <p:cNvPr id="135" name="Google Shape;135;gc467bd27d8_0_78"/>
          <p:cNvSpPr txBox="1"/>
          <p:nvPr>
            <p:ph idx="1" type="body"/>
          </p:nvPr>
        </p:nvSpPr>
        <p:spPr>
          <a:xfrm>
            <a:off x="838200" y="970962"/>
            <a:ext cx="10515600" cy="52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tr-TR">
                <a:solidFill>
                  <a:srgbClr val="203785"/>
                </a:solidFill>
              </a:rPr>
              <a:t>Aslında ikisi arasındaki fark çok küçük ve sürekli kafanızı karıştırabilir türden. </a:t>
            </a:r>
            <a:br>
              <a:rPr lang="tr-TR">
                <a:solidFill>
                  <a:srgbClr val="203785"/>
                </a:solidFill>
              </a:rPr>
            </a:br>
            <a:r>
              <a:rPr lang="tr-TR">
                <a:solidFill>
                  <a:srgbClr val="203785"/>
                </a:solidFill>
              </a:rPr>
              <a:t>İkisininde görevi fonksiyona girdi aktarmak.  </a:t>
            </a:r>
            <a:endParaRPr>
              <a:solidFill>
                <a:srgbClr val="20378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tr-TR">
                <a:solidFill>
                  <a:srgbClr val="203785"/>
                </a:solidFill>
              </a:rPr>
              <a:t>Parametre; Fonksiyon oluştururken kullandığımız parantez içindeki değerlere parametre deniliyor.</a:t>
            </a:r>
            <a:br>
              <a:rPr lang="tr-TR">
                <a:solidFill>
                  <a:srgbClr val="203785"/>
                </a:solidFill>
              </a:rPr>
            </a:br>
            <a:endParaRPr>
              <a:solidFill>
                <a:srgbClr val="20378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3785"/>
              </a:solidFill>
            </a:endParaRPr>
          </a:p>
        </p:txBody>
      </p:sp>
      <p:sp>
        <p:nvSpPr>
          <p:cNvPr id="136" name="Google Shape;136;gc467bd27d8_0_78"/>
          <p:cNvSpPr txBox="1"/>
          <p:nvPr/>
        </p:nvSpPr>
        <p:spPr>
          <a:xfrm>
            <a:off x="2361300" y="3635575"/>
            <a:ext cx="74694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tr-TR" sz="2800">
                <a:solidFill>
                  <a:srgbClr val="203785"/>
                </a:solidFill>
                <a:latin typeface="Calibri"/>
                <a:ea typeface="Calibri"/>
                <a:cs typeface="Calibri"/>
                <a:sym typeface="Calibri"/>
              </a:rPr>
              <a:t>Argüman; Fonksiyonu çağırdığımızda parametre yerine yazdığımız değerlere argüman deniliyor.</a:t>
            </a:r>
            <a:endParaRPr sz="2800">
              <a:solidFill>
                <a:srgbClr val="2037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467bd27d8_0_83"/>
          <p:cNvSpPr txBox="1"/>
          <p:nvPr>
            <p:ph type="title"/>
          </p:nvPr>
        </p:nvSpPr>
        <p:spPr>
          <a:xfrm>
            <a:off x="838200" y="365126"/>
            <a:ext cx="105156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b="1" lang="tr-TR">
                <a:solidFill>
                  <a:srgbClr val="203785"/>
                </a:solidFill>
              </a:rPr>
              <a:t>İki parametreli fonksiyon</a:t>
            </a:r>
            <a:endParaRPr b="1">
              <a:solidFill>
                <a:srgbClr val="203785"/>
              </a:solidFill>
            </a:endParaRPr>
          </a:p>
        </p:txBody>
      </p:sp>
      <p:sp>
        <p:nvSpPr>
          <p:cNvPr id="142" name="Google Shape;142;gc467bd27d8_0_83"/>
          <p:cNvSpPr txBox="1"/>
          <p:nvPr>
            <p:ph idx="1" type="body"/>
          </p:nvPr>
        </p:nvSpPr>
        <p:spPr>
          <a:xfrm>
            <a:off x="838200" y="970962"/>
            <a:ext cx="10515600" cy="52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tr-TR">
                <a:solidFill>
                  <a:srgbClr val="203785"/>
                </a:solidFill>
              </a:rPr>
              <a:t>Fonksiyonumuz 2 Argüman bekler, 2 adet girilmediği taktirde hata verecektir. </a:t>
            </a:r>
            <a:endParaRPr>
              <a:solidFill>
                <a:srgbClr val="203785"/>
              </a:solidFill>
            </a:endParaRPr>
          </a:p>
        </p:txBody>
      </p:sp>
      <p:pic>
        <p:nvPicPr>
          <p:cNvPr id="143" name="Google Shape;143;gc467bd27d8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26" y="2164801"/>
            <a:ext cx="7255350" cy="20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c467bd27d8_0_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7762" y="4280087"/>
            <a:ext cx="4572050" cy="14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2020-12-29T20:29:45Z</dcterms:created>
  <dc:creator>Alperen Orhan</dc:creator>
</cp:coreProperties>
</file>