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2" r:id="rId11"/>
    <p:sldId id="293" r:id="rId12"/>
    <p:sldId id="294" r:id="rId13"/>
    <p:sldId id="291" r:id="rId14"/>
    <p:sldId id="295" r:id="rId15"/>
    <p:sldId id="296" r:id="rId16"/>
    <p:sldId id="297" r:id="rId17"/>
    <p:sldId id="298" r:id="rId18"/>
    <p:sldId id="299" r:id="rId19"/>
    <p:sldId id="282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hWNPb/tJmt34LrJ1441h0ZzNdp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7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fb11d337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1" name="Google Shape;301;gbfb11d337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766763"/>
            <a:ext cx="9144000" cy="990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785"/>
              </a:buClr>
              <a:buSzPts val="6000"/>
              <a:buFont typeface="Calibri"/>
              <a:buNone/>
            </a:pPr>
            <a:r>
              <a:rPr lang="tr-TR" b="1" dirty="0" err="1">
                <a:solidFill>
                  <a:srgbClr val="203785"/>
                </a:solidFill>
              </a:rPr>
              <a:t>YazYap</a:t>
            </a:r>
            <a:r>
              <a:rPr lang="tr-TR" b="1" dirty="0">
                <a:solidFill>
                  <a:srgbClr val="203785"/>
                </a:solidFill>
              </a:rPr>
              <a:t> 2021</a:t>
            </a:r>
            <a:endParaRPr dirty="0">
              <a:solidFill>
                <a:srgbClr val="203785"/>
              </a:solidFill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2299318"/>
            <a:ext cx="9144000" cy="1731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785"/>
              </a:buClr>
              <a:buSzPts val="2800"/>
              <a:buNone/>
            </a:pPr>
            <a:r>
              <a:rPr lang="tr-TR" sz="2800" dirty="0">
                <a:solidFill>
                  <a:srgbClr val="203785"/>
                </a:solidFill>
              </a:rPr>
              <a:t>Lise Öğrencilerine Yönelik </a:t>
            </a:r>
            <a:r>
              <a:rPr lang="tr-TR" sz="2800" dirty="0" err="1">
                <a:solidFill>
                  <a:srgbClr val="203785"/>
                </a:solidFill>
              </a:rPr>
              <a:t>Python</a:t>
            </a:r>
            <a:r>
              <a:rPr lang="tr-TR" sz="2800" dirty="0">
                <a:solidFill>
                  <a:srgbClr val="203785"/>
                </a:solidFill>
              </a:rPr>
              <a:t> Eğitimi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3785"/>
              </a:buClr>
              <a:buSzPts val="2800"/>
              <a:buNone/>
            </a:pPr>
            <a:r>
              <a:rPr lang="tr-TR" sz="2800" dirty="0">
                <a:solidFill>
                  <a:srgbClr val="203785"/>
                </a:solidFill>
              </a:rPr>
              <a:t>Ders 9</a:t>
            </a:r>
            <a:endParaRPr sz="2800" dirty="0">
              <a:solidFill>
                <a:srgbClr val="203785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3785"/>
              </a:buClr>
              <a:buSzPts val="2800"/>
              <a:buNone/>
            </a:pPr>
            <a:r>
              <a:rPr lang="tr-TR" sz="2800" dirty="0">
                <a:solidFill>
                  <a:srgbClr val="203785"/>
                </a:solidFill>
              </a:rPr>
              <a:t>Demetler - Sözlükler</a:t>
            </a:r>
            <a:endParaRPr sz="2800" dirty="0">
              <a:solidFill>
                <a:srgbClr val="20378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8B0055-3798-40B3-97E3-5ED179CA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677"/>
          </a:xfrm>
        </p:spPr>
        <p:txBody>
          <a:bodyPr>
            <a:normAutofit fontScale="90000"/>
          </a:bodyPr>
          <a:lstStyle/>
          <a:p>
            <a:r>
              <a:rPr lang="tr-TR" b="1" dirty="0" err="1">
                <a:solidFill>
                  <a:srgbClr val="203785"/>
                </a:solidFill>
              </a:rPr>
              <a:t>Tuple</a:t>
            </a:r>
            <a:r>
              <a:rPr lang="tr-TR" b="1" dirty="0">
                <a:solidFill>
                  <a:srgbClr val="203785"/>
                </a:solidFill>
              </a:rPr>
              <a:t>() Fonksiyonu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F5CB05F-3766-4528-9280-1B02EE005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8924"/>
            <a:ext cx="10515600" cy="5008039"/>
          </a:xfrm>
        </p:spPr>
        <p:txBody>
          <a:bodyPr/>
          <a:lstStyle/>
          <a:p>
            <a:r>
              <a:rPr lang="tr-TR" dirty="0">
                <a:solidFill>
                  <a:srgbClr val="203785"/>
                </a:solidFill>
              </a:rPr>
              <a:t>Bir demet oluşturmak için </a:t>
            </a:r>
            <a:r>
              <a:rPr lang="tr-TR" dirty="0" err="1">
                <a:solidFill>
                  <a:srgbClr val="203785"/>
                </a:solidFill>
              </a:rPr>
              <a:t>tuple</a:t>
            </a:r>
            <a:r>
              <a:rPr lang="tr-TR" dirty="0">
                <a:solidFill>
                  <a:srgbClr val="203785"/>
                </a:solidFill>
              </a:rPr>
              <a:t>() fonksiyonunu da kullanabiliriz.</a:t>
            </a:r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B5FCFC54-9F69-4B7E-BFF6-A6B99F617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77" y="1876642"/>
            <a:ext cx="9959815" cy="155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54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824F53-06B8-4943-944B-449AD8502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7238"/>
          </a:xfrm>
        </p:spPr>
        <p:txBody>
          <a:bodyPr/>
          <a:lstStyle/>
          <a:p>
            <a:r>
              <a:rPr lang="tr-TR" b="1" dirty="0">
                <a:solidFill>
                  <a:srgbClr val="203785"/>
                </a:solidFill>
              </a:rPr>
              <a:t>SÖZLÜKLER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BFAB7CA-1316-482C-AEAC-FAD4A455C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12364"/>
            <a:ext cx="10515600" cy="5064599"/>
          </a:xfrm>
        </p:spPr>
        <p:txBody>
          <a:bodyPr/>
          <a:lstStyle/>
          <a:p>
            <a:r>
              <a:rPr lang="tr-TR" dirty="0">
                <a:solidFill>
                  <a:srgbClr val="203785"/>
                </a:solidFill>
              </a:rPr>
              <a:t>Sözlükler farklı değişkenleri bir değişken içerisinde toplamaya yarayan koleksiyonlardır.</a:t>
            </a:r>
          </a:p>
          <a:p>
            <a:r>
              <a:rPr lang="tr-TR" dirty="0">
                <a:solidFill>
                  <a:srgbClr val="203785"/>
                </a:solidFill>
              </a:rPr>
              <a:t>Sözlük, sıralı, değiştirilebilir ve kopyalara izin vermeyen bir koleksiyondur.</a:t>
            </a:r>
          </a:p>
        </p:txBody>
      </p:sp>
    </p:spTree>
    <p:extLst>
      <p:ext uri="{BB962C8B-B14F-4D97-AF65-F5344CB8AC3E}">
        <p14:creationId xmlns:p14="http://schemas.microsoft.com/office/powerpoint/2010/main" val="2479757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4B87BF-EF61-49E9-8BE3-404356EB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409"/>
          </a:xfrm>
        </p:spPr>
        <p:txBody>
          <a:bodyPr>
            <a:normAutofit fontScale="90000"/>
          </a:bodyPr>
          <a:lstStyle/>
          <a:p>
            <a:r>
              <a:rPr lang="tr-TR" b="1" dirty="0">
                <a:solidFill>
                  <a:srgbClr val="203785"/>
                </a:solidFill>
              </a:rPr>
              <a:t>Sözlük Tanımlama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02F1F08-9818-4447-971E-744DC142C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93509"/>
            <a:ext cx="10515600" cy="1036949"/>
          </a:xfrm>
        </p:spPr>
        <p:txBody>
          <a:bodyPr/>
          <a:lstStyle/>
          <a:p>
            <a:pPr algn="l"/>
            <a:r>
              <a:rPr lang="en-US" b="0" i="0" dirty="0" err="1">
                <a:solidFill>
                  <a:srgbClr val="203785"/>
                </a:solidFill>
                <a:effectLst/>
                <a:latin typeface="Verdana" panose="020B0604030504040204" pitchFamily="34" charset="0"/>
              </a:rPr>
              <a:t>Sözlükler</a:t>
            </a:r>
            <a:r>
              <a:rPr lang="en-US" b="0" i="0" dirty="0">
                <a:solidFill>
                  <a:srgbClr val="203785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tr-TR" b="0" i="0" dirty="0">
                <a:solidFill>
                  <a:srgbClr val="203785"/>
                </a:solidFill>
                <a:effectLst/>
                <a:latin typeface="Verdana" panose="020B0604030504040204" pitchFamily="34" charset="0"/>
              </a:rPr>
              <a:t>süslü</a:t>
            </a:r>
            <a:r>
              <a:rPr lang="en-US" b="0" i="0" dirty="0">
                <a:solidFill>
                  <a:srgbClr val="203785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203785"/>
                </a:solidFill>
                <a:effectLst/>
                <a:latin typeface="Verdana" panose="020B0604030504040204" pitchFamily="34" charset="0"/>
              </a:rPr>
              <a:t>parantez</a:t>
            </a:r>
            <a:r>
              <a:rPr lang="en-US" b="0" i="0" dirty="0">
                <a:solidFill>
                  <a:srgbClr val="203785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203785"/>
                </a:solidFill>
                <a:effectLst/>
                <a:latin typeface="Verdana" panose="020B0604030504040204" pitchFamily="34" charset="0"/>
              </a:rPr>
              <a:t>ile</a:t>
            </a:r>
            <a:r>
              <a:rPr lang="en-US" b="0" i="0" dirty="0">
                <a:solidFill>
                  <a:srgbClr val="203785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tr-TR" b="0" i="0" dirty="0">
                <a:solidFill>
                  <a:srgbClr val="203785"/>
                </a:solidFill>
                <a:effectLst/>
                <a:latin typeface="Verdana" panose="020B0604030504040204" pitchFamily="34" charset="0"/>
              </a:rPr>
              <a:t>tanımlanır</a:t>
            </a:r>
            <a:r>
              <a:rPr lang="tr-TR" dirty="0">
                <a:solidFill>
                  <a:srgbClr val="203785"/>
                </a:solidFill>
                <a:latin typeface="Verdana" panose="020B0604030504040204" pitchFamily="34" charset="0"/>
              </a:rPr>
              <a:t>. A</a:t>
            </a:r>
            <a:r>
              <a:rPr lang="en-US" b="0" i="0" dirty="0" err="1">
                <a:solidFill>
                  <a:srgbClr val="203785"/>
                </a:solidFill>
                <a:effectLst/>
                <a:latin typeface="Verdana" panose="020B0604030504040204" pitchFamily="34" charset="0"/>
              </a:rPr>
              <a:t>nahtarlar</a:t>
            </a:r>
            <a:r>
              <a:rPr lang="en-US" b="0" i="0" dirty="0">
                <a:solidFill>
                  <a:srgbClr val="203785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203785"/>
                </a:solidFill>
                <a:effectLst/>
                <a:latin typeface="Verdana" panose="020B0604030504040204" pitchFamily="34" charset="0"/>
              </a:rPr>
              <a:t>ve</a:t>
            </a:r>
            <a:r>
              <a:rPr lang="en-US" b="0" i="0" dirty="0">
                <a:solidFill>
                  <a:srgbClr val="203785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203785"/>
                </a:solidFill>
                <a:effectLst/>
                <a:latin typeface="Verdana" panose="020B0604030504040204" pitchFamily="34" charset="0"/>
              </a:rPr>
              <a:t>değerler</a:t>
            </a:r>
            <a:r>
              <a:rPr lang="en-US" b="0" i="0" dirty="0">
                <a:solidFill>
                  <a:srgbClr val="203785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203785"/>
                </a:solidFill>
                <a:effectLst/>
                <a:latin typeface="Verdana" panose="020B0604030504040204" pitchFamily="34" charset="0"/>
              </a:rPr>
              <a:t>vardır</a:t>
            </a:r>
            <a:r>
              <a:rPr lang="tr-TR" dirty="0">
                <a:solidFill>
                  <a:srgbClr val="203785"/>
                </a:solidFill>
                <a:latin typeface="Verdana" panose="020B0604030504040204" pitchFamily="34" charset="0"/>
              </a:rPr>
              <a:t>.</a:t>
            </a:r>
            <a:endParaRPr lang="en-US" b="0" i="0" dirty="0">
              <a:solidFill>
                <a:srgbClr val="203785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06378C11-9480-4F6C-8ACD-82C4713F8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060" y="2577886"/>
            <a:ext cx="6120753" cy="1249787"/>
          </a:xfrm>
          <a:prstGeom prst="rect">
            <a:avLst/>
          </a:prstGeom>
        </p:spPr>
      </p:pic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C8567174-445D-4D05-ABBB-0BE72C34E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679" y="2436484"/>
            <a:ext cx="4191363" cy="1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59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AE18C4-AA9B-4BD9-B3E5-D4981450C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129"/>
          </a:xfrm>
        </p:spPr>
        <p:txBody>
          <a:bodyPr>
            <a:normAutofit fontScale="90000"/>
          </a:bodyPr>
          <a:lstStyle/>
          <a:p>
            <a:r>
              <a:rPr lang="tr-TR" b="1" dirty="0">
                <a:solidFill>
                  <a:srgbClr val="203785"/>
                </a:solidFill>
              </a:rPr>
              <a:t>Sözlük Elemanları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D320B3A-C1BB-4D3A-9776-7652CA066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4338"/>
            <a:ext cx="10515600" cy="4932625"/>
          </a:xfrm>
        </p:spPr>
        <p:txBody>
          <a:bodyPr/>
          <a:lstStyle/>
          <a:p>
            <a:r>
              <a:rPr lang="tr-TR" dirty="0">
                <a:solidFill>
                  <a:srgbClr val="203785"/>
                </a:solidFill>
              </a:rPr>
              <a:t>Sözlük elemanları sıralı, değiştirilebilir ve çoğaltmalara izin vermez.</a:t>
            </a:r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FAC20EE1-3CD9-4074-BB5C-B1647ECCF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249" y="2159091"/>
            <a:ext cx="3702688" cy="1642061"/>
          </a:xfrm>
          <a:prstGeom prst="rect">
            <a:avLst/>
          </a:prstGeom>
        </p:spPr>
      </p:pic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D8A09103-80B8-4A12-B40C-9103FAD72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193" y="2102742"/>
            <a:ext cx="4176951" cy="1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65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E55F87-A45C-4610-B717-9F182FA41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531"/>
          </a:xfrm>
        </p:spPr>
        <p:txBody>
          <a:bodyPr/>
          <a:lstStyle/>
          <a:p>
            <a:r>
              <a:rPr lang="tr-TR" b="1" dirty="0">
                <a:solidFill>
                  <a:srgbClr val="203785"/>
                </a:solidFill>
              </a:rPr>
              <a:t>Sıralı mı Sırasız mı?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C07420C-7EE3-49C8-8181-23B2075E8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74656"/>
            <a:ext cx="10515600" cy="1725105"/>
          </a:xfrm>
        </p:spPr>
        <p:txBody>
          <a:bodyPr>
            <a:normAutofit lnSpcReduction="10000"/>
          </a:bodyPr>
          <a:lstStyle/>
          <a:p>
            <a:r>
              <a:rPr lang="tr-TR" dirty="0">
                <a:solidFill>
                  <a:srgbClr val="203785"/>
                </a:solidFill>
              </a:rPr>
              <a:t>Sözlüklerin sıralı olduğunu söylediğimizde, elemanların belirli bir sıraya sahip olduğu ve bu sıranın değişmeyeceği anlamına gelir. Sırasız, elemanların belirli bir sıraya sahip olmadığı anlamına gelir, dizin kullanarak bir öğeye başvuramazsınız.</a:t>
            </a: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9E8441EA-811B-40A1-8E26-65B11CF9F334}"/>
              </a:ext>
            </a:extLst>
          </p:cNvPr>
          <p:cNvSpPr txBox="1">
            <a:spLocks/>
          </p:cNvSpPr>
          <p:nvPr/>
        </p:nvSpPr>
        <p:spPr>
          <a:xfrm>
            <a:off x="838200" y="2799761"/>
            <a:ext cx="10515600" cy="709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r-TR" b="1" dirty="0">
                <a:solidFill>
                  <a:srgbClr val="203785"/>
                </a:solidFill>
              </a:rPr>
              <a:t>Değiştirilebilir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0A93EF3-7B37-40AE-9150-73A084DA8446}"/>
              </a:ext>
            </a:extLst>
          </p:cNvPr>
          <p:cNvSpPr txBox="1"/>
          <p:nvPr/>
        </p:nvSpPr>
        <p:spPr>
          <a:xfrm>
            <a:off x="2790334" y="3676454"/>
            <a:ext cx="86726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20378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Sözlükler değiştirilebilir, yani sözlük oluşturulduktan sonra elemanları değiştirilebiliriz, ekleyebiliriz veya silebiliriz. </a:t>
            </a:r>
          </a:p>
        </p:txBody>
      </p:sp>
    </p:spTree>
    <p:extLst>
      <p:ext uri="{BB962C8B-B14F-4D97-AF65-F5344CB8AC3E}">
        <p14:creationId xmlns:p14="http://schemas.microsoft.com/office/powerpoint/2010/main" val="2657976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A93037-A8E4-4D89-898E-EA88BAF53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129"/>
          </a:xfrm>
        </p:spPr>
        <p:txBody>
          <a:bodyPr>
            <a:normAutofit fontScale="90000"/>
          </a:bodyPr>
          <a:lstStyle/>
          <a:p>
            <a:r>
              <a:rPr lang="tr-TR" b="1" dirty="0">
                <a:solidFill>
                  <a:srgbClr val="203785"/>
                </a:solidFill>
              </a:rPr>
              <a:t>Tekrara İzin Verilmiyor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E96B916-E81E-482A-9EF4-3EC953367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65229"/>
            <a:ext cx="10515600" cy="5111734"/>
          </a:xfrm>
        </p:spPr>
        <p:txBody>
          <a:bodyPr/>
          <a:lstStyle/>
          <a:p>
            <a:r>
              <a:rPr lang="tr-TR" dirty="0">
                <a:solidFill>
                  <a:srgbClr val="203785"/>
                </a:solidFill>
              </a:rPr>
              <a:t>Sözlükler aynı değişken için iki farklı değere sahip olamaz.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99417D3-A1AE-4275-92B1-6444CF5B8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944" y="2074592"/>
            <a:ext cx="6104461" cy="1286829"/>
          </a:xfrm>
          <a:prstGeom prst="rect">
            <a:avLst/>
          </a:prstGeom>
        </p:spPr>
      </p:pic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C2A744FA-AD60-4E54-8F7F-E461B20A2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95" y="1721853"/>
            <a:ext cx="3638534" cy="199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40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8437D5-6F7A-4A72-B7CA-2428831D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txBody>
          <a:bodyPr/>
          <a:lstStyle/>
          <a:p>
            <a:r>
              <a:rPr lang="tr-TR" b="1" dirty="0">
                <a:solidFill>
                  <a:srgbClr val="203785"/>
                </a:solidFill>
              </a:rPr>
              <a:t>Sözlük Büyüklüğü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4894D1B-E6FB-48D1-A2AC-A5901D08E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7777"/>
            <a:ext cx="10515600" cy="1112363"/>
          </a:xfrm>
        </p:spPr>
        <p:txBody>
          <a:bodyPr/>
          <a:lstStyle/>
          <a:p>
            <a:r>
              <a:rPr lang="tr-TR" dirty="0">
                <a:solidFill>
                  <a:srgbClr val="203785"/>
                </a:solidFill>
              </a:rPr>
              <a:t>Bir sözlüğün büyüklüğünü öğrenmek için </a:t>
            </a:r>
            <a:r>
              <a:rPr lang="tr-TR" b="1" dirty="0" err="1">
                <a:solidFill>
                  <a:srgbClr val="203785"/>
                </a:solidFill>
              </a:rPr>
              <a:t>len</a:t>
            </a:r>
            <a:r>
              <a:rPr lang="tr-TR" dirty="0">
                <a:solidFill>
                  <a:srgbClr val="203785"/>
                </a:solidFill>
              </a:rPr>
              <a:t> fonksiyonunu kullanabiliriz.</a:t>
            </a:r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FA1FB485-2BA7-49C1-87F5-B22A8228B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531" y="2422687"/>
            <a:ext cx="3817951" cy="1486029"/>
          </a:xfrm>
          <a:prstGeom prst="rect">
            <a:avLst/>
          </a:prstGeom>
        </p:spPr>
      </p:pic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FBAA7C57-49AC-4F7E-A75F-3964CFE07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550" y="2432864"/>
            <a:ext cx="2703914" cy="146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6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06FFB7-107C-4756-9809-9E9EB6CBE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6982"/>
          </a:xfrm>
        </p:spPr>
        <p:txBody>
          <a:bodyPr>
            <a:normAutofit fontScale="90000"/>
          </a:bodyPr>
          <a:lstStyle/>
          <a:p>
            <a:r>
              <a:rPr lang="tr-TR" b="1" dirty="0">
                <a:solidFill>
                  <a:srgbClr val="203785"/>
                </a:solidFill>
              </a:rPr>
              <a:t>Sözlük Elemanlarının Veri Tipleri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967BD65-5633-48C6-AA5A-941B21CA4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12363"/>
            <a:ext cx="10515600" cy="586982"/>
          </a:xfrm>
        </p:spPr>
        <p:txBody>
          <a:bodyPr>
            <a:normAutofit lnSpcReduction="10000"/>
          </a:bodyPr>
          <a:lstStyle/>
          <a:p>
            <a:r>
              <a:rPr lang="tr-TR" dirty="0">
                <a:solidFill>
                  <a:srgbClr val="203785"/>
                </a:solidFill>
              </a:rPr>
              <a:t>Sözlük öğelerindeki elemanlar herhangi bir veri tipinde olabilir.</a:t>
            </a:r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10AA7B2D-02E4-475A-880D-90A769629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602" y="2060893"/>
            <a:ext cx="7195220" cy="203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18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tablo içeren bir resim&#10;&#10;Açıklama otomatik olarak oluşturuldu">
            <a:extLst>
              <a:ext uri="{FF2B5EF4-FFF2-40B4-BE49-F238E27FC236}">
                <a16:creationId xmlns:a16="http://schemas.microsoft.com/office/drawing/2014/main" id="{CDC48981-302D-4805-922D-3E899B78E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15" y="778212"/>
            <a:ext cx="8324970" cy="332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3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bfb11d3370_0_62"/>
          <p:cNvSpPr txBox="1"/>
          <p:nvPr/>
        </p:nvSpPr>
        <p:spPr>
          <a:xfrm>
            <a:off x="1963225" y="1392825"/>
            <a:ext cx="781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gbfb11d3370_0_62"/>
          <p:cNvSpPr txBox="1"/>
          <p:nvPr/>
        </p:nvSpPr>
        <p:spPr>
          <a:xfrm>
            <a:off x="900550" y="1184024"/>
            <a:ext cx="754586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2000" dirty="0">
                <a:solidFill>
                  <a:srgbClr val="263F87"/>
                </a:solidFill>
                <a:latin typeface="Calibri"/>
                <a:ea typeface="Calibri"/>
                <a:cs typeface="Calibri"/>
                <a:sym typeface="Calibri"/>
              </a:rPr>
              <a:t>www.w3schools.com</a:t>
            </a:r>
            <a:endParaRPr sz="2000" b="0" i="0" u="none" strike="noStrike" cap="none" dirty="0">
              <a:solidFill>
                <a:srgbClr val="263F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gbfb11d3370_0_62"/>
          <p:cNvSpPr txBox="1">
            <a:spLocks noGrp="1"/>
          </p:cNvSpPr>
          <p:nvPr>
            <p:ph type="ctrTitle"/>
          </p:nvPr>
        </p:nvSpPr>
        <p:spPr>
          <a:xfrm>
            <a:off x="900550" y="275963"/>
            <a:ext cx="9144000" cy="9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tr-TR">
                <a:solidFill>
                  <a:srgbClr val="263F87"/>
                </a:solidFill>
              </a:rPr>
              <a:t>Kaynakça</a:t>
            </a:r>
            <a:endParaRPr>
              <a:solidFill>
                <a:srgbClr val="263F8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84DDF8-2BFC-4230-B2F5-0840349D6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836"/>
          </a:xfrm>
        </p:spPr>
        <p:txBody>
          <a:bodyPr>
            <a:normAutofit fontScale="90000"/>
          </a:bodyPr>
          <a:lstStyle/>
          <a:p>
            <a:r>
              <a:rPr lang="tr-TR" b="1" dirty="0">
                <a:solidFill>
                  <a:srgbClr val="203785"/>
                </a:solidFill>
              </a:rPr>
              <a:t>Demet Nedir?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6CC6D01-B2DE-451A-A7BD-677C771F5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70962"/>
            <a:ext cx="10515600" cy="5206001"/>
          </a:xfrm>
        </p:spPr>
        <p:txBody>
          <a:bodyPr/>
          <a:lstStyle/>
          <a:p>
            <a:r>
              <a:rPr lang="tr-TR" dirty="0">
                <a:solidFill>
                  <a:srgbClr val="203785"/>
                </a:solidFill>
              </a:rPr>
              <a:t>Demetler, tek bir değişkende birden fazla öğeyi depolamak için kullanılır. Demet , </a:t>
            </a:r>
            <a:r>
              <a:rPr lang="tr-TR" dirty="0" err="1">
                <a:solidFill>
                  <a:srgbClr val="203785"/>
                </a:solidFill>
              </a:rPr>
              <a:t>Python'da</a:t>
            </a:r>
            <a:r>
              <a:rPr lang="tr-TR" dirty="0">
                <a:solidFill>
                  <a:srgbClr val="203785"/>
                </a:solidFill>
              </a:rPr>
              <a:t> veri koleksiyonlarını depolamak için kullanılan 4 yerleşik veri türünden biridir, diğer 3'ü listeler, kümeler ve sözlüklerdir. Hepsi farklı niteliklere ve kullanıma sahiptir. Bir demet, çağırılamayan ve değiştirilemeyen bir koleksiyondur. Demetler yuvarlak parantez ile tanımlanır.</a:t>
            </a:r>
          </a:p>
        </p:txBody>
      </p:sp>
    </p:spTree>
    <p:extLst>
      <p:ext uri="{BB962C8B-B14F-4D97-AF65-F5344CB8AC3E}">
        <p14:creationId xmlns:p14="http://schemas.microsoft.com/office/powerpoint/2010/main" val="16537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42060E-DECE-4F2D-87B1-36DEA88DA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7238"/>
          </a:xfrm>
        </p:spPr>
        <p:txBody>
          <a:bodyPr/>
          <a:lstStyle/>
          <a:p>
            <a:r>
              <a:rPr lang="tr-TR" b="1" dirty="0">
                <a:solidFill>
                  <a:srgbClr val="203785"/>
                </a:solidFill>
              </a:rPr>
              <a:t>Bir Demet Tanımlayalım!</a:t>
            </a:r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C3899226-E295-46C0-9CEA-1B121355D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039" y="1512610"/>
            <a:ext cx="4822511" cy="1192883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D59470A-7578-4666-B43D-4E95A05BE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312" y="1480950"/>
            <a:ext cx="4427488" cy="171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9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E61022-6A3F-4F58-9861-F430B9191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6982"/>
          </a:xfrm>
        </p:spPr>
        <p:txBody>
          <a:bodyPr>
            <a:normAutofit fontScale="90000"/>
          </a:bodyPr>
          <a:lstStyle/>
          <a:p>
            <a:r>
              <a:rPr lang="tr-TR" b="1" dirty="0">
                <a:solidFill>
                  <a:srgbClr val="203785"/>
                </a:solidFill>
              </a:rPr>
              <a:t>Demet Özellikleri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174D36A-EA88-4B0E-95B5-F329D1850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50070"/>
            <a:ext cx="10515600" cy="5026893"/>
          </a:xfrm>
        </p:spPr>
        <p:txBody>
          <a:bodyPr/>
          <a:lstStyle/>
          <a:p>
            <a:r>
              <a:rPr lang="tr-TR" dirty="0">
                <a:solidFill>
                  <a:srgbClr val="203785"/>
                </a:solidFill>
              </a:rPr>
              <a:t>Elemanları sıralıdır.</a:t>
            </a:r>
          </a:p>
          <a:p>
            <a:r>
              <a:rPr lang="tr-TR" dirty="0">
                <a:solidFill>
                  <a:srgbClr val="203785"/>
                </a:solidFill>
              </a:rPr>
              <a:t>Değiştirilemezdir; Demetler değiştirilemez, yani demetler oluşturulduktan sonra elemanları değiştiremez, ekleyemez veya kaldıramayız.</a:t>
            </a:r>
          </a:p>
          <a:p>
            <a:r>
              <a:rPr lang="tr-TR" dirty="0">
                <a:solidFill>
                  <a:srgbClr val="203785"/>
                </a:solidFill>
              </a:rPr>
              <a:t>Aynı eleman birden çok kullanılabilir; Demetler endekslendiğinden, aynı değere sahip elemanlara sahip olabilir.</a:t>
            </a:r>
          </a:p>
        </p:txBody>
      </p:sp>
    </p:spTree>
    <p:extLst>
      <p:ext uri="{BB962C8B-B14F-4D97-AF65-F5344CB8AC3E}">
        <p14:creationId xmlns:p14="http://schemas.microsoft.com/office/powerpoint/2010/main" val="49211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DA892E4A-B827-47D7-AA0F-83711E00E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32" y="1226659"/>
            <a:ext cx="5687257" cy="113004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E54DE7D-09B2-4F10-9B73-80A34A857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527" y="2837186"/>
            <a:ext cx="6162045" cy="166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9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5D11C7-A5B2-4E20-BF45-9983486DC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txBody>
          <a:bodyPr/>
          <a:lstStyle/>
          <a:p>
            <a:r>
              <a:rPr lang="tr-TR" b="1" dirty="0">
                <a:solidFill>
                  <a:srgbClr val="203785"/>
                </a:solidFill>
              </a:rPr>
              <a:t>Demet Büyüklüğü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F85395B-02CB-45DD-8410-C12A60B38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65230"/>
            <a:ext cx="10515600" cy="5111733"/>
          </a:xfrm>
        </p:spPr>
        <p:txBody>
          <a:bodyPr/>
          <a:lstStyle/>
          <a:p>
            <a:r>
              <a:rPr lang="tr-TR" dirty="0">
                <a:solidFill>
                  <a:srgbClr val="203785"/>
                </a:solidFill>
              </a:rPr>
              <a:t>Bir demetin büyüklüğünü öğrenmek için </a:t>
            </a:r>
            <a:r>
              <a:rPr lang="tr-TR" dirty="0" err="1">
                <a:solidFill>
                  <a:srgbClr val="203785"/>
                </a:solidFill>
              </a:rPr>
              <a:t>len</a:t>
            </a:r>
            <a:r>
              <a:rPr lang="tr-TR" dirty="0">
                <a:solidFill>
                  <a:srgbClr val="203785"/>
                </a:solidFill>
              </a:rPr>
              <a:t> komutunu kullanabiliriz.</a:t>
            </a:r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8B1E7A50-99E7-4677-8BB7-3274F7841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056" y="2437762"/>
            <a:ext cx="5197290" cy="998307"/>
          </a:xfrm>
          <a:prstGeom prst="rect">
            <a:avLst/>
          </a:prstGeom>
        </p:spPr>
      </p:pic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2A988140-E568-4A4C-889F-69F2FCBD3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477" y="2369177"/>
            <a:ext cx="2362405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31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E8A591-6920-4CC7-A4BE-212FD5355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409"/>
          </a:xfrm>
        </p:spPr>
        <p:txBody>
          <a:bodyPr>
            <a:normAutofit fontScale="90000"/>
          </a:bodyPr>
          <a:lstStyle/>
          <a:p>
            <a:r>
              <a:rPr lang="tr-TR" b="1" dirty="0">
                <a:solidFill>
                  <a:srgbClr val="203785"/>
                </a:solidFill>
              </a:rPr>
              <a:t>Tek Elemanlı Bir Demet Oluşturma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05C50B2-E969-4179-BE69-ED40E71C5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61534"/>
            <a:ext cx="10515600" cy="5215429"/>
          </a:xfrm>
        </p:spPr>
        <p:txBody>
          <a:bodyPr/>
          <a:lstStyle/>
          <a:p>
            <a:r>
              <a:rPr lang="tr-TR" dirty="0">
                <a:solidFill>
                  <a:srgbClr val="203785"/>
                </a:solidFill>
              </a:rPr>
              <a:t>Tek elemanlı bir demet oluşturmak için eklediğiniz elemandan sonra bir virgül koymalısınız. Aksi taktirde </a:t>
            </a:r>
            <a:r>
              <a:rPr lang="tr-TR" dirty="0" err="1">
                <a:solidFill>
                  <a:srgbClr val="203785"/>
                </a:solidFill>
              </a:rPr>
              <a:t>python</a:t>
            </a:r>
            <a:r>
              <a:rPr lang="tr-TR" dirty="0">
                <a:solidFill>
                  <a:srgbClr val="203785"/>
                </a:solidFill>
              </a:rPr>
              <a:t> demetinizi farklı şekilde tanıyacaktır.</a:t>
            </a:r>
          </a:p>
        </p:txBody>
      </p:sp>
    </p:spTree>
    <p:extLst>
      <p:ext uri="{BB962C8B-B14F-4D97-AF65-F5344CB8AC3E}">
        <p14:creationId xmlns:p14="http://schemas.microsoft.com/office/powerpoint/2010/main" val="1099277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1DD41004-45E5-40BA-9174-D6AC335C2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501" y="641731"/>
            <a:ext cx="3743543" cy="136617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19196FF-B766-4216-8747-A726F1C31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603" y="641731"/>
            <a:ext cx="3735830" cy="136617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CD0CEF1F-9F88-4F72-98EA-7FA0253B8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501" y="2522490"/>
            <a:ext cx="3743543" cy="1476327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0694E114-42E7-4850-B9C8-F1ED00E99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603" y="2476416"/>
            <a:ext cx="3735830" cy="152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03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4EAE44-363D-4CD2-A5B3-F3904AED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4116"/>
          </a:xfrm>
        </p:spPr>
        <p:txBody>
          <a:bodyPr>
            <a:normAutofit fontScale="90000"/>
          </a:bodyPr>
          <a:lstStyle/>
          <a:p>
            <a:r>
              <a:rPr lang="tr-TR" b="1" dirty="0">
                <a:solidFill>
                  <a:srgbClr val="203785"/>
                </a:solidFill>
              </a:rPr>
              <a:t>Demet Elemanlarının Veri Tipleri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E1F76B1-245F-4BFE-B08A-1BB5A6361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74656"/>
            <a:ext cx="10515600" cy="5102307"/>
          </a:xfrm>
        </p:spPr>
        <p:txBody>
          <a:bodyPr/>
          <a:lstStyle/>
          <a:p>
            <a:r>
              <a:rPr lang="tr-TR" dirty="0">
                <a:solidFill>
                  <a:srgbClr val="203785"/>
                </a:solidFill>
              </a:rPr>
              <a:t>Demet elemanları herhangi bir veri tipinde olabilir.</a:t>
            </a:r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39490B08-9D6D-4560-A0EC-00F57469F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20" y="1782992"/>
            <a:ext cx="3541941" cy="981992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9DD638ED-EA8D-441E-ABBA-466F2AF3648B}"/>
              </a:ext>
            </a:extLst>
          </p:cNvPr>
          <p:cNvSpPr txBox="1"/>
          <p:nvPr/>
        </p:nvSpPr>
        <p:spPr>
          <a:xfrm>
            <a:off x="1086620" y="2931736"/>
            <a:ext cx="8227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2800" b="0" i="0" dirty="0">
                <a:solidFill>
                  <a:srgbClr val="20378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Bir demet farklı tiplerden eleman içerebilir.</a:t>
            </a:r>
            <a:endParaRPr lang="tr-TR" sz="2800" dirty="0">
              <a:solidFill>
                <a:srgbClr val="20378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4E6829FD-E5DA-4A65-8279-B6C43C85D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704" y="3530370"/>
            <a:ext cx="6540628" cy="118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58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328</Words>
  <Application>Microsoft Office PowerPoint</Application>
  <PresentationFormat>Geniş ekran</PresentationFormat>
  <Paragraphs>39</Paragraphs>
  <Slides>19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3" baseType="lpstr">
      <vt:lpstr>Arial</vt:lpstr>
      <vt:lpstr>Calibri</vt:lpstr>
      <vt:lpstr>Verdana</vt:lpstr>
      <vt:lpstr>Office Teması</vt:lpstr>
      <vt:lpstr>YazYap 2021</vt:lpstr>
      <vt:lpstr>Demet Nedir?</vt:lpstr>
      <vt:lpstr>Bir Demet Tanımlayalım!</vt:lpstr>
      <vt:lpstr>Demet Özellikleri</vt:lpstr>
      <vt:lpstr>PowerPoint Sunusu</vt:lpstr>
      <vt:lpstr>Demet Büyüklüğü</vt:lpstr>
      <vt:lpstr>Tek Elemanlı Bir Demet Oluşturma</vt:lpstr>
      <vt:lpstr>PowerPoint Sunusu</vt:lpstr>
      <vt:lpstr>Demet Elemanlarının Veri Tipleri</vt:lpstr>
      <vt:lpstr>Tuple() Fonksiyonu</vt:lpstr>
      <vt:lpstr>SÖZLÜKLER</vt:lpstr>
      <vt:lpstr>Sözlük Tanımlama</vt:lpstr>
      <vt:lpstr>Sözlük Elemanları</vt:lpstr>
      <vt:lpstr>Sıralı mı Sırasız mı?</vt:lpstr>
      <vt:lpstr>Tekrara İzin Verilmiyor</vt:lpstr>
      <vt:lpstr>Sözlük Büyüklüğü</vt:lpstr>
      <vt:lpstr>Sözlük Elemanlarının Veri Tipleri</vt:lpstr>
      <vt:lpstr>PowerPoint Sunusu</vt:lpstr>
      <vt:lpstr>Kaynakça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YazYap 2021</dc:title>
  <dc:creator>Alperen Orhan</dc:creator>
  <cp:lastModifiedBy>Alperen Orhan</cp:lastModifiedBy>
  <cp:revision>33</cp:revision>
  <dcterms:created xsi:type="dcterms:W3CDTF">2020-12-29T20:29:45Z</dcterms:created>
  <dcterms:modified xsi:type="dcterms:W3CDTF">2021-03-06T11:50:31Z</dcterms:modified>
</cp:coreProperties>
</file>