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H0bkJT8niY6hL0iwKXBYxZZ+4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0cc93a0f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c0cc93a0fe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0cc93a0f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c0cc93a0fe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0cc93a0f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c0cc93a0fe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cc93a0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c0cc93a0f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0cc93a0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c0cc93a0f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0cc93a0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c0cc93a0f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0cc93a0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c0cc93a0fe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0cc93a0f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c0cc93a0fe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0cc93a0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c0cc93a0fe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0cc93a0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c0cc93a0f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b11d33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bfb11d337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0cc93a0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c0cc93a0fe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0cc93a0f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c0cc93a0fe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0cc93a0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c0cc93a0fe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0cc93a0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c0cc93a0fe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0cc93a0f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c0cc93a0fe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0cc93a0f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c0cc93a0fe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0cc93a0f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c0cc93a0fe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0cc93a0f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c0cc93a0fe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0cc93a0f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c0cc93a0fe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0cc93a0f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c0cc93a0fe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0cc93a0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c0cc93a0f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0cc93a0f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c0cc93a0fe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fb11d33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bfb11d3370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cc93a0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c0cc93a0f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cc93a0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c0cc93a0f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0cc93a0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c0cc93a0fe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cc93a0f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c0cc93a0fe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cc93a0f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c0cc93a0fe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cc93a0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c0cc93a0f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766763"/>
            <a:ext cx="9144000" cy="990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6000"/>
              <a:buFont typeface="Calibri"/>
              <a:buNone/>
            </a:pPr>
            <a:r>
              <a:rPr b="1" lang="tr-TR">
                <a:solidFill>
                  <a:srgbClr val="203785"/>
                </a:solidFill>
              </a:rPr>
              <a:t>YazYap 2021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299318"/>
            <a:ext cx="9144000" cy="173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Lise Öğrencilerine Yönelik Python Eğitimi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Ders 8</a:t>
            </a:r>
            <a:endParaRPr sz="2800">
              <a:solidFill>
                <a:srgbClr val="20378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Listeler - Kümeler</a:t>
            </a:r>
            <a:endParaRPr sz="28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0cc93a0fe_0_306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Örnek   🎊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53" name="Google Shape;153;gc0cc93a0fe_0_306"/>
          <p:cNvSpPr txBox="1"/>
          <p:nvPr/>
        </p:nvSpPr>
        <p:spPr>
          <a:xfrm>
            <a:off x="1887650" y="2834275"/>
            <a:ext cx="699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tr-TR" sz="26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Bir listedeki bütün sayıları toplayan kodu yazınız. </a:t>
            </a:r>
            <a:endParaRPr b="1" sz="26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0cc93a0fe_0_328"/>
          <p:cNvSpPr txBox="1"/>
          <p:nvPr>
            <p:ph type="ctrTitle"/>
          </p:nvPr>
        </p:nvSpPr>
        <p:spPr>
          <a:xfrm>
            <a:off x="495750" y="127250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Örnek   🎊</a:t>
            </a:r>
            <a:endParaRPr>
              <a:solidFill>
                <a:srgbClr val="263F87"/>
              </a:solidFill>
            </a:endParaRPr>
          </a:p>
        </p:txBody>
      </p:sp>
      <p:pic>
        <p:nvPicPr>
          <p:cNvPr id="159" name="Google Shape;159;gc0cc93a0fe_0_328"/>
          <p:cNvPicPr preferRelativeResize="0"/>
          <p:nvPr/>
        </p:nvPicPr>
        <p:blipFill rotWithShape="1">
          <a:blip r:embed="rId3">
            <a:alphaModFix/>
          </a:blip>
          <a:srcRect b="15851" l="12745" r="9446" t="19971"/>
          <a:stretch/>
        </p:blipFill>
        <p:spPr>
          <a:xfrm>
            <a:off x="1417575" y="1498225"/>
            <a:ext cx="5459575" cy="2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c0cc93a0fe_0_328"/>
          <p:cNvPicPr preferRelativeResize="0"/>
          <p:nvPr/>
        </p:nvPicPr>
        <p:blipFill rotWithShape="1">
          <a:blip r:embed="rId4">
            <a:alphaModFix/>
          </a:blip>
          <a:srcRect b="18594" l="4989" r="11988" t="28534"/>
          <a:stretch/>
        </p:blipFill>
        <p:spPr>
          <a:xfrm>
            <a:off x="7070975" y="3011101"/>
            <a:ext cx="4972300" cy="154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0cc93a0fe_0_313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Örnek   🎊</a:t>
            </a:r>
            <a:endParaRPr>
              <a:solidFill>
                <a:srgbClr val="263F87"/>
              </a:solidFill>
            </a:endParaRPr>
          </a:p>
        </p:txBody>
      </p:sp>
      <p:pic>
        <p:nvPicPr>
          <p:cNvPr id="166" name="Google Shape;166;gc0cc93a0fe_0_313"/>
          <p:cNvPicPr preferRelativeResize="0"/>
          <p:nvPr/>
        </p:nvPicPr>
        <p:blipFill rotWithShape="1">
          <a:blip r:embed="rId3">
            <a:alphaModFix/>
          </a:blip>
          <a:srcRect b="24401" l="13048" r="11961" t="18222"/>
          <a:stretch/>
        </p:blipFill>
        <p:spPr>
          <a:xfrm>
            <a:off x="1666600" y="1965125"/>
            <a:ext cx="5287175" cy="22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c0cc93a0fe_0_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826" y="2072075"/>
            <a:ext cx="3238850" cy="20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0cc93a0fe_0_35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append() 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73" name="Google Shape;173;gc0cc93a0fe_0_35"/>
          <p:cNvSpPr txBox="1"/>
          <p:nvPr/>
        </p:nvSpPr>
        <p:spPr>
          <a:xfrm>
            <a:off x="1318125" y="1818975"/>
            <a:ext cx="699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Append methodu verdiğimiz veriyi listenin sonuna eklemek için kullanılır.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c0cc93a0f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75" y="2773275"/>
            <a:ext cx="4564110" cy="1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c0cc93a0fe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025" y="2773275"/>
            <a:ext cx="3410125" cy="15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0cc93a0fe_0_56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insert() </a:t>
            </a:r>
            <a:r>
              <a:rPr lang="tr-TR">
                <a:solidFill>
                  <a:srgbClr val="263F87"/>
                </a:solidFill>
              </a:rPr>
              <a:t>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81" name="Google Shape;181;gc0cc93a0fe_0_56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c0cc93a0fe_0_56"/>
          <p:cNvSpPr txBox="1"/>
          <p:nvPr/>
        </p:nvSpPr>
        <p:spPr>
          <a:xfrm>
            <a:off x="1318125" y="1818975"/>
            <a:ext cx="699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İnsert fonksiyonu ise bir indexe eleman atama işlemidir. 2 argüman alır (index ve veri)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c0cc93a0fe_0_56"/>
          <p:cNvPicPr preferRelativeResize="0"/>
          <p:nvPr/>
        </p:nvPicPr>
        <p:blipFill rotWithShape="1">
          <a:blip r:embed="rId3">
            <a:alphaModFix/>
          </a:blip>
          <a:srcRect b="0" l="0" r="30191" t="0"/>
          <a:stretch/>
        </p:blipFill>
        <p:spPr>
          <a:xfrm>
            <a:off x="2809825" y="2819400"/>
            <a:ext cx="4012000" cy="20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c0cc93a0fe_0_56"/>
          <p:cNvPicPr preferRelativeResize="0"/>
          <p:nvPr/>
        </p:nvPicPr>
        <p:blipFill rotWithShape="1">
          <a:blip r:embed="rId4">
            <a:alphaModFix/>
          </a:blip>
          <a:srcRect b="0" l="0" r="22480" t="0"/>
          <a:stretch/>
        </p:blipFill>
        <p:spPr>
          <a:xfrm>
            <a:off x="8627525" y="2819400"/>
            <a:ext cx="3456625" cy="20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0cc93a0fe_0_40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pop() </a:t>
            </a:r>
            <a:r>
              <a:rPr lang="tr-TR">
                <a:solidFill>
                  <a:srgbClr val="263F87"/>
                </a:solidFill>
              </a:rPr>
              <a:t>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90" name="Google Shape;190;gc0cc93a0fe_0_40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c0cc93a0fe_0_40"/>
          <p:cNvSpPr txBox="1"/>
          <p:nvPr/>
        </p:nvSpPr>
        <p:spPr>
          <a:xfrm>
            <a:off x="1318125" y="1818975"/>
            <a:ext cx="7688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Pop methodu eğer değer vermezsek listenin son elemanını eğer değer verirsek o değer indexini listeden atar.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c0cc93a0fe_0_40"/>
          <p:cNvPicPr preferRelativeResize="0"/>
          <p:nvPr/>
        </p:nvPicPr>
        <p:blipFill rotWithShape="1">
          <a:blip r:embed="rId3">
            <a:alphaModFix/>
          </a:blip>
          <a:srcRect b="0" l="2865" r="12603" t="0"/>
          <a:stretch/>
        </p:blipFill>
        <p:spPr>
          <a:xfrm>
            <a:off x="2677100" y="3243250"/>
            <a:ext cx="3880275" cy="20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c0cc93a0f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2450" y="3243250"/>
            <a:ext cx="3656107" cy="20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0cc93a0fe_0_45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sort() </a:t>
            </a:r>
            <a:r>
              <a:rPr lang="tr-TR">
                <a:solidFill>
                  <a:srgbClr val="263F87"/>
                </a:solidFill>
              </a:rPr>
              <a:t>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99" name="Google Shape;199;gc0cc93a0fe_0_45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c0cc93a0fe_0_45"/>
          <p:cNvSpPr txBox="1"/>
          <p:nvPr/>
        </p:nvSpPr>
        <p:spPr>
          <a:xfrm>
            <a:off x="1318125" y="1818975"/>
            <a:ext cx="699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Sort methodu listedeki elemanları sıralar. Küçükten büyüğe, A’dan Z’ye olmak üzere sıralar.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c0cc93a0fe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50" y="3094025"/>
            <a:ext cx="4311550" cy="1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c0cc93a0fe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775" y="3094025"/>
            <a:ext cx="3054675" cy="15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0cc93a0fe_0_320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Örnek  🎊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08" name="Google Shape;208;gc0cc93a0fe_0_320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c0cc93a0fe_0_320"/>
          <p:cNvSpPr txBox="1"/>
          <p:nvPr/>
        </p:nvSpPr>
        <p:spPr>
          <a:xfrm>
            <a:off x="1318125" y="1818975"/>
            <a:ext cx="69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tr-TR" sz="27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2 sayı arasındaki sayıları içeren bir liste oluşturalım ve bunu ters sıralayalım.</a:t>
            </a:r>
            <a:endParaRPr b="1" sz="27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cc93a0fe_0_61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extend() </a:t>
            </a:r>
            <a:r>
              <a:rPr lang="tr-TR">
                <a:solidFill>
                  <a:srgbClr val="263F87"/>
                </a:solidFill>
              </a:rPr>
              <a:t>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15" name="Google Shape;215;gc0cc93a0fe_0_61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c0cc93a0fe_0_61"/>
          <p:cNvSpPr txBox="1"/>
          <p:nvPr/>
        </p:nvSpPr>
        <p:spPr>
          <a:xfrm>
            <a:off x="1011638" y="1658600"/>
            <a:ext cx="699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Extend methodu, listenin sonuna bir listeyi eklememizi sağlar.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c0cc93a0f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00" y="2773275"/>
            <a:ext cx="3888475" cy="21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c0cc93a0fe_0_61"/>
          <p:cNvPicPr preferRelativeResize="0"/>
          <p:nvPr/>
        </p:nvPicPr>
        <p:blipFill rotWithShape="1">
          <a:blip r:embed="rId4">
            <a:alphaModFix/>
          </a:blip>
          <a:srcRect b="0" l="5078" r="4226" t="0"/>
          <a:stretch/>
        </p:blipFill>
        <p:spPr>
          <a:xfrm>
            <a:off x="6808425" y="2773275"/>
            <a:ext cx="5251375" cy="19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0cc93a0fe_0_30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remove() 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24" name="Google Shape;224;gc0cc93a0fe_0_30"/>
          <p:cNvSpPr txBox="1"/>
          <p:nvPr/>
        </p:nvSpPr>
        <p:spPr>
          <a:xfrm>
            <a:off x="871950" y="1670250"/>
            <a:ext cx="699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Remove methodu, arama yaparken karşısına çıkan verdiğimiz değeri listeden çıkarır. </a:t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c0cc93a0f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850" y="2704175"/>
            <a:ext cx="5104925" cy="19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c0cc93a0fe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7350" y="2704175"/>
            <a:ext cx="3704950" cy="1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fb11d3370_0_14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Liste nedir ?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91" name="Google Shape;91;gbfb11d3370_0_14"/>
          <p:cNvSpPr txBox="1"/>
          <p:nvPr/>
        </p:nvSpPr>
        <p:spPr>
          <a:xfrm>
            <a:off x="686300" y="1784925"/>
            <a:ext cx="6168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Liste, karakter dizisinin(string) karakterleri tuttuğu gibi, birçok elemanı bünyesinde barındıran bir veri tipidir. Örnek vermek gerekirse sağ tarafta gördüğümüz alışveriş listesinden farkı yoktur. </a:t>
            </a:r>
            <a:endParaRPr b="0" i="0" sz="22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bfb11d337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150" y="791313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0cc93a0fe_0_95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clear() 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32" name="Google Shape;232;gc0cc93a0fe_0_95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c0cc93a0fe_0_95"/>
          <p:cNvSpPr txBox="1"/>
          <p:nvPr/>
        </p:nvSpPr>
        <p:spPr>
          <a:xfrm>
            <a:off x="690175" y="1654838"/>
            <a:ext cx="699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Clear methodu ile listedeki bütün elemanları sileriz.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c0cc93a0fe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825" y="2529600"/>
            <a:ext cx="4534100" cy="21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c0cc93a0fe_0_95"/>
          <p:cNvPicPr preferRelativeResize="0"/>
          <p:nvPr/>
        </p:nvPicPr>
        <p:blipFill rotWithShape="1">
          <a:blip r:embed="rId4">
            <a:alphaModFix/>
          </a:blip>
          <a:srcRect b="0" l="0" r="45313" t="0"/>
          <a:stretch/>
        </p:blipFill>
        <p:spPr>
          <a:xfrm>
            <a:off x="8172730" y="2347210"/>
            <a:ext cx="2548395" cy="21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0cc93a0fe_0_259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count</a:t>
            </a:r>
            <a:r>
              <a:rPr lang="tr-TR">
                <a:solidFill>
                  <a:srgbClr val="263F87"/>
                </a:solidFill>
              </a:rPr>
              <a:t>() 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41" name="Google Shape;241;gc0cc93a0fe_0_259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c0cc93a0fe_0_259"/>
          <p:cNvSpPr txBox="1"/>
          <p:nvPr/>
        </p:nvSpPr>
        <p:spPr>
          <a:xfrm>
            <a:off x="690175" y="1654850"/>
            <a:ext cx="993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methodu ile listedeki bir elemanın kaç tane olduğunu görebilirsiniz.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c0cc93a0fe_0_259"/>
          <p:cNvPicPr preferRelativeResize="0"/>
          <p:nvPr/>
        </p:nvPicPr>
        <p:blipFill rotWithShape="1">
          <a:blip r:embed="rId3">
            <a:alphaModFix/>
          </a:blip>
          <a:srcRect b="0" l="0" r="12319" t="0"/>
          <a:stretch/>
        </p:blipFill>
        <p:spPr>
          <a:xfrm>
            <a:off x="2403150" y="2485650"/>
            <a:ext cx="5155875" cy="22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c0cc93a0fe_0_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8775" y="2485638"/>
            <a:ext cx="3462975" cy="18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0cc93a0fe_0_109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reverse() </a:t>
            </a:r>
            <a:r>
              <a:rPr lang="tr-TR">
                <a:solidFill>
                  <a:srgbClr val="263F87"/>
                </a:solidFill>
              </a:rPr>
              <a:t>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50" name="Google Shape;250;gc0cc93a0fe_0_109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c0cc93a0fe_0_109"/>
          <p:cNvSpPr txBox="1"/>
          <p:nvPr/>
        </p:nvSpPr>
        <p:spPr>
          <a:xfrm>
            <a:off x="574475" y="1498225"/>
            <a:ext cx="699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Reverse methodu listedeki sıralanışı tam tersine çevirir.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c0cc93a0fe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75" y="2452524"/>
            <a:ext cx="4446075" cy="20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c0cc93a0fe_0_109"/>
          <p:cNvPicPr preferRelativeResize="0"/>
          <p:nvPr/>
        </p:nvPicPr>
        <p:blipFill rotWithShape="1">
          <a:blip r:embed="rId4">
            <a:alphaModFix/>
          </a:blip>
          <a:srcRect b="0" l="0" r="12357" t="0"/>
          <a:stretch/>
        </p:blipFill>
        <p:spPr>
          <a:xfrm>
            <a:off x="7440075" y="2452525"/>
            <a:ext cx="3764100" cy="18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0cc93a0fe_0_124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Kümelere göz atalım.. 🎈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59" name="Google Shape;259;gc0cc93a0fe_0_124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c0cc93a0fe_0_124"/>
          <p:cNvSpPr txBox="1"/>
          <p:nvPr/>
        </p:nvSpPr>
        <p:spPr>
          <a:xfrm>
            <a:off x="557950" y="1650625"/>
            <a:ext cx="6995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Kümeler ise, listelerden farklı olarak indexlenemez yani elemanlarına erişilemez bir veri tipidir. Matematikteki kümeler gibi elemanlar tekrarlanmaz.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c0cc93a0fe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775" y="1650625"/>
            <a:ext cx="3389424" cy="242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c0cc93a0fe_0_124"/>
          <p:cNvSpPr txBox="1"/>
          <p:nvPr/>
        </p:nvSpPr>
        <p:spPr>
          <a:xfrm>
            <a:off x="4395725" y="4071250"/>
            <a:ext cx="2792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kume = set([1, 2, 3 ])</a:t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3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kume = {1, 2, 3}</a:t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cc93a0fe_0_215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add( ) 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68" name="Google Shape;268;gc0cc93a0fe_0_215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c0cc93a0fe_0_215"/>
          <p:cNvSpPr txBox="1"/>
          <p:nvPr/>
        </p:nvSpPr>
        <p:spPr>
          <a:xfrm>
            <a:off x="1318125" y="1818975"/>
            <a:ext cx="820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add methodu sayesinde kümemize eleman ekleyebiliyoruz.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c0cc93a0fe_0_215"/>
          <p:cNvSpPr txBox="1"/>
          <p:nvPr/>
        </p:nvSpPr>
        <p:spPr>
          <a:xfrm>
            <a:off x="4395725" y="4071250"/>
            <a:ext cx="279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c0cc93a0fe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988" y="2709125"/>
            <a:ext cx="4688175" cy="247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c0cc93a0fe_0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8775" y="2790265"/>
            <a:ext cx="2096525" cy="1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0cc93a0fe_0_223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remove() </a:t>
            </a:r>
            <a:r>
              <a:rPr lang="tr-TR">
                <a:solidFill>
                  <a:srgbClr val="263F87"/>
                </a:solidFill>
              </a:rPr>
              <a:t>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78" name="Google Shape;278;gc0cc93a0fe_0_223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c0cc93a0fe_0_223"/>
          <p:cNvSpPr txBox="1"/>
          <p:nvPr/>
        </p:nvSpPr>
        <p:spPr>
          <a:xfrm>
            <a:off x="1151363" y="1703463"/>
            <a:ext cx="699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Remove methodu ile eleman silme işlemi yapabiliriz.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c0cc93a0fe_0_223"/>
          <p:cNvSpPr txBox="1"/>
          <p:nvPr/>
        </p:nvSpPr>
        <p:spPr>
          <a:xfrm>
            <a:off x="4395725" y="4071250"/>
            <a:ext cx="279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c0cc93a0fe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550" y="2478125"/>
            <a:ext cx="4678875" cy="25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c0cc93a0fe_0_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6775" y="2478125"/>
            <a:ext cx="2792700" cy="233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0cc93a0fe_0_335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Örnek.  🎊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88" name="Google Shape;288;gc0cc93a0fe_0_335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c0cc93a0fe_0_335"/>
          <p:cNvSpPr txBox="1"/>
          <p:nvPr/>
        </p:nvSpPr>
        <p:spPr>
          <a:xfrm>
            <a:off x="1151363" y="1703463"/>
            <a:ext cx="699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1’den 50’ye kadar oluşan bir küme oluşturun.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Ardından 2’nin katlarını kümeden çıkartın.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c0cc93a0fe_0_335"/>
          <p:cNvSpPr txBox="1"/>
          <p:nvPr/>
        </p:nvSpPr>
        <p:spPr>
          <a:xfrm>
            <a:off x="4395725" y="4071250"/>
            <a:ext cx="279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0cc93a0fe_0_344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Örnek.  🎊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296" name="Google Shape;296;gc0cc93a0fe_0_344"/>
          <p:cNvSpPr txBox="1"/>
          <p:nvPr/>
        </p:nvSpPr>
        <p:spPr>
          <a:xfrm>
            <a:off x="4395725" y="4071250"/>
            <a:ext cx="279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c0cc93a0fe_0_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100" y="2179075"/>
            <a:ext cx="4037150" cy="35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c0cc93a0fe_0_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650" y="1782825"/>
            <a:ext cx="4243325" cy="304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0cc93a0fe_0_230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Listeden küme oluşturmak ✨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304" name="Google Shape;304;gc0cc93a0fe_0_230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c0cc93a0fe_0_230"/>
          <p:cNvSpPr txBox="1"/>
          <p:nvPr/>
        </p:nvSpPr>
        <p:spPr>
          <a:xfrm>
            <a:off x="1318125" y="1818975"/>
            <a:ext cx="735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Listedende küme oluşturabildiğimizi unutmamak gerek.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c0cc93a0fe_0_230"/>
          <p:cNvSpPr txBox="1"/>
          <p:nvPr/>
        </p:nvSpPr>
        <p:spPr>
          <a:xfrm>
            <a:off x="4395725" y="4071250"/>
            <a:ext cx="279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c0cc93a0fe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650" y="2904050"/>
            <a:ext cx="4384094" cy="22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c0cc93a0fe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5125" y="2904050"/>
            <a:ext cx="3110675" cy="1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0cc93a0fe_0_237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-TR">
                <a:solidFill>
                  <a:srgbClr val="263F87"/>
                </a:solidFill>
              </a:rPr>
              <a:t>intersection() </a:t>
            </a:r>
            <a:r>
              <a:rPr lang="tr-TR">
                <a:solidFill>
                  <a:srgbClr val="263F87"/>
                </a:solidFill>
              </a:rPr>
              <a:t>Methodu  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314" name="Google Shape;314;gc0cc93a0fe_0_237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c0cc93a0fe_0_237"/>
          <p:cNvSpPr txBox="1"/>
          <p:nvPr/>
        </p:nvSpPr>
        <p:spPr>
          <a:xfrm>
            <a:off x="330500" y="1666475"/>
            <a:ext cx="927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intersection methodu bize kümeler arasındaki kesişmeyi veriyor.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c0cc93a0fe_0_237"/>
          <p:cNvSpPr txBox="1"/>
          <p:nvPr/>
        </p:nvSpPr>
        <p:spPr>
          <a:xfrm>
            <a:off x="4395725" y="4071250"/>
            <a:ext cx="279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gc0cc93a0fe_0_237"/>
          <p:cNvPicPr preferRelativeResize="0"/>
          <p:nvPr/>
        </p:nvPicPr>
        <p:blipFill rotWithShape="1">
          <a:blip r:embed="rId3">
            <a:alphaModFix/>
          </a:blip>
          <a:srcRect b="0" l="13002" r="14360" t="17430"/>
          <a:stretch/>
        </p:blipFill>
        <p:spPr>
          <a:xfrm>
            <a:off x="2131675" y="2789000"/>
            <a:ext cx="5554500" cy="20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c0cc93a0fe_0_237"/>
          <p:cNvPicPr preferRelativeResize="0"/>
          <p:nvPr/>
        </p:nvPicPr>
        <p:blipFill rotWithShape="1">
          <a:blip r:embed="rId4">
            <a:alphaModFix/>
          </a:blip>
          <a:srcRect b="0" l="6253" r="9804" t="33897"/>
          <a:stretch/>
        </p:blipFill>
        <p:spPr>
          <a:xfrm>
            <a:off x="8197850" y="3000650"/>
            <a:ext cx="3784300" cy="1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0cc93a0fe_0_1"/>
          <p:cNvSpPr txBox="1"/>
          <p:nvPr>
            <p:ph type="ctrTitle"/>
          </p:nvPr>
        </p:nvSpPr>
        <p:spPr>
          <a:xfrm>
            <a:off x="330500" y="507325"/>
            <a:ext cx="971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>
                <a:solidFill>
                  <a:srgbClr val="263F87"/>
                </a:solidFill>
              </a:rPr>
              <a:t>Peki listenin kullanım şekli nedir </a:t>
            </a:r>
            <a:r>
              <a:rPr lang="tr-TR">
                <a:solidFill>
                  <a:srgbClr val="263F87"/>
                </a:solidFill>
              </a:rPr>
              <a:t>?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98" name="Google Shape;98;gc0cc93a0fe_0_1"/>
          <p:cNvSpPr txBox="1"/>
          <p:nvPr/>
        </p:nvSpPr>
        <p:spPr>
          <a:xfrm>
            <a:off x="686300" y="1784925"/>
            <a:ext cx="6168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Listeleri kullanmak için herhangi bir anahtar kelimeye ihtiyaç duyulmaz. Bugün göreceğimiz küme veri tipinde anahtar kelime kullanılmaktadır. Listeler için sadece köşeli parantez kullanmanız yeterlidir.</a:t>
            </a:r>
            <a:endParaRPr b="0" i="0" sz="22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c0cc93a0fe_0_1"/>
          <p:cNvSpPr txBox="1"/>
          <p:nvPr/>
        </p:nvSpPr>
        <p:spPr>
          <a:xfrm>
            <a:off x="2458175" y="4069100"/>
            <a:ext cx="616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Köşeli Parantez  =  [ ]</a:t>
            </a:r>
            <a:endParaRPr b="1" i="0" sz="22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0cc93a0fe_0_244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union() </a:t>
            </a:r>
            <a:r>
              <a:rPr lang="tr-TR">
                <a:solidFill>
                  <a:srgbClr val="263F87"/>
                </a:solidFill>
              </a:rPr>
              <a:t>Methodu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324" name="Google Shape;324;gc0cc93a0fe_0_244"/>
          <p:cNvSpPr txBox="1"/>
          <p:nvPr/>
        </p:nvSpPr>
        <p:spPr>
          <a:xfrm>
            <a:off x="1483375" y="238085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c0cc93a0fe_0_244"/>
          <p:cNvSpPr txBox="1"/>
          <p:nvPr/>
        </p:nvSpPr>
        <p:spPr>
          <a:xfrm>
            <a:off x="330500" y="1498225"/>
            <a:ext cx="786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union methodu bize kümeler arasındaki birleşimi verir.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c0cc93a0fe_0_244"/>
          <p:cNvSpPr txBox="1"/>
          <p:nvPr/>
        </p:nvSpPr>
        <p:spPr>
          <a:xfrm>
            <a:off x="4395725" y="4071250"/>
            <a:ext cx="279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gc0cc93a0fe_0_244"/>
          <p:cNvPicPr preferRelativeResize="0"/>
          <p:nvPr/>
        </p:nvPicPr>
        <p:blipFill rotWithShape="1">
          <a:blip r:embed="rId3">
            <a:alphaModFix/>
          </a:blip>
          <a:srcRect b="28303" l="11961" r="6332" t="26096"/>
          <a:stretch/>
        </p:blipFill>
        <p:spPr>
          <a:xfrm>
            <a:off x="1424625" y="2699313"/>
            <a:ext cx="5681650" cy="14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c0cc93a0fe_0_244"/>
          <p:cNvPicPr preferRelativeResize="0"/>
          <p:nvPr/>
        </p:nvPicPr>
        <p:blipFill rotWithShape="1">
          <a:blip r:embed="rId4">
            <a:alphaModFix/>
          </a:blip>
          <a:srcRect b="0" l="10365" r="11698" t="31077"/>
          <a:stretch/>
        </p:blipFill>
        <p:spPr>
          <a:xfrm>
            <a:off x="8725350" y="3321600"/>
            <a:ext cx="3057200" cy="10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fb11d3370_0_62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bfb11d3370_0_62"/>
          <p:cNvSpPr txBox="1"/>
          <p:nvPr/>
        </p:nvSpPr>
        <p:spPr>
          <a:xfrm>
            <a:off x="795875" y="1392825"/>
            <a:ext cx="59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https://www.yazilimbilimi.org/python-liste-veri-tipi/</a:t>
            </a:r>
            <a:endParaRPr b="0" i="0" sz="14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https://www.geeksforgeeks.org/python-list/?ref=lbp</a:t>
            </a:r>
            <a:endParaRPr b="0" i="0" sz="14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bfb11d3370_0_62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Kaynakça</a:t>
            </a:r>
            <a:endParaRPr>
              <a:solidFill>
                <a:srgbClr val="263F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cc93a0fe_0_8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>
                <a:solidFill>
                  <a:srgbClr val="263F87"/>
                </a:solidFill>
              </a:rPr>
              <a:t>Hadi basit bir liste oluşturalım..✨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05" name="Google Shape;105;gc0cc93a0fe_0_8"/>
          <p:cNvSpPr txBox="1"/>
          <p:nvPr/>
        </p:nvSpPr>
        <p:spPr>
          <a:xfrm>
            <a:off x="1887650" y="2166025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Listemiz 3 adet sayı ve 2 adet string ifadeye sahip olsun.</a:t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c0cc93a0f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425" y="3059575"/>
            <a:ext cx="8155500" cy="1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cc93a0fe_0_15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Liste içinde liste ? 👀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12" name="Google Shape;112;gc0cc93a0fe_0_15"/>
          <p:cNvSpPr txBox="1"/>
          <p:nvPr/>
        </p:nvSpPr>
        <p:spPr>
          <a:xfrm>
            <a:off x="1483375" y="2380850"/>
            <a:ext cx="6995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Peki bir liste içinde liste oluşturmaya çalışsak ne olur ?</a:t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       Deneyelim ve Görelim</a:t>
            </a:r>
            <a:endParaRPr b="1"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c0cc93a0f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523" y="3750375"/>
            <a:ext cx="6995400" cy="149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0cc93a0fe_0_102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tr-TR">
                <a:solidFill>
                  <a:srgbClr val="263F87"/>
                </a:solidFill>
              </a:rPr>
              <a:t>Liste elemanına erişim (Indexing)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19" name="Google Shape;119;gc0cc93a0fe_0_102"/>
          <p:cNvSpPr txBox="1"/>
          <p:nvPr/>
        </p:nvSpPr>
        <p:spPr>
          <a:xfrm>
            <a:off x="330500" y="1571100"/>
            <a:ext cx="699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Indexing, listedeki herhangi bir elemana veya elemanlara erişmek için kullanılır. Kullanımı string ile benzerdir. </a:t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c0cc93a0fe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50" y="2505875"/>
            <a:ext cx="4491200" cy="17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c0cc93a0fe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279" y="2505875"/>
            <a:ext cx="1350871" cy="17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0cc93a0fe_0_185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Birden çok </a:t>
            </a:r>
            <a:r>
              <a:rPr lang="tr-TR">
                <a:solidFill>
                  <a:srgbClr val="263F87"/>
                </a:solidFill>
              </a:rPr>
              <a:t>elemana erişim </a:t>
            </a:r>
            <a:r>
              <a:rPr lang="tr-TR">
                <a:solidFill>
                  <a:srgbClr val="263F87"/>
                </a:solidFill>
              </a:rPr>
              <a:t>🎶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27" name="Google Shape;127;gc0cc93a0fe_0_185"/>
          <p:cNvSpPr txBox="1"/>
          <p:nvPr/>
        </p:nvSpPr>
        <p:spPr>
          <a:xfrm>
            <a:off x="330500" y="1571100"/>
            <a:ext cx="699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Birden fazla elemana erişim için çift nokta işareti kullanılır.</a:t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c0cc93a0f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325" y="2243225"/>
            <a:ext cx="4097350" cy="19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c0cc93a0fe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475" y="2243225"/>
            <a:ext cx="1986544" cy="19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c0cc93a0fe_0_185"/>
          <p:cNvSpPr txBox="1"/>
          <p:nvPr/>
        </p:nvSpPr>
        <p:spPr>
          <a:xfrm>
            <a:off x="4088125" y="4445300"/>
            <a:ext cx="691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Not: Bitiş indeximize kadar elemana erişiyoruz. Bitiş indeximiz hariç.</a:t>
            </a:r>
            <a:endParaRPr b="1"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cc93a0fe_0_296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Elemanlara tersten erişim</a:t>
            </a:r>
            <a:r>
              <a:rPr lang="tr-TR">
                <a:solidFill>
                  <a:srgbClr val="263F87"/>
                </a:solidFill>
              </a:rPr>
              <a:t> </a:t>
            </a:r>
            <a:r>
              <a:rPr lang="tr-TR">
                <a:solidFill>
                  <a:srgbClr val="263F87"/>
                </a:solidFill>
              </a:rPr>
              <a:t>🎈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36" name="Google Shape;136;gc0cc93a0fe_0_296"/>
          <p:cNvSpPr txBox="1"/>
          <p:nvPr/>
        </p:nvSpPr>
        <p:spPr>
          <a:xfrm>
            <a:off x="330500" y="1571100"/>
            <a:ext cx="839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Elemanlara tersten erişim için negatif indexleme yapmamız gerekir. </a:t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c0cc93a0fe_0_296"/>
          <p:cNvSpPr txBox="1"/>
          <p:nvPr/>
        </p:nvSpPr>
        <p:spPr>
          <a:xfrm>
            <a:off x="4022025" y="4445300"/>
            <a:ext cx="691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Not: En son elemanımız -1 olarak indexlenmiştir ve negatif indexleme sağdan değil soldan başlar.  </a:t>
            </a:r>
            <a:endParaRPr b="1"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c0cc93a0fe_0_296"/>
          <p:cNvPicPr preferRelativeResize="0"/>
          <p:nvPr/>
        </p:nvPicPr>
        <p:blipFill rotWithShape="1">
          <a:blip r:embed="rId3">
            <a:alphaModFix/>
          </a:blip>
          <a:srcRect b="17052" l="1871" r="17813" t="5506"/>
          <a:stretch/>
        </p:blipFill>
        <p:spPr>
          <a:xfrm>
            <a:off x="247875" y="2346600"/>
            <a:ext cx="4098275" cy="14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c0cc93a0fe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550" y="2388525"/>
            <a:ext cx="2442075" cy="17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cc93a0fe_0_20"/>
          <p:cNvSpPr txBox="1"/>
          <p:nvPr>
            <p:ph type="ctrTitle"/>
          </p:nvPr>
        </p:nvSpPr>
        <p:spPr>
          <a:xfrm>
            <a:off x="330500" y="507325"/>
            <a:ext cx="10109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len() fonksiyonu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45" name="Google Shape;145;gc0cc93a0fe_0_20"/>
          <p:cNvSpPr txBox="1"/>
          <p:nvPr/>
        </p:nvSpPr>
        <p:spPr>
          <a:xfrm>
            <a:off x="1318125" y="1818975"/>
            <a:ext cx="6995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Len fonksiyonu bizim listemizin kaç tane elemana sahip olduğunu verir. Yani listemizin uzunluğunu verir. </a:t>
            </a:r>
            <a:endParaRPr sz="25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c0cc93a0fe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0" y="2787399"/>
            <a:ext cx="5436900" cy="207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c0cc93a0f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3350" y="2787400"/>
            <a:ext cx="1965955" cy="20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2020-12-29T20:29:45Z</dcterms:created>
  <dc:creator>Alperen Orhan</dc:creator>
</cp:coreProperties>
</file>