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gUh9buN2AS95QTAnvka4++5+Kr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e0d57613f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be0d57613f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e0d57613f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be0d57613f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e0d57613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be0d57613f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e0d57613f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be0d57613f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e0d57613f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be0d57613f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e0d57613f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be0d57613f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e0d57613f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be0d57613f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e0d57613f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be0d57613f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c8ca619d2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bc8ca619d2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e0d57613f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be0d57613f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e0d57613f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be0d57613f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e0d57613f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be0d57613f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e0d57613f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be0d57613f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e0d57613f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be0d57613f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e0d57613f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be0d57613f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e0d57613f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be0d57613f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e0d57613f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be0d57613f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e0d57613f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be0d57613f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e0d57613f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be0d57613f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e0d57613f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be0d57613f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e0d57613f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be0d57613f_0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e0d57613f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be0d57613f_0_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e0d57613f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be0d57613f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e0d57613f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be0d57613f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e0d57613f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be0d57613f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e0d57613f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be0d57613f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e0d57613f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be0d57613f_0_3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e0d57613f_0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gbe0d57613f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e0d57613f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gbe0d57613f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e0d57613f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be0d57613f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e0d57613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be0d57613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c8ca619d2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bc8ca619d2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e0d57613f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be0d57613f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e0d57613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be0d57613f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31.png"/><Relationship Id="rId5"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36.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0.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1.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8.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3.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1.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23.png"/><Relationship Id="rId5" Type="http://schemas.openxmlformats.org/officeDocument/2006/relationships/image" Target="../media/image6.png"/><Relationship Id="rId6" Type="http://schemas.openxmlformats.org/officeDocument/2006/relationships/image" Target="../media/image18.png"/><Relationship Id="rId7" Type="http://schemas.openxmlformats.org/officeDocument/2006/relationships/image" Target="../media/image5.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766763"/>
            <a:ext cx="9144000" cy="99091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03785"/>
              </a:buClr>
              <a:buSzPts val="6000"/>
              <a:buFont typeface="Calibri"/>
              <a:buNone/>
            </a:pPr>
            <a:r>
              <a:rPr b="1" lang="tr-TR">
                <a:solidFill>
                  <a:srgbClr val="203785"/>
                </a:solidFill>
              </a:rPr>
              <a:t>YazYap 2021</a:t>
            </a:r>
            <a:endParaRPr/>
          </a:p>
        </p:txBody>
      </p:sp>
      <p:sp>
        <p:nvSpPr>
          <p:cNvPr id="85" name="Google Shape;85;p1"/>
          <p:cNvSpPr txBox="1"/>
          <p:nvPr>
            <p:ph idx="1" type="subTitle"/>
          </p:nvPr>
        </p:nvSpPr>
        <p:spPr>
          <a:xfrm>
            <a:off x="1524000" y="2299318"/>
            <a:ext cx="9144000" cy="173114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203785"/>
              </a:buClr>
              <a:buSzPts val="2800"/>
              <a:buNone/>
            </a:pPr>
            <a:r>
              <a:rPr lang="tr-TR" sz="2800">
                <a:solidFill>
                  <a:srgbClr val="203785"/>
                </a:solidFill>
              </a:rPr>
              <a:t>Lise Öğrencilerine Yönelik Python Eğitimi</a:t>
            </a:r>
            <a:endParaRPr/>
          </a:p>
          <a:p>
            <a:pPr indent="0" lvl="0" marL="0" rtl="0" algn="ctr">
              <a:lnSpc>
                <a:spcPct val="90000"/>
              </a:lnSpc>
              <a:spcBef>
                <a:spcPts val="1000"/>
              </a:spcBef>
              <a:spcAft>
                <a:spcPts val="0"/>
              </a:spcAft>
              <a:buClr>
                <a:srgbClr val="203785"/>
              </a:buClr>
              <a:buSzPts val="2800"/>
              <a:buNone/>
            </a:pPr>
            <a:r>
              <a:rPr lang="tr-TR" sz="2800">
                <a:solidFill>
                  <a:srgbClr val="203785"/>
                </a:solidFill>
              </a:rPr>
              <a:t>Ders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5"/>
          <p:cNvPicPr preferRelativeResize="0"/>
          <p:nvPr/>
        </p:nvPicPr>
        <p:blipFill rotWithShape="1">
          <a:blip r:embed="rId3">
            <a:alphaModFix/>
          </a:blip>
          <a:srcRect b="0" l="0" r="0" t="0"/>
          <a:stretch/>
        </p:blipFill>
        <p:spPr>
          <a:xfrm>
            <a:off x="2984850" y="239700"/>
            <a:ext cx="7456625" cy="5357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be0d57613f_0_38"/>
          <p:cNvSpPr txBox="1"/>
          <p:nvPr>
            <p:ph type="title"/>
          </p:nvPr>
        </p:nvSpPr>
        <p:spPr>
          <a:xfrm>
            <a:off x="838200" y="365125"/>
            <a:ext cx="10515600" cy="753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03785"/>
              </a:buClr>
              <a:buSzPct val="100000"/>
              <a:buFont typeface="Calibri"/>
              <a:buNone/>
            </a:pPr>
            <a:r>
              <a:rPr lang="tr-TR">
                <a:solidFill>
                  <a:srgbClr val="203785"/>
                </a:solidFill>
              </a:rPr>
              <a:t>Python, karşılaştırma operatörlerini 6’ya ayırır.</a:t>
            </a:r>
            <a:endParaRPr/>
          </a:p>
        </p:txBody>
      </p:sp>
      <p:sp>
        <p:nvSpPr>
          <p:cNvPr id="156" name="Google Shape;156;gbe0d57613f_0_38"/>
          <p:cNvSpPr txBox="1"/>
          <p:nvPr>
            <p:ph idx="1" type="body"/>
          </p:nvPr>
        </p:nvSpPr>
        <p:spPr>
          <a:xfrm>
            <a:off x="1294100" y="1253400"/>
            <a:ext cx="33813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SzPts val="1800"/>
              <a:buNone/>
            </a:pPr>
            <a:r>
              <a:rPr lang="tr-TR" sz="3000">
                <a:solidFill>
                  <a:srgbClr val="203785"/>
                </a:solidFill>
              </a:rPr>
              <a:t>✅  = =</a:t>
            </a:r>
            <a:endParaRPr sz="3000">
              <a:solidFill>
                <a:srgbClr val="203785"/>
              </a:solidFill>
            </a:endParaRPr>
          </a:p>
          <a:p>
            <a:pPr indent="0" lvl="0" marL="228600" rtl="0" algn="l">
              <a:lnSpc>
                <a:spcPct val="90000"/>
              </a:lnSpc>
              <a:spcBef>
                <a:spcPts val="0"/>
              </a:spcBef>
              <a:spcAft>
                <a:spcPts val="0"/>
              </a:spcAft>
              <a:buSzPts val="1800"/>
              <a:buNone/>
            </a:pPr>
            <a:r>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&gt;</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p:txBody>
      </p:sp>
      <p:sp>
        <p:nvSpPr>
          <p:cNvPr id="157" name="Google Shape;157;gbe0d57613f_0_38"/>
          <p:cNvSpPr txBox="1"/>
          <p:nvPr>
            <p:ph idx="1" type="body"/>
          </p:nvPr>
        </p:nvSpPr>
        <p:spPr>
          <a:xfrm>
            <a:off x="4841550" y="1253400"/>
            <a:ext cx="33813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SzPts val="1800"/>
              <a:buNone/>
            </a:pPr>
            <a:r>
              <a:rPr lang="tr-TR" sz="3000">
                <a:solidFill>
                  <a:srgbClr val="203785"/>
                </a:solidFill>
              </a:rPr>
              <a:t>✅  &lt;</a:t>
            </a:r>
            <a:endParaRPr sz="3000">
              <a:solidFill>
                <a:srgbClr val="203785"/>
              </a:solidFill>
            </a:endParaRPr>
          </a:p>
          <a:p>
            <a:pPr indent="0" lvl="0" marL="228600" rtl="0" algn="l">
              <a:lnSpc>
                <a:spcPct val="90000"/>
              </a:lnSpc>
              <a:spcBef>
                <a:spcPts val="0"/>
              </a:spcBef>
              <a:spcAft>
                <a:spcPts val="0"/>
              </a:spcAft>
              <a:buSzPts val="1800"/>
              <a:buNone/>
            </a:pPr>
            <a:r>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&gt;=</a:t>
            </a:r>
            <a:endParaRPr sz="3000">
              <a:solidFill>
                <a:srgbClr val="203785"/>
              </a:solidFill>
            </a:endParaRPr>
          </a:p>
          <a:p>
            <a:pPr indent="0" lvl="0" marL="228600" rtl="0" algn="l">
              <a:lnSpc>
                <a:spcPct val="90000"/>
              </a:lnSpc>
              <a:spcBef>
                <a:spcPts val="0"/>
              </a:spcBef>
              <a:spcAft>
                <a:spcPts val="0"/>
              </a:spcAft>
              <a:buSzPts val="1800"/>
              <a:buNone/>
            </a:pPr>
            <a:r>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&lt;=</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838200" y="365126"/>
            <a:ext cx="10515600" cy="8688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Karşılaştırma Operatörleri</a:t>
            </a:r>
            <a:endParaRPr/>
          </a:p>
        </p:txBody>
      </p:sp>
      <p:pic>
        <p:nvPicPr>
          <p:cNvPr id="163" name="Google Shape;163;p4"/>
          <p:cNvPicPr preferRelativeResize="0"/>
          <p:nvPr/>
        </p:nvPicPr>
        <p:blipFill rotWithShape="1">
          <a:blip r:embed="rId3">
            <a:alphaModFix/>
          </a:blip>
          <a:srcRect b="0" l="0" r="0" t="0"/>
          <a:stretch/>
        </p:blipFill>
        <p:spPr>
          <a:xfrm>
            <a:off x="2858750" y="1396101"/>
            <a:ext cx="7118126" cy="3376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be0d57613f_0_63"/>
          <p:cNvSpPr txBox="1"/>
          <p:nvPr>
            <p:ph type="title"/>
          </p:nvPr>
        </p:nvSpPr>
        <p:spPr>
          <a:xfrm>
            <a:off x="838200" y="365125"/>
            <a:ext cx="10515600" cy="753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4400"/>
              <a:buFont typeface="Calibri"/>
              <a:buNone/>
            </a:pPr>
            <a:r>
              <a:rPr lang="tr-TR">
                <a:solidFill>
                  <a:srgbClr val="203785"/>
                </a:solidFill>
              </a:rPr>
              <a:t>Python, mantıksal operatörleri 3’e ayırır.</a:t>
            </a:r>
            <a:endParaRPr/>
          </a:p>
        </p:txBody>
      </p:sp>
      <p:sp>
        <p:nvSpPr>
          <p:cNvPr id="169" name="Google Shape;169;gbe0d57613f_0_63"/>
          <p:cNvSpPr txBox="1"/>
          <p:nvPr>
            <p:ph idx="1" type="body"/>
          </p:nvPr>
        </p:nvSpPr>
        <p:spPr>
          <a:xfrm>
            <a:off x="1294100" y="1253400"/>
            <a:ext cx="33813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SzPts val="1800"/>
              <a:buNone/>
            </a:pPr>
            <a:r>
              <a:rPr lang="tr-TR" sz="3000">
                <a:solidFill>
                  <a:srgbClr val="203785"/>
                </a:solidFill>
              </a:rPr>
              <a:t>✨ and ( ve )</a:t>
            </a:r>
            <a:endParaRPr sz="3000">
              <a:solidFill>
                <a:srgbClr val="203785"/>
              </a:solidFill>
            </a:endParaRPr>
          </a:p>
          <a:p>
            <a:pPr indent="0" lvl="0" marL="0" rtl="0" algn="l">
              <a:lnSpc>
                <a:spcPct val="90000"/>
              </a:lnSpc>
              <a:spcBef>
                <a:spcPts val="0"/>
              </a:spcBef>
              <a:spcAft>
                <a:spcPts val="0"/>
              </a:spcAft>
              <a:buSzPts val="1800"/>
              <a:buNone/>
            </a:pPr>
            <a:r>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or ( veya ) </a:t>
            </a:r>
            <a:endParaRPr sz="3000">
              <a:solidFill>
                <a:srgbClr val="203785"/>
              </a:solidFill>
            </a:endParaRPr>
          </a:p>
          <a:p>
            <a:pPr indent="0" lvl="0" marL="228600" rtl="0" algn="l">
              <a:lnSpc>
                <a:spcPct val="90000"/>
              </a:lnSpc>
              <a:spcBef>
                <a:spcPts val="0"/>
              </a:spcBef>
              <a:spcAft>
                <a:spcPts val="0"/>
              </a:spcAft>
              <a:buSzPts val="1800"/>
              <a:buNone/>
            </a:pPr>
            <a:r>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not ( değil )</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p:txBody>
      </p:sp>
      <p:pic>
        <p:nvPicPr>
          <p:cNvPr id="170" name="Google Shape;170;gbe0d57613f_0_63"/>
          <p:cNvPicPr preferRelativeResize="0"/>
          <p:nvPr/>
        </p:nvPicPr>
        <p:blipFill rotWithShape="1">
          <a:blip r:embed="rId3">
            <a:alphaModFix/>
          </a:blip>
          <a:srcRect b="0" l="0" r="0" t="0"/>
          <a:stretch/>
        </p:blipFill>
        <p:spPr>
          <a:xfrm>
            <a:off x="4546525" y="1253400"/>
            <a:ext cx="6889975" cy="253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be0d57613f_0_73"/>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Mantıksal Operatörler</a:t>
            </a:r>
            <a:endParaRPr/>
          </a:p>
        </p:txBody>
      </p:sp>
      <p:pic>
        <p:nvPicPr>
          <p:cNvPr id="176" name="Google Shape;176;gbe0d57613f_0_73"/>
          <p:cNvPicPr preferRelativeResize="0"/>
          <p:nvPr/>
        </p:nvPicPr>
        <p:blipFill rotWithShape="1">
          <a:blip r:embed="rId3">
            <a:alphaModFix/>
          </a:blip>
          <a:srcRect b="0" l="0" r="0" t="0"/>
          <a:stretch/>
        </p:blipFill>
        <p:spPr>
          <a:xfrm>
            <a:off x="2184425" y="1541550"/>
            <a:ext cx="8058925" cy="276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be0d57613f_0_129"/>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Mantıksal Operatörler</a:t>
            </a:r>
            <a:endParaRPr/>
          </a:p>
        </p:txBody>
      </p:sp>
      <p:pic>
        <p:nvPicPr>
          <p:cNvPr id="182" name="Google Shape;182;gbe0d57613f_0_129"/>
          <p:cNvPicPr preferRelativeResize="0"/>
          <p:nvPr/>
        </p:nvPicPr>
        <p:blipFill rotWithShape="1">
          <a:blip r:embed="rId3">
            <a:alphaModFix/>
          </a:blip>
          <a:srcRect b="0" l="0" r="0" t="0"/>
          <a:stretch/>
        </p:blipFill>
        <p:spPr>
          <a:xfrm>
            <a:off x="928425" y="1281062"/>
            <a:ext cx="4600150" cy="1138500"/>
          </a:xfrm>
          <a:prstGeom prst="rect">
            <a:avLst/>
          </a:prstGeom>
          <a:noFill/>
          <a:ln>
            <a:noFill/>
          </a:ln>
        </p:spPr>
      </p:pic>
      <p:pic>
        <p:nvPicPr>
          <p:cNvPr id="183" name="Google Shape;183;gbe0d57613f_0_129"/>
          <p:cNvPicPr preferRelativeResize="0"/>
          <p:nvPr/>
        </p:nvPicPr>
        <p:blipFill rotWithShape="1">
          <a:blip r:embed="rId4">
            <a:alphaModFix/>
          </a:blip>
          <a:srcRect b="0" l="0" r="0" t="0"/>
          <a:stretch/>
        </p:blipFill>
        <p:spPr>
          <a:xfrm>
            <a:off x="3634775" y="2466700"/>
            <a:ext cx="4814050" cy="1352850"/>
          </a:xfrm>
          <a:prstGeom prst="rect">
            <a:avLst/>
          </a:prstGeom>
          <a:noFill/>
          <a:ln>
            <a:noFill/>
          </a:ln>
        </p:spPr>
      </p:pic>
      <p:pic>
        <p:nvPicPr>
          <p:cNvPr id="184" name="Google Shape;184;gbe0d57613f_0_129"/>
          <p:cNvPicPr preferRelativeResize="0"/>
          <p:nvPr/>
        </p:nvPicPr>
        <p:blipFill rotWithShape="1">
          <a:blip r:embed="rId5">
            <a:alphaModFix/>
          </a:blip>
          <a:srcRect b="0" l="0" r="0" t="0"/>
          <a:stretch/>
        </p:blipFill>
        <p:spPr>
          <a:xfrm>
            <a:off x="6215000" y="3884650"/>
            <a:ext cx="4998375" cy="143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be0d57613f_0_79"/>
          <p:cNvSpPr txBox="1"/>
          <p:nvPr>
            <p:ph type="title"/>
          </p:nvPr>
        </p:nvSpPr>
        <p:spPr>
          <a:xfrm>
            <a:off x="838200" y="365125"/>
            <a:ext cx="10515600" cy="753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4400"/>
              <a:buFont typeface="Calibri"/>
              <a:buNone/>
            </a:pPr>
            <a:r>
              <a:rPr lang="tr-TR">
                <a:solidFill>
                  <a:srgbClr val="203785"/>
                </a:solidFill>
              </a:rPr>
              <a:t>Python, özdeşlik operatörlerini 2’ye ayırır.</a:t>
            </a:r>
            <a:endParaRPr/>
          </a:p>
        </p:txBody>
      </p:sp>
      <p:sp>
        <p:nvSpPr>
          <p:cNvPr id="190" name="Google Shape;190;gbe0d57613f_0_79"/>
          <p:cNvSpPr txBox="1"/>
          <p:nvPr>
            <p:ph idx="1" type="body"/>
          </p:nvPr>
        </p:nvSpPr>
        <p:spPr>
          <a:xfrm>
            <a:off x="1332900" y="1457100"/>
            <a:ext cx="33813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SzPts val="1800"/>
              <a:buNone/>
            </a:pPr>
            <a:r>
              <a:rPr lang="tr-TR" sz="3000">
                <a:solidFill>
                  <a:srgbClr val="203785"/>
                </a:solidFill>
              </a:rPr>
              <a:t>🚀 is</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a:p>
            <a:pPr indent="0" lvl="0" marL="228600" rtl="0" algn="l">
              <a:lnSpc>
                <a:spcPct val="90000"/>
              </a:lnSpc>
              <a:spcBef>
                <a:spcPts val="1000"/>
              </a:spcBef>
              <a:spcAft>
                <a:spcPts val="0"/>
              </a:spcAft>
              <a:buSzPts val="1800"/>
              <a:buNone/>
            </a:pPr>
            <a:r>
              <a:rPr lang="tr-TR" sz="3000">
                <a:solidFill>
                  <a:srgbClr val="203785"/>
                </a:solidFill>
              </a:rPr>
              <a:t>🚀 is not</a:t>
            </a:r>
            <a:endParaRPr sz="3000">
              <a:solidFill>
                <a:srgbClr val="203785"/>
              </a:solidFill>
            </a:endParaRPr>
          </a:p>
        </p:txBody>
      </p:sp>
      <p:pic>
        <p:nvPicPr>
          <p:cNvPr id="191" name="Google Shape;191;gbe0d57613f_0_79"/>
          <p:cNvPicPr preferRelativeResize="0"/>
          <p:nvPr/>
        </p:nvPicPr>
        <p:blipFill rotWithShape="1">
          <a:blip r:embed="rId3">
            <a:alphaModFix/>
          </a:blip>
          <a:srcRect b="0" l="0" r="0" t="0"/>
          <a:stretch/>
        </p:blipFill>
        <p:spPr>
          <a:xfrm>
            <a:off x="5235200" y="1291862"/>
            <a:ext cx="5784150" cy="304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e0d57613f_0_85"/>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Özdeşlik Operatörleri</a:t>
            </a:r>
            <a:endParaRPr/>
          </a:p>
        </p:txBody>
      </p:sp>
      <p:pic>
        <p:nvPicPr>
          <p:cNvPr id="197" name="Google Shape;197;gbe0d57613f_0_85"/>
          <p:cNvPicPr preferRelativeResize="0"/>
          <p:nvPr/>
        </p:nvPicPr>
        <p:blipFill rotWithShape="1">
          <a:blip r:embed="rId3">
            <a:alphaModFix/>
          </a:blip>
          <a:srcRect b="0" l="0" r="0" t="0"/>
          <a:stretch/>
        </p:blipFill>
        <p:spPr>
          <a:xfrm>
            <a:off x="909000" y="1347524"/>
            <a:ext cx="9983725" cy="274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be0d57613f_0_94"/>
          <p:cNvSpPr txBox="1"/>
          <p:nvPr>
            <p:ph type="title"/>
          </p:nvPr>
        </p:nvSpPr>
        <p:spPr>
          <a:xfrm>
            <a:off x="838200" y="365125"/>
            <a:ext cx="10515600" cy="753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4400"/>
              <a:buFont typeface="Calibri"/>
              <a:buNone/>
            </a:pPr>
            <a:r>
              <a:rPr lang="tr-TR" sz="3700">
                <a:solidFill>
                  <a:srgbClr val="203785"/>
                </a:solidFill>
              </a:rPr>
              <a:t>Python, üyelik(membership) operatörlerini 2’ye ayırır.</a:t>
            </a:r>
            <a:endParaRPr sz="3700"/>
          </a:p>
        </p:txBody>
      </p:sp>
      <p:sp>
        <p:nvSpPr>
          <p:cNvPr id="203" name="Google Shape;203;gbe0d57613f_0_94"/>
          <p:cNvSpPr txBox="1"/>
          <p:nvPr>
            <p:ph idx="1" type="body"/>
          </p:nvPr>
        </p:nvSpPr>
        <p:spPr>
          <a:xfrm>
            <a:off x="1332900" y="1457100"/>
            <a:ext cx="33813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SzPts val="1800"/>
              <a:buNone/>
            </a:pPr>
            <a:r>
              <a:rPr lang="tr-TR" sz="3000">
                <a:solidFill>
                  <a:srgbClr val="203785"/>
                </a:solidFill>
              </a:rPr>
              <a:t>🚀 in</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a:p>
            <a:pPr indent="0" lvl="0" marL="228600" rtl="0" algn="l">
              <a:lnSpc>
                <a:spcPct val="90000"/>
              </a:lnSpc>
              <a:spcBef>
                <a:spcPts val="1000"/>
              </a:spcBef>
              <a:spcAft>
                <a:spcPts val="0"/>
              </a:spcAft>
              <a:buSzPts val="1800"/>
              <a:buNone/>
            </a:pPr>
            <a:r>
              <a:rPr lang="tr-TR" sz="3000">
                <a:solidFill>
                  <a:srgbClr val="203785"/>
                </a:solidFill>
              </a:rPr>
              <a:t>🚀 in not</a:t>
            </a:r>
            <a:endParaRPr sz="3000">
              <a:solidFill>
                <a:srgbClr val="203785"/>
              </a:solidFill>
            </a:endParaRPr>
          </a:p>
        </p:txBody>
      </p:sp>
      <p:pic>
        <p:nvPicPr>
          <p:cNvPr id="204" name="Google Shape;204;gbe0d57613f_0_94"/>
          <p:cNvPicPr preferRelativeResize="0"/>
          <p:nvPr/>
        </p:nvPicPr>
        <p:blipFill rotWithShape="1">
          <a:blip r:embed="rId3">
            <a:alphaModFix/>
          </a:blip>
          <a:srcRect b="0" l="0" r="0" t="0"/>
          <a:stretch/>
        </p:blipFill>
        <p:spPr>
          <a:xfrm>
            <a:off x="6040300" y="1300225"/>
            <a:ext cx="3872000" cy="979300"/>
          </a:xfrm>
          <a:prstGeom prst="rect">
            <a:avLst/>
          </a:prstGeom>
          <a:noFill/>
          <a:ln>
            <a:noFill/>
          </a:ln>
        </p:spPr>
      </p:pic>
      <p:pic>
        <p:nvPicPr>
          <p:cNvPr id="205" name="Google Shape;205;gbe0d57613f_0_94"/>
          <p:cNvPicPr preferRelativeResize="0"/>
          <p:nvPr/>
        </p:nvPicPr>
        <p:blipFill rotWithShape="1">
          <a:blip r:embed="rId4">
            <a:alphaModFix/>
          </a:blip>
          <a:srcRect b="0" l="0" r="0" t="0"/>
          <a:stretch/>
        </p:blipFill>
        <p:spPr>
          <a:xfrm>
            <a:off x="6040300" y="2548325"/>
            <a:ext cx="3872000" cy="8405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be0d57613f_0_100"/>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4400"/>
              <a:buFont typeface="Calibri"/>
              <a:buNone/>
            </a:pPr>
            <a:r>
              <a:rPr lang="tr-TR" sz="3700">
                <a:solidFill>
                  <a:srgbClr val="203785"/>
                </a:solidFill>
              </a:rPr>
              <a:t>Üyelik (membership) operatörleri</a:t>
            </a:r>
            <a:endParaRPr/>
          </a:p>
        </p:txBody>
      </p:sp>
      <p:pic>
        <p:nvPicPr>
          <p:cNvPr id="211" name="Google Shape;211;gbe0d57613f_0_100"/>
          <p:cNvPicPr preferRelativeResize="0"/>
          <p:nvPr/>
        </p:nvPicPr>
        <p:blipFill rotWithShape="1">
          <a:blip r:embed="rId3">
            <a:alphaModFix/>
          </a:blip>
          <a:srcRect b="0" l="0" r="0" t="0"/>
          <a:stretch/>
        </p:blipFill>
        <p:spPr>
          <a:xfrm>
            <a:off x="1245850" y="1386324"/>
            <a:ext cx="9449625" cy="256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bc8ca619d2_1_13"/>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959"/>
              <a:buFont typeface="Calibri"/>
              <a:buNone/>
            </a:pPr>
            <a:r>
              <a:rPr lang="tr-TR" sz="3959">
                <a:solidFill>
                  <a:srgbClr val="203785"/>
                </a:solidFill>
              </a:rPr>
              <a:t>Dersin Konuları</a:t>
            </a:r>
            <a:endParaRPr/>
          </a:p>
        </p:txBody>
      </p:sp>
      <p:sp>
        <p:nvSpPr>
          <p:cNvPr id="91" name="Google Shape;91;gbc8ca619d2_1_13"/>
          <p:cNvSpPr txBox="1"/>
          <p:nvPr>
            <p:ph idx="1" type="body"/>
          </p:nvPr>
        </p:nvSpPr>
        <p:spPr>
          <a:xfrm>
            <a:off x="838200" y="1355109"/>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Operatörler</a:t>
            </a:r>
            <a:endParaRPr sz="2400">
              <a:solidFill>
                <a:srgbClr val="203785"/>
              </a:solidFill>
            </a:endParaRPr>
          </a:p>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Koşullar (if)</a:t>
            </a:r>
            <a:endParaRPr sz="2400">
              <a:solidFill>
                <a:srgbClr val="203785"/>
              </a:solidFill>
            </a:endParaRPr>
          </a:p>
          <a:p>
            <a:pPr indent="-228600" lvl="0" marL="228600" rtl="0" algn="l">
              <a:lnSpc>
                <a:spcPct val="90000"/>
              </a:lnSpc>
              <a:spcBef>
                <a:spcPts val="1000"/>
              </a:spcBef>
              <a:spcAft>
                <a:spcPts val="0"/>
              </a:spcAft>
              <a:buClr>
                <a:srgbClr val="203785"/>
              </a:buClr>
              <a:buSzPts val="2400"/>
              <a:buChar char="•"/>
            </a:pPr>
            <a:r>
              <a:rPr lang="tr-TR" sz="2400">
                <a:solidFill>
                  <a:srgbClr val="203785"/>
                </a:solidFill>
              </a:rPr>
              <a:t>Dönüşüm (Casting)</a:t>
            </a:r>
            <a:endParaRPr sz="2400">
              <a:solidFill>
                <a:srgbClr val="20378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be0d57613f_0_105"/>
          <p:cNvSpPr txBox="1"/>
          <p:nvPr>
            <p:ph type="title"/>
          </p:nvPr>
        </p:nvSpPr>
        <p:spPr>
          <a:xfrm>
            <a:off x="838200" y="365125"/>
            <a:ext cx="10515600" cy="753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03785"/>
              </a:buClr>
              <a:buSzPct val="111111"/>
              <a:buFont typeface="Calibri"/>
              <a:buNone/>
            </a:pPr>
            <a:r>
              <a:rPr lang="tr-TR">
                <a:solidFill>
                  <a:srgbClr val="203785"/>
                </a:solidFill>
              </a:rPr>
              <a:t>Python, bit (bitwise) operatörlerini 6’ye ayırır.</a:t>
            </a:r>
            <a:endParaRPr/>
          </a:p>
        </p:txBody>
      </p:sp>
      <p:sp>
        <p:nvSpPr>
          <p:cNvPr id="217" name="Google Shape;217;gbe0d57613f_0_105"/>
          <p:cNvSpPr txBox="1"/>
          <p:nvPr>
            <p:ph idx="1" type="body"/>
          </p:nvPr>
        </p:nvSpPr>
        <p:spPr>
          <a:xfrm>
            <a:off x="1332900" y="1457100"/>
            <a:ext cx="33813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SzPts val="1800"/>
              <a:buNone/>
            </a:pPr>
            <a:r>
              <a:rPr lang="tr-TR" sz="3000">
                <a:solidFill>
                  <a:srgbClr val="203785"/>
                </a:solidFill>
              </a:rPr>
              <a:t>🔍 &amp;</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a:p>
            <a:pPr indent="0" lvl="0" marL="228600" rtl="0" algn="l">
              <a:lnSpc>
                <a:spcPct val="90000"/>
              </a:lnSpc>
              <a:spcBef>
                <a:spcPts val="100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a:p>
            <a:pPr indent="0" lvl="0" marL="228600" rtl="0" algn="l">
              <a:lnSpc>
                <a:spcPct val="90000"/>
              </a:lnSpc>
              <a:spcBef>
                <a:spcPts val="1000"/>
              </a:spcBef>
              <a:spcAft>
                <a:spcPts val="0"/>
              </a:spcAft>
              <a:buSzPts val="1800"/>
              <a:buNone/>
            </a:pPr>
            <a:r>
              <a:rPr lang="tr-TR" sz="3000">
                <a:solidFill>
                  <a:srgbClr val="203785"/>
                </a:solidFill>
              </a:rPr>
              <a:t>🔍 ^</a:t>
            </a:r>
            <a:endParaRPr sz="3000">
              <a:solidFill>
                <a:srgbClr val="203785"/>
              </a:solidFill>
            </a:endParaRPr>
          </a:p>
        </p:txBody>
      </p:sp>
      <p:sp>
        <p:nvSpPr>
          <p:cNvPr id="218" name="Google Shape;218;gbe0d57613f_0_105"/>
          <p:cNvSpPr txBox="1"/>
          <p:nvPr>
            <p:ph idx="1" type="body"/>
          </p:nvPr>
        </p:nvSpPr>
        <p:spPr>
          <a:xfrm>
            <a:off x="4259550" y="1457100"/>
            <a:ext cx="33813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a:p>
            <a:pPr indent="0" lvl="0" marL="228600" rtl="0" algn="l">
              <a:lnSpc>
                <a:spcPct val="90000"/>
              </a:lnSpc>
              <a:spcBef>
                <a:spcPts val="1000"/>
              </a:spcBef>
              <a:spcAft>
                <a:spcPts val="0"/>
              </a:spcAft>
              <a:buSzPts val="1800"/>
              <a:buNone/>
            </a:pPr>
            <a:r>
              <a:rPr lang="tr-TR" sz="3000">
                <a:solidFill>
                  <a:srgbClr val="203785"/>
                </a:solidFill>
              </a:rPr>
              <a:t>🔍  &lt;&lt;</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a:p>
            <a:pPr indent="0" lvl="0" marL="228600" rtl="0" algn="l">
              <a:lnSpc>
                <a:spcPct val="90000"/>
              </a:lnSpc>
              <a:spcBef>
                <a:spcPts val="1000"/>
              </a:spcBef>
              <a:spcAft>
                <a:spcPts val="0"/>
              </a:spcAft>
              <a:buSzPts val="1800"/>
              <a:buNone/>
            </a:pPr>
            <a:r>
              <a:rPr lang="tr-TR" sz="3000">
                <a:solidFill>
                  <a:srgbClr val="203785"/>
                </a:solidFill>
              </a:rPr>
              <a:t>🔍  &gt;&gt;</a:t>
            </a:r>
            <a:endParaRPr sz="3000">
              <a:solidFill>
                <a:srgbClr val="20378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be0d57613f_0_111"/>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a:solidFill>
                  <a:srgbClr val="203785"/>
                </a:solidFill>
              </a:rPr>
              <a:t>Bit (bitwise) </a:t>
            </a:r>
            <a:r>
              <a:rPr lang="tr-TR" sz="3959">
                <a:solidFill>
                  <a:srgbClr val="203785"/>
                </a:solidFill>
              </a:rPr>
              <a:t>Operatörleri</a:t>
            </a:r>
            <a:endParaRPr/>
          </a:p>
        </p:txBody>
      </p:sp>
      <p:pic>
        <p:nvPicPr>
          <p:cNvPr id="224" name="Google Shape;224;gbe0d57613f_0_111"/>
          <p:cNvPicPr preferRelativeResize="0"/>
          <p:nvPr/>
        </p:nvPicPr>
        <p:blipFill rotWithShape="1">
          <a:blip r:embed="rId3">
            <a:alphaModFix/>
          </a:blip>
          <a:srcRect b="0" l="0" r="0" t="0"/>
          <a:stretch/>
        </p:blipFill>
        <p:spPr>
          <a:xfrm>
            <a:off x="2635675" y="1376625"/>
            <a:ext cx="8073300" cy="3314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be0d57613f_0_142"/>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a:solidFill>
                  <a:srgbClr val="203785"/>
                </a:solidFill>
              </a:rPr>
              <a:t>Python Koşulları ve İf ifadeleri</a:t>
            </a:r>
            <a:endParaRPr/>
          </a:p>
        </p:txBody>
      </p:sp>
      <p:sp>
        <p:nvSpPr>
          <p:cNvPr id="230" name="Google Shape;230;gbe0d57613f_0_142"/>
          <p:cNvSpPr txBox="1"/>
          <p:nvPr/>
        </p:nvSpPr>
        <p:spPr>
          <a:xfrm>
            <a:off x="1280425" y="1435625"/>
            <a:ext cx="84585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63F87"/>
                </a:solidFill>
                <a:latin typeface="Calibri"/>
                <a:ea typeface="Calibri"/>
                <a:cs typeface="Calibri"/>
                <a:sym typeface="Calibri"/>
              </a:rPr>
              <a:t>Python, matematikteki olağan mantıksal koşulları destekler:</a:t>
            </a:r>
            <a:endParaRPr b="0" i="0" sz="2400" u="none" cap="none" strike="noStrike">
              <a:solidFill>
                <a:srgbClr val="263F87"/>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63F87"/>
                </a:solidFill>
                <a:latin typeface="Calibri"/>
                <a:ea typeface="Calibri"/>
                <a:cs typeface="Calibri"/>
                <a:sym typeface="Calibri"/>
              </a:rPr>
              <a:t> 🌱 Eşittir: a == b </a:t>
            </a:r>
            <a:endParaRPr b="0" i="0" sz="2400" u="none" cap="none" strike="noStrike">
              <a:solidFill>
                <a:srgbClr val="263F87"/>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63F87"/>
                </a:solidFill>
                <a:latin typeface="Calibri"/>
                <a:ea typeface="Calibri"/>
                <a:cs typeface="Calibri"/>
                <a:sym typeface="Calibri"/>
              </a:rPr>
              <a:t> 🌱 Eşit Değil: a! = B </a:t>
            </a:r>
            <a:endParaRPr b="0" i="0" sz="2400" u="none" cap="none" strike="noStrike">
              <a:solidFill>
                <a:srgbClr val="263F87"/>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63F87"/>
                </a:solidFill>
                <a:latin typeface="Calibri"/>
                <a:ea typeface="Calibri"/>
                <a:cs typeface="Calibri"/>
                <a:sym typeface="Calibri"/>
              </a:rPr>
              <a:t> 🌱 Küçüktür: a &lt;b </a:t>
            </a:r>
            <a:endParaRPr b="0" i="0" sz="2400" u="none" cap="none" strike="noStrike">
              <a:solidFill>
                <a:srgbClr val="263F87"/>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63F87"/>
                </a:solidFill>
                <a:latin typeface="Calibri"/>
                <a:ea typeface="Calibri"/>
                <a:cs typeface="Calibri"/>
                <a:sym typeface="Calibri"/>
              </a:rPr>
              <a:t> 🌱 Küçüktür veya eşittir: a &lt;= b </a:t>
            </a:r>
            <a:endParaRPr b="0" i="0" sz="2400" u="none" cap="none" strike="noStrike">
              <a:solidFill>
                <a:srgbClr val="263F87"/>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63F87"/>
                </a:solidFill>
                <a:latin typeface="Calibri"/>
                <a:ea typeface="Calibri"/>
                <a:cs typeface="Calibri"/>
                <a:sym typeface="Calibri"/>
              </a:rPr>
              <a:t> 🌱 Büyük: a&gt; b</a:t>
            </a:r>
            <a:endParaRPr b="0" i="0" sz="2400" u="none" cap="none" strike="noStrike">
              <a:solidFill>
                <a:srgbClr val="263F87"/>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63F87"/>
                </a:solidFill>
                <a:latin typeface="Calibri"/>
                <a:ea typeface="Calibri"/>
                <a:cs typeface="Calibri"/>
                <a:sym typeface="Calibri"/>
              </a:rPr>
              <a:t> 🌱 Büyük veya eşit: a&gt; = b</a:t>
            </a:r>
            <a:endParaRPr b="0" i="0" sz="2400" u="none" cap="none" strike="noStrike">
              <a:solidFill>
                <a:srgbClr val="263F87"/>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be0d57613f_0_169"/>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a:solidFill>
                  <a:srgbClr val="203785"/>
                </a:solidFill>
              </a:rPr>
              <a:t>Python Koşulları ve İf ifadeleri</a:t>
            </a:r>
            <a:endParaRPr/>
          </a:p>
        </p:txBody>
      </p:sp>
      <p:sp>
        <p:nvSpPr>
          <p:cNvPr id="236" name="Google Shape;236;gbe0d57613f_0_169"/>
          <p:cNvSpPr txBox="1"/>
          <p:nvPr/>
        </p:nvSpPr>
        <p:spPr>
          <a:xfrm>
            <a:off x="1280425" y="1435625"/>
            <a:ext cx="8458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63F87"/>
                </a:solidFill>
                <a:latin typeface="Calibri"/>
                <a:ea typeface="Calibri"/>
                <a:cs typeface="Calibri"/>
                <a:sym typeface="Calibri"/>
              </a:rPr>
              <a:t>Bu koşullar, en yaygın olarak “if ifadeleri” ve döngülerde olmak üzere çeşitli şekillerde kullanılabilir.</a:t>
            </a:r>
            <a:endParaRPr b="0" i="0" sz="2400" u="none" cap="none" strike="noStrike">
              <a:solidFill>
                <a:srgbClr val="263F87"/>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be0d57613f_0_174"/>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a:solidFill>
                  <a:srgbClr val="203785"/>
                </a:solidFill>
              </a:rPr>
              <a:t>Python Koşulları ve İf ifadeleri</a:t>
            </a:r>
            <a:endParaRPr/>
          </a:p>
        </p:txBody>
      </p:sp>
      <p:sp>
        <p:nvSpPr>
          <p:cNvPr id="242" name="Google Shape;242;gbe0d57613f_0_174"/>
          <p:cNvSpPr txBox="1"/>
          <p:nvPr/>
        </p:nvSpPr>
        <p:spPr>
          <a:xfrm>
            <a:off x="1280425" y="1435625"/>
            <a:ext cx="84585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203785"/>
                </a:solidFill>
                <a:latin typeface="Calibri"/>
                <a:ea typeface="Calibri"/>
                <a:cs typeface="Calibri"/>
                <a:sym typeface="Calibri"/>
              </a:rPr>
              <a:t>Aşağıdaki örnekte, b'nin a'dan büyük olup olmadığını test etmek için if ifadesinin bir parçası olarak kullanılan a ve b olmak üzere iki değişken kullanıyoruz. A 33 ve b 200 olduğundan, 200'ün 33'ten büyük olduğunu biliyoruz ve bu nedenle ekrana "b'nin a'dan büyük olduğunu" yazdırıyoruz.</a:t>
            </a:r>
            <a:endParaRPr b="0" i="0" sz="2000" u="none" cap="none" strike="noStrike">
              <a:solidFill>
                <a:srgbClr val="203785"/>
              </a:solidFill>
              <a:latin typeface="Calibri"/>
              <a:ea typeface="Calibri"/>
              <a:cs typeface="Calibri"/>
              <a:sym typeface="Calibri"/>
            </a:endParaRPr>
          </a:p>
        </p:txBody>
      </p:sp>
      <p:pic>
        <p:nvPicPr>
          <p:cNvPr id="243" name="Google Shape;243;gbe0d57613f_0_174"/>
          <p:cNvPicPr preferRelativeResize="0"/>
          <p:nvPr/>
        </p:nvPicPr>
        <p:blipFill rotWithShape="1">
          <a:blip r:embed="rId3">
            <a:alphaModFix/>
          </a:blip>
          <a:srcRect b="0" l="0" r="0" t="0"/>
          <a:stretch/>
        </p:blipFill>
        <p:spPr>
          <a:xfrm>
            <a:off x="3140075" y="2993825"/>
            <a:ext cx="5551275" cy="245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be0d57613f_0_179"/>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a:solidFill>
                  <a:srgbClr val="203785"/>
                </a:solidFill>
              </a:rPr>
              <a:t>Python İf ifadeleri ve Girinti’nin Önemi</a:t>
            </a:r>
            <a:endParaRPr/>
          </a:p>
        </p:txBody>
      </p:sp>
      <p:sp>
        <p:nvSpPr>
          <p:cNvPr id="249" name="Google Shape;249;gbe0d57613f_0_179"/>
          <p:cNvSpPr txBox="1"/>
          <p:nvPr/>
        </p:nvSpPr>
        <p:spPr>
          <a:xfrm>
            <a:off x="1280425" y="1435625"/>
            <a:ext cx="96711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203785"/>
                </a:solidFill>
                <a:latin typeface="Calibri"/>
                <a:ea typeface="Calibri"/>
                <a:cs typeface="Calibri"/>
                <a:sym typeface="Calibri"/>
              </a:rPr>
              <a:t>Python, koddaki kapsamı tanımlamak için girintiye (bir satırın başındaki boşluk) güvenir. Diğer programlama dilleri genellikle bu amaç için küme parantezleri kullanır.</a:t>
            </a:r>
            <a:endParaRPr b="0" i="0" sz="2000" u="none" cap="none" strike="noStrike">
              <a:solidFill>
                <a:srgbClr val="203785"/>
              </a:solidFill>
              <a:latin typeface="Calibri"/>
              <a:ea typeface="Calibri"/>
              <a:cs typeface="Calibri"/>
              <a:sym typeface="Calibri"/>
            </a:endParaRPr>
          </a:p>
        </p:txBody>
      </p:sp>
      <p:pic>
        <p:nvPicPr>
          <p:cNvPr id="250" name="Google Shape;250;gbe0d57613f_0_179"/>
          <p:cNvPicPr preferRelativeResize="0"/>
          <p:nvPr/>
        </p:nvPicPr>
        <p:blipFill rotWithShape="1">
          <a:blip r:embed="rId3">
            <a:alphaModFix/>
          </a:blip>
          <a:srcRect b="0" l="0" r="0" t="0"/>
          <a:stretch/>
        </p:blipFill>
        <p:spPr>
          <a:xfrm>
            <a:off x="2209800" y="2437725"/>
            <a:ext cx="7772400" cy="1285875"/>
          </a:xfrm>
          <a:prstGeom prst="rect">
            <a:avLst/>
          </a:prstGeom>
          <a:noFill/>
          <a:ln>
            <a:noFill/>
          </a:ln>
        </p:spPr>
      </p:pic>
      <p:pic>
        <p:nvPicPr>
          <p:cNvPr id="251" name="Google Shape;251;gbe0d57613f_0_179"/>
          <p:cNvPicPr preferRelativeResize="0"/>
          <p:nvPr/>
        </p:nvPicPr>
        <p:blipFill rotWithShape="1">
          <a:blip r:embed="rId4">
            <a:alphaModFix/>
          </a:blip>
          <a:srcRect b="0" l="0" r="0" t="0"/>
          <a:stretch/>
        </p:blipFill>
        <p:spPr>
          <a:xfrm>
            <a:off x="5458375" y="4332725"/>
            <a:ext cx="4200525" cy="1066800"/>
          </a:xfrm>
          <a:prstGeom prst="rect">
            <a:avLst/>
          </a:prstGeom>
          <a:noFill/>
          <a:ln>
            <a:noFill/>
          </a:ln>
        </p:spPr>
      </p:pic>
      <p:sp>
        <p:nvSpPr>
          <p:cNvPr id="252" name="Google Shape;252;gbe0d57613f_0_179"/>
          <p:cNvSpPr txBox="1"/>
          <p:nvPr/>
        </p:nvSpPr>
        <p:spPr>
          <a:xfrm>
            <a:off x="3356250" y="4589075"/>
            <a:ext cx="176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be0d57613f_0_184"/>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a:solidFill>
                  <a:srgbClr val="203785"/>
                </a:solidFill>
              </a:rPr>
              <a:t>Python İf ifadeleri ve Elif</a:t>
            </a:r>
            <a:endParaRPr/>
          </a:p>
        </p:txBody>
      </p:sp>
      <p:sp>
        <p:nvSpPr>
          <p:cNvPr id="258" name="Google Shape;258;gbe0d57613f_0_184"/>
          <p:cNvSpPr txBox="1"/>
          <p:nvPr/>
        </p:nvSpPr>
        <p:spPr>
          <a:xfrm>
            <a:off x="960325" y="1348325"/>
            <a:ext cx="9253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Elif anahtar sözcüğü python  "önceki koşullar doğru değilse, bu koşulu deneyin" demenin bir yoludur.</a:t>
            </a:r>
            <a:endParaRPr b="0" i="0" sz="2400" u="none" cap="none" strike="noStrike">
              <a:solidFill>
                <a:srgbClr val="203785"/>
              </a:solidFill>
              <a:latin typeface="Calibri"/>
              <a:ea typeface="Calibri"/>
              <a:cs typeface="Calibri"/>
              <a:sym typeface="Calibri"/>
            </a:endParaRPr>
          </a:p>
        </p:txBody>
      </p:sp>
      <p:pic>
        <p:nvPicPr>
          <p:cNvPr id="259" name="Google Shape;259;gbe0d57613f_0_184"/>
          <p:cNvPicPr preferRelativeResize="0"/>
          <p:nvPr/>
        </p:nvPicPr>
        <p:blipFill rotWithShape="1">
          <a:blip r:embed="rId3">
            <a:alphaModFix/>
          </a:blip>
          <a:srcRect b="0" l="0" r="0" t="0"/>
          <a:stretch/>
        </p:blipFill>
        <p:spPr>
          <a:xfrm>
            <a:off x="1229125" y="2346525"/>
            <a:ext cx="4844150" cy="1562625"/>
          </a:xfrm>
          <a:prstGeom prst="rect">
            <a:avLst/>
          </a:prstGeom>
          <a:noFill/>
          <a:ln>
            <a:noFill/>
          </a:ln>
        </p:spPr>
      </p:pic>
      <p:pic>
        <p:nvPicPr>
          <p:cNvPr id="260" name="Google Shape;260;gbe0d57613f_0_184"/>
          <p:cNvPicPr preferRelativeResize="0"/>
          <p:nvPr/>
        </p:nvPicPr>
        <p:blipFill rotWithShape="1">
          <a:blip r:embed="rId4">
            <a:alphaModFix/>
          </a:blip>
          <a:srcRect b="0" l="0" r="0" t="0"/>
          <a:stretch/>
        </p:blipFill>
        <p:spPr>
          <a:xfrm>
            <a:off x="7243200" y="3137063"/>
            <a:ext cx="3067050" cy="628650"/>
          </a:xfrm>
          <a:prstGeom prst="rect">
            <a:avLst/>
          </a:prstGeom>
          <a:noFill/>
          <a:ln>
            <a:noFill/>
          </a:ln>
        </p:spPr>
      </p:pic>
      <p:sp>
        <p:nvSpPr>
          <p:cNvPr id="261" name="Google Shape;261;gbe0d57613f_0_184"/>
          <p:cNvSpPr txBox="1"/>
          <p:nvPr/>
        </p:nvSpPr>
        <p:spPr>
          <a:xfrm>
            <a:off x="7944425" y="2489963"/>
            <a:ext cx="176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p:txBody>
      </p:sp>
      <p:sp>
        <p:nvSpPr>
          <p:cNvPr id="262" name="Google Shape;262;gbe0d57613f_0_184"/>
          <p:cNvSpPr txBox="1"/>
          <p:nvPr/>
        </p:nvSpPr>
        <p:spPr>
          <a:xfrm>
            <a:off x="3191350" y="4141950"/>
            <a:ext cx="72363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tr-TR" sz="2400" u="none" cap="none" strike="noStrike">
                <a:solidFill>
                  <a:srgbClr val="203785"/>
                </a:solidFill>
                <a:latin typeface="Calibri"/>
                <a:ea typeface="Calibri"/>
                <a:cs typeface="Calibri"/>
                <a:sym typeface="Calibri"/>
              </a:rPr>
              <a:t>Bu örnekte a b'ye eşittir, bu nedenle ilk koşul doğru değildir, ancak elif koşulu doğrudur, bu nedenle kodumuzu çalıştırdığımızda "a ve b birbirilerine eşittir" ibaresini görüyoruz.</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be0d57613f_0_196"/>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a:solidFill>
                  <a:srgbClr val="203785"/>
                </a:solidFill>
              </a:rPr>
              <a:t>Python Koşulları ve İf ifadeleri</a:t>
            </a:r>
            <a:endParaRPr/>
          </a:p>
        </p:txBody>
      </p:sp>
      <p:sp>
        <p:nvSpPr>
          <p:cNvPr id="268" name="Google Shape;268;gbe0d57613f_0_196"/>
          <p:cNvSpPr txBox="1"/>
          <p:nvPr/>
        </p:nvSpPr>
        <p:spPr>
          <a:xfrm>
            <a:off x="1280425" y="1435625"/>
            <a:ext cx="8458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tr-TR" sz="2400" u="none" cap="none" strike="noStrike">
                <a:solidFill>
                  <a:srgbClr val="203785"/>
                </a:solidFill>
                <a:latin typeface="Calibri"/>
                <a:ea typeface="Calibri"/>
                <a:cs typeface="Calibri"/>
                <a:sym typeface="Calibri"/>
              </a:rPr>
              <a:t>Elif olmadan da bir başkasına sahip olabilirsiniz:</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p:txBody>
      </p:sp>
      <p:pic>
        <p:nvPicPr>
          <p:cNvPr id="269" name="Google Shape;269;gbe0d57613f_0_196"/>
          <p:cNvPicPr preferRelativeResize="0"/>
          <p:nvPr/>
        </p:nvPicPr>
        <p:blipFill rotWithShape="1">
          <a:blip r:embed="rId3">
            <a:alphaModFix/>
          </a:blip>
          <a:srcRect b="0" l="0" r="0" t="0"/>
          <a:stretch/>
        </p:blipFill>
        <p:spPr>
          <a:xfrm>
            <a:off x="1180625" y="2094325"/>
            <a:ext cx="3388227" cy="1476375"/>
          </a:xfrm>
          <a:prstGeom prst="rect">
            <a:avLst/>
          </a:prstGeom>
          <a:noFill/>
          <a:ln>
            <a:noFill/>
          </a:ln>
        </p:spPr>
      </p:pic>
      <p:pic>
        <p:nvPicPr>
          <p:cNvPr id="270" name="Google Shape;270;gbe0d57613f_0_196"/>
          <p:cNvPicPr preferRelativeResize="0"/>
          <p:nvPr/>
        </p:nvPicPr>
        <p:blipFill rotWithShape="1">
          <a:blip r:embed="rId4">
            <a:alphaModFix/>
          </a:blip>
          <a:srcRect b="0" l="0" r="0" t="0"/>
          <a:stretch/>
        </p:blipFill>
        <p:spPr>
          <a:xfrm>
            <a:off x="5594175" y="2094325"/>
            <a:ext cx="3381375" cy="1476375"/>
          </a:xfrm>
          <a:prstGeom prst="rect">
            <a:avLst/>
          </a:prstGeom>
          <a:noFill/>
          <a:ln>
            <a:noFill/>
          </a:ln>
        </p:spPr>
      </p:pic>
      <p:sp>
        <p:nvSpPr>
          <p:cNvPr id="271" name="Google Shape;271;gbe0d57613f_0_196"/>
          <p:cNvSpPr txBox="1"/>
          <p:nvPr/>
        </p:nvSpPr>
        <p:spPr>
          <a:xfrm>
            <a:off x="4083775" y="3838300"/>
            <a:ext cx="5859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Her iki kod için çıktımız 🧐</a:t>
            </a:r>
            <a:endParaRPr b="0" i="0" sz="2400" u="none" cap="none" strike="noStrike">
              <a:solidFill>
                <a:srgbClr val="203785"/>
              </a:solidFill>
              <a:latin typeface="Calibri"/>
              <a:ea typeface="Calibri"/>
              <a:cs typeface="Calibri"/>
              <a:sym typeface="Calibri"/>
            </a:endParaRPr>
          </a:p>
        </p:txBody>
      </p:sp>
      <p:pic>
        <p:nvPicPr>
          <p:cNvPr id="272" name="Google Shape;272;gbe0d57613f_0_196"/>
          <p:cNvPicPr preferRelativeResize="0"/>
          <p:nvPr/>
        </p:nvPicPr>
        <p:blipFill rotWithShape="1">
          <a:blip r:embed="rId5">
            <a:alphaModFix/>
          </a:blip>
          <a:srcRect b="0" l="0" r="0" t="0"/>
          <a:stretch/>
        </p:blipFill>
        <p:spPr>
          <a:xfrm>
            <a:off x="4352550" y="4431100"/>
            <a:ext cx="2709150" cy="798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be0d57613f_0_201"/>
          <p:cNvSpPr txBox="1"/>
          <p:nvPr>
            <p:ph type="title"/>
          </p:nvPr>
        </p:nvSpPr>
        <p:spPr>
          <a:xfrm>
            <a:off x="838200" y="365126"/>
            <a:ext cx="10515600" cy="86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lang="tr-TR">
                <a:solidFill>
                  <a:srgbClr val="203785"/>
                </a:solidFill>
              </a:rPr>
              <a:t>Python Koşullarını kısa şekilde nasıl yazarız ?</a:t>
            </a:r>
            <a:endParaRPr/>
          </a:p>
        </p:txBody>
      </p:sp>
      <p:pic>
        <p:nvPicPr>
          <p:cNvPr id="278" name="Google Shape;278;gbe0d57613f_0_201"/>
          <p:cNvPicPr preferRelativeResize="0"/>
          <p:nvPr/>
        </p:nvPicPr>
        <p:blipFill rotWithShape="1">
          <a:blip r:embed="rId3">
            <a:alphaModFix/>
          </a:blip>
          <a:srcRect b="0" l="0" r="0" t="0"/>
          <a:stretch/>
        </p:blipFill>
        <p:spPr>
          <a:xfrm>
            <a:off x="1209725" y="1444525"/>
            <a:ext cx="3991525" cy="1067800"/>
          </a:xfrm>
          <a:prstGeom prst="rect">
            <a:avLst/>
          </a:prstGeom>
          <a:noFill/>
          <a:ln>
            <a:noFill/>
          </a:ln>
        </p:spPr>
      </p:pic>
      <p:pic>
        <p:nvPicPr>
          <p:cNvPr id="279" name="Google Shape;279;gbe0d57613f_0_201"/>
          <p:cNvPicPr preferRelativeResize="0"/>
          <p:nvPr/>
        </p:nvPicPr>
        <p:blipFill rotWithShape="1">
          <a:blip r:embed="rId4">
            <a:alphaModFix/>
          </a:blip>
          <a:srcRect b="0" l="0" r="0" t="0"/>
          <a:stretch/>
        </p:blipFill>
        <p:spPr>
          <a:xfrm>
            <a:off x="7316800" y="1489747"/>
            <a:ext cx="4104900" cy="977357"/>
          </a:xfrm>
          <a:prstGeom prst="rect">
            <a:avLst/>
          </a:prstGeom>
          <a:noFill/>
          <a:ln>
            <a:noFill/>
          </a:ln>
        </p:spPr>
      </p:pic>
      <p:sp>
        <p:nvSpPr>
          <p:cNvPr id="280" name="Google Shape;280;gbe0d57613f_0_201"/>
          <p:cNvSpPr txBox="1"/>
          <p:nvPr/>
        </p:nvSpPr>
        <p:spPr>
          <a:xfrm>
            <a:off x="5342325" y="1701363"/>
            <a:ext cx="176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p:txBody>
      </p:sp>
      <p:pic>
        <p:nvPicPr>
          <p:cNvPr id="281" name="Google Shape;281;gbe0d57613f_0_201"/>
          <p:cNvPicPr preferRelativeResize="0"/>
          <p:nvPr/>
        </p:nvPicPr>
        <p:blipFill rotWithShape="1">
          <a:blip r:embed="rId5">
            <a:alphaModFix/>
          </a:blip>
          <a:srcRect b="0" l="0" r="0" t="0"/>
          <a:stretch/>
        </p:blipFill>
        <p:spPr>
          <a:xfrm>
            <a:off x="1209725" y="2660675"/>
            <a:ext cx="3991525" cy="1067800"/>
          </a:xfrm>
          <a:prstGeom prst="rect">
            <a:avLst/>
          </a:prstGeom>
          <a:noFill/>
          <a:ln>
            <a:noFill/>
          </a:ln>
        </p:spPr>
      </p:pic>
      <p:sp>
        <p:nvSpPr>
          <p:cNvPr id="282" name="Google Shape;282;gbe0d57613f_0_201"/>
          <p:cNvSpPr txBox="1"/>
          <p:nvPr/>
        </p:nvSpPr>
        <p:spPr>
          <a:xfrm>
            <a:off x="5475325" y="2814088"/>
            <a:ext cx="176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p:txBody>
      </p:sp>
      <p:sp>
        <p:nvSpPr>
          <p:cNvPr id="283" name="Google Shape;283;gbe0d57613f_0_201"/>
          <p:cNvSpPr txBox="1"/>
          <p:nvPr/>
        </p:nvSpPr>
        <p:spPr>
          <a:xfrm>
            <a:off x="5831425" y="4334213"/>
            <a:ext cx="176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p:txBody>
      </p:sp>
      <p:pic>
        <p:nvPicPr>
          <p:cNvPr id="284" name="Google Shape;284;gbe0d57613f_0_201"/>
          <p:cNvPicPr preferRelativeResize="0"/>
          <p:nvPr/>
        </p:nvPicPr>
        <p:blipFill rotWithShape="1">
          <a:blip r:embed="rId6">
            <a:alphaModFix/>
          </a:blip>
          <a:srcRect b="0" l="0" r="0" t="0"/>
          <a:stretch/>
        </p:blipFill>
        <p:spPr>
          <a:xfrm>
            <a:off x="7961025" y="2602473"/>
            <a:ext cx="1241499" cy="977350"/>
          </a:xfrm>
          <a:prstGeom prst="rect">
            <a:avLst/>
          </a:prstGeom>
          <a:noFill/>
          <a:ln>
            <a:noFill/>
          </a:ln>
        </p:spPr>
      </p:pic>
      <p:pic>
        <p:nvPicPr>
          <p:cNvPr id="285" name="Google Shape;285;gbe0d57613f_0_201"/>
          <p:cNvPicPr preferRelativeResize="0"/>
          <p:nvPr/>
        </p:nvPicPr>
        <p:blipFill rotWithShape="1">
          <a:blip r:embed="rId7">
            <a:alphaModFix/>
          </a:blip>
          <a:srcRect b="0" l="0" r="0" t="0"/>
          <a:stretch/>
        </p:blipFill>
        <p:spPr>
          <a:xfrm>
            <a:off x="8009525" y="4146011"/>
            <a:ext cx="875800" cy="930525"/>
          </a:xfrm>
          <a:prstGeom prst="rect">
            <a:avLst/>
          </a:prstGeom>
          <a:noFill/>
          <a:ln>
            <a:noFill/>
          </a:ln>
        </p:spPr>
      </p:pic>
      <p:pic>
        <p:nvPicPr>
          <p:cNvPr id="286" name="Google Shape;286;gbe0d57613f_0_201"/>
          <p:cNvPicPr preferRelativeResize="0"/>
          <p:nvPr/>
        </p:nvPicPr>
        <p:blipFill rotWithShape="1">
          <a:blip r:embed="rId8">
            <a:alphaModFix/>
          </a:blip>
          <a:srcRect b="0" l="0" r="0" t="0"/>
          <a:stretch/>
        </p:blipFill>
        <p:spPr>
          <a:xfrm>
            <a:off x="2732650" y="4135023"/>
            <a:ext cx="3019425" cy="95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be0d57613f_0_229"/>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Koşullarını mantıksal ifadeler ile  nasıl kullanırız?</a:t>
            </a:r>
            <a:endParaRPr sz="3459"/>
          </a:p>
        </p:txBody>
      </p:sp>
      <p:sp>
        <p:nvSpPr>
          <p:cNvPr id="292" name="Google Shape;292;gbe0d57613f_0_229"/>
          <p:cNvSpPr txBox="1"/>
          <p:nvPr/>
        </p:nvSpPr>
        <p:spPr>
          <a:xfrm>
            <a:off x="1076725" y="1406525"/>
            <a:ext cx="8409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203785"/>
                </a:solidFill>
                <a:latin typeface="Calibri"/>
                <a:ea typeface="Calibri"/>
                <a:cs typeface="Calibri"/>
                <a:sym typeface="Calibri"/>
              </a:rPr>
              <a:t>💫 “and” anahtar sözcüğü mantıksal bir operatördür ve koşullu ifadeleri birleştirmek için kullanılır:</a:t>
            </a:r>
            <a:endParaRPr b="0" i="0" sz="20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Calibri"/>
              <a:ea typeface="Calibri"/>
              <a:cs typeface="Calibri"/>
              <a:sym typeface="Calibri"/>
            </a:endParaRPr>
          </a:p>
        </p:txBody>
      </p:sp>
      <p:pic>
        <p:nvPicPr>
          <p:cNvPr id="293" name="Google Shape;293;gbe0d57613f_0_229"/>
          <p:cNvPicPr preferRelativeResize="0"/>
          <p:nvPr/>
        </p:nvPicPr>
        <p:blipFill rotWithShape="1">
          <a:blip r:embed="rId3">
            <a:alphaModFix/>
          </a:blip>
          <a:srcRect b="0" l="0" r="0" t="0"/>
          <a:stretch/>
        </p:blipFill>
        <p:spPr>
          <a:xfrm>
            <a:off x="1267925" y="2327625"/>
            <a:ext cx="5164427" cy="1108200"/>
          </a:xfrm>
          <a:prstGeom prst="rect">
            <a:avLst/>
          </a:prstGeom>
          <a:noFill/>
          <a:ln>
            <a:noFill/>
          </a:ln>
        </p:spPr>
      </p:pic>
      <p:sp>
        <p:nvSpPr>
          <p:cNvPr id="294" name="Google Shape;294;gbe0d57613f_0_229"/>
          <p:cNvSpPr txBox="1"/>
          <p:nvPr/>
        </p:nvSpPr>
        <p:spPr>
          <a:xfrm>
            <a:off x="3309400" y="4149888"/>
            <a:ext cx="176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p:txBody>
      </p:sp>
      <p:pic>
        <p:nvPicPr>
          <p:cNvPr id="295" name="Google Shape;295;gbe0d57613f_0_229"/>
          <p:cNvPicPr preferRelativeResize="0"/>
          <p:nvPr/>
        </p:nvPicPr>
        <p:blipFill rotWithShape="1">
          <a:blip r:embed="rId4">
            <a:alphaModFix/>
          </a:blip>
          <a:srcRect b="0" l="0" r="0" t="0"/>
          <a:stretch/>
        </p:blipFill>
        <p:spPr>
          <a:xfrm>
            <a:off x="5201000" y="4071222"/>
            <a:ext cx="6270676" cy="71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6"/>
            <a:ext cx="10515600" cy="93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4400"/>
              <a:buFont typeface="Calibri"/>
              <a:buNone/>
            </a:pPr>
            <a:r>
              <a:rPr lang="tr-TR">
                <a:solidFill>
                  <a:srgbClr val="203785"/>
                </a:solidFill>
              </a:rPr>
              <a:t>Operatörler</a:t>
            </a:r>
            <a:endParaRPr/>
          </a:p>
        </p:txBody>
      </p:sp>
      <p:sp>
        <p:nvSpPr>
          <p:cNvPr id="97" name="Google Shape;97;p2"/>
          <p:cNvSpPr txBox="1"/>
          <p:nvPr>
            <p:ph idx="1" type="body"/>
          </p:nvPr>
        </p:nvSpPr>
        <p:spPr>
          <a:xfrm>
            <a:off x="789700" y="1566938"/>
            <a:ext cx="10515600" cy="2264700"/>
          </a:xfrm>
          <a:prstGeom prst="rect">
            <a:avLst/>
          </a:prstGeom>
          <a:noFill/>
          <a:ln>
            <a:noFill/>
          </a:ln>
        </p:spPr>
        <p:txBody>
          <a:bodyPr anchorCtr="0" anchor="t" bIns="45700" lIns="91425" spcFirstLastPara="1" rIns="91425" wrap="square" tIns="45700">
            <a:noAutofit/>
          </a:bodyPr>
          <a:lstStyle/>
          <a:p>
            <a:pPr indent="-190500" lvl="0" marL="228600" rtl="0" algn="l">
              <a:lnSpc>
                <a:spcPct val="70000"/>
              </a:lnSpc>
              <a:spcBef>
                <a:spcPts val="0"/>
              </a:spcBef>
              <a:spcAft>
                <a:spcPts val="0"/>
              </a:spcAft>
              <a:buClr>
                <a:srgbClr val="203785"/>
              </a:buClr>
              <a:buSzPts val="1800"/>
              <a:buChar char="•"/>
            </a:pPr>
            <a:r>
              <a:rPr lang="tr-TR" sz="1800">
                <a:solidFill>
                  <a:srgbClr val="203785"/>
                </a:solidFill>
              </a:rPr>
              <a:t>Bir veriyi içerisinde depolayan birime değişken denir. </a:t>
            </a:r>
            <a:endParaRPr sz="1800">
              <a:solidFill>
                <a:srgbClr val="203785"/>
              </a:solidFill>
            </a:endParaRPr>
          </a:p>
          <a:p>
            <a:pPr indent="0" lvl="0" marL="0" rtl="0" algn="l">
              <a:lnSpc>
                <a:spcPct val="70000"/>
              </a:lnSpc>
              <a:spcBef>
                <a:spcPts val="0"/>
              </a:spcBef>
              <a:spcAft>
                <a:spcPts val="0"/>
              </a:spcAft>
              <a:buClr>
                <a:schemeClr val="dk1"/>
              </a:buClr>
              <a:buSzPts val="450"/>
              <a:buFont typeface="Arial"/>
              <a:buNone/>
            </a:pPr>
            <a:r>
              <a:t/>
            </a:r>
            <a:endParaRPr sz="1800">
              <a:solidFill>
                <a:srgbClr val="203785"/>
              </a:solidFill>
            </a:endParaRPr>
          </a:p>
          <a:p>
            <a:pPr indent="-190500" lvl="0" marL="228600" rtl="0" algn="l">
              <a:lnSpc>
                <a:spcPct val="70000"/>
              </a:lnSpc>
              <a:spcBef>
                <a:spcPts val="0"/>
              </a:spcBef>
              <a:spcAft>
                <a:spcPts val="0"/>
              </a:spcAft>
              <a:buClr>
                <a:srgbClr val="203785"/>
              </a:buClr>
              <a:buSzPts val="1800"/>
              <a:buChar char="•"/>
            </a:pPr>
            <a:r>
              <a:rPr lang="tr-TR" sz="1800">
                <a:solidFill>
                  <a:srgbClr val="203785"/>
                </a:solidFill>
              </a:rPr>
              <a:t>Değişkeni yandaki kutuya benzetebilirsiniz.</a:t>
            </a:r>
            <a:endParaRPr sz="1800">
              <a:solidFill>
                <a:srgbClr val="203785"/>
              </a:solidFill>
            </a:endParaRPr>
          </a:p>
          <a:p>
            <a:pPr indent="0" lvl="0" marL="457200" rtl="0" algn="l">
              <a:lnSpc>
                <a:spcPct val="70000"/>
              </a:lnSpc>
              <a:spcBef>
                <a:spcPts val="0"/>
              </a:spcBef>
              <a:spcAft>
                <a:spcPts val="0"/>
              </a:spcAft>
              <a:buSzPts val="1800"/>
              <a:buNone/>
            </a:pPr>
            <a:r>
              <a:t/>
            </a:r>
            <a:endParaRPr sz="1800">
              <a:solidFill>
                <a:srgbClr val="203785"/>
              </a:solidFill>
            </a:endParaRPr>
          </a:p>
          <a:p>
            <a:pPr indent="-190500" lvl="0" marL="228600" rtl="0" algn="l">
              <a:lnSpc>
                <a:spcPct val="70000"/>
              </a:lnSpc>
              <a:spcBef>
                <a:spcPts val="0"/>
              </a:spcBef>
              <a:spcAft>
                <a:spcPts val="0"/>
              </a:spcAft>
              <a:buClr>
                <a:srgbClr val="203785"/>
              </a:buClr>
              <a:buSzPts val="1800"/>
              <a:buChar char="•"/>
            </a:pPr>
            <a:r>
              <a:rPr lang="tr-TR" sz="1800">
                <a:solidFill>
                  <a:srgbClr val="203785"/>
                </a:solidFill>
              </a:rPr>
              <a:t>Siz ona bir değer verirsiniz. O da verdiğiniz değeri sizin için saklar.</a:t>
            </a:r>
            <a:endParaRPr sz="1800">
              <a:solidFill>
                <a:srgbClr val="203785"/>
              </a:solidFill>
            </a:endParaRPr>
          </a:p>
          <a:p>
            <a:pPr indent="0" lvl="0" marL="457200" rtl="0" algn="l">
              <a:lnSpc>
                <a:spcPct val="70000"/>
              </a:lnSpc>
              <a:spcBef>
                <a:spcPts val="0"/>
              </a:spcBef>
              <a:spcAft>
                <a:spcPts val="0"/>
              </a:spcAft>
              <a:buSzPts val="1800"/>
              <a:buNone/>
            </a:pPr>
            <a:r>
              <a:t/>
            </a:r>
            <a:endParaRPr sz="1800">
              <a:solidFill>
                <a:srgbClr val="203785"/>
              </a:solidFill>
            </a:endParaRPr>
          </a:p>
          <a:p>
            <a:pPr indent="-190500" lvl="0" marL="228600" rtl="0" algn="l">
              <a:lnSpc>
                <a:spcPct val="70000"/>
              </a:lnSpc>
              <a:spcBef>
                <a:spcPts val="0"/>
              </a:spcBef>
              <a:spcAft>
                <a:spcPts val="0"/>
              </a:spcAft>
              <a:buClr>
                <a:srgbClr val="203785"/>
              </a:buClr>
              <a:buSzPts val="1800"/>
              <a:buFont typeface="Calibri"/>
              <a:buChar char="•"/>
            </a:pPr>
            <a:r>
              <a:rPr lang="tr-TR" sz="1800">
                <a:solidFill>
                  <a:srgbClr val="203785"/>
                </a:solidFill>
              </a:rPr>
              <a:t>Operatörler ise değişkenler ve değerler üzerinde işlemler gerçekleştirmek için kullanılır.</a:t>
            </a:r>
            <a:endParaRPr sz="1800">
              <a:solidFill>
                <a:srgbClr val="203785"/>
              </a:solidFill>
            </a:endParaRPr>
          </a:p>
          <a:p>
            <a:pPr indent="0" lvl="0" marL="0" rtl="0" algn="l">
              <a:lnSpc>
                <a:spcPct val="70000"/>
              </a:lnSpc>
              <a:spcBef>
                <a:spcPts val="0"/>
              </a:spcBef>
              <a:spcAft>
                <a:spcPts val="0"/>
              </a:spcAft>
              <a:buSzPts val="1800"/>
              <a:buNone/>
            </a:pPr>
            <a:r>
              <a:t/>
            </a:r>
            <a:endParaRPr sz="1800">
              <a:solidFill>
                <a:srgbClr val="203785"/>
              </a:solidFill>
            </a:endParaRPr>
          </a:p>
          <a:p>
            <a:pPr indent="0" lvl="0" marL="0" rtl="0" algn="l">
              <a:lnSpc>
                <a:spcPct val="70000"/>
              </a:lnSpc>
              <a:spcBef>
                <a:spcPts val="0"/>
              </a:spcBef>
              <a:spcAft>
                <a:spcPts val="0"/>
              </a:spcAft>
              <a:buSzPts val="1800"/>
              <a:buNone/>
            </a:pPr>
            <a:r>
              <a:t/>
            </a:r>
            <a:endParaRPr sz="1800">
              <a:solidFill>
                <a:srgbClr val="203785"/>
              </a:solidFill>
            </a:endParaRPr>
          </a:p>
          <a:p>
            <a:pPr indent="0" lvl="0" marL="0" rtl="0" algn="l">
              <a:lnSpc>
                <a:spcPct val="70000"/>
              </a:lnSpc>
              <a:spcBef>
                <a:spcPts val="0"/>
              </a:spcBef>
              <a:spcAft>
                <a:spcPts val="0"/>
              </a:spcAft>
              <a:buSzPts val="1800"/>
              <a:buNone/>
            </a:pPr>
            <a:r>
              <a:t/>
            </a:r>
            <a:endParaRPr sz="1800">
              <a:solidFill>
                <a:srgbClr val="203785"/>
              </a:solidFill>
            </a:endParaRPr>
          </a:p>
          <a:p>
            <a:pPr indent="0" lvl="0" marL="228600" rtl="0" algn="l">
              <a:lnSpc>
                <a:spcPct val="70000"/>
              </a:lnSpc>
              <a:spcBef>
                <a:spcPts val="0"/>
              </a:spcBef>
              <a:spcAft>
                <a:spcPts val="0"/>
              </a:spcAft>
              <a:buClr>
                <a:schemeClr val="dk1"/>
              </a:buClr>
              <a:buSzPts val="450"/>
              <a:buFont typeface="Arial"/>
              <a:buNone/>
            </a:pPr>
            <a:r>
              <a:t/>
            </a:r>
            <a:endParaRPr sz="1800">
              <a:solidFill>
                <a:srgbClr val="203785"/>
              </a:solidFill>
            </a:endParaRPr>
          </a:p>
          <a:p>
            <a:pPr indent="0" lvl="0" marL="228600" rtl="0" algn="l">
              <a:lnSpc>
                <a:spcPct val="70000"/>
              </a:lnSpc>
              <a:spcBef>
                <a:spcPts val="0"/>
              </a:spcBef>
              <a:spcAft>
                <a:spcPts val="0"/>
              </a:spcAft>
              <a:buClr>
                <a:schemeClr val="dk1"/>
              </a:buClr>
              <a:buSzPts val="450"/>
              <a:buFont typeface="Arial"/>
              <a:buNone/>
            </a:pPr>
            <a:r>
              <a:t/>
            </a:r>
            <a:endParaRPr sz="1800">
              <a:solidFill>
                <a:srgbClr val="203785"/>
              </a:solidFill>
            </a:endParaRPr>
          </a:p>
          <a:p>
            <a:pPr indent="0" lvl="0" marL="228600" rtl="0" algn="l">
              <a:lnSpc>
                <a:spcPct val="70000"/>
              </a:lnSpc>
              <a:spcBef>
                <a:spcPts val="0"/>
              </a:spcBef>
              <a:spcAft>
                <a:spcPts val="0"/>
              </a:spcAft>
              <a:buSzPts val="450"/>
              <a:buNone/>
            </a:pPr>
            <a:r>
              <a:t/>
            </a:r>
            <a:endParaRPr sz="1800">
              <a:solidFill>
                <a:srgbClr val="203785"/>
              </a:solidFill>
            </a:endParaRPr>
          </a:p>
        </p:txBody>
      </p:sp>
      <p:pic>
        <p:nvPicPr>
          <p:cNvPr id="98" name="Google Shape;98;p2"/>
          <p:cNvPicPr preferRelativeResize="0"/>
          <p:nvPr/>
        </p:nvPicPr>
        <p:blipFill rotWithShape="1">
          <a:blip r:embed="rId3">
            <a:alphaModFix/>
          </a:blip>
          <a:srcRect b="0" l="0" r="0" t="0"/>
          <a:stretch/>
        </p:blipFill>
        <p:spPr>
          <a:xfrm>
            <a:off x="9155675" y="1305036"/>
            <a:ext cx="1905000" cy="1733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be0d57613f_0_251"/>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Koşullarını mantıksal ifadeler ile  nasıl kullanırız?</a:t>
            </a:r>
            <a:endParaRPr sz="3459"/>
          </a:p>
        </p:txBody>
      </p:sp>
      <p:sp>
        <p:nvSpPr>
          <p:cNvPr id="301" name="Google Shape;301;gbe0d57613f_0_251"/>
          <p:cNvSpPr txBox="1"/>
          <p:nvPr/>
        </p:nvSpPr>
        <p:spPr>
          <a:xfrm>
            <a:off x="1076725" y="1406525"/>
            <a:ext cx="8409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203785"/>
                </a:solidFill>
                <a:latin typeface="Calibri"/>
                <a:ea typeface="Calibri"/>
                <a:cs typeface="Calibri"/>
                <a:sym typeface="Calibri"/>
              </a:rPr>
              <a:t>💫 “or” anahtar sözcüğü mantıksal bir operatördür ve koşullu ifadeleri birleştirmek için kullanılır:</a:t>
            </a:r>
            <a:endParaRPr b="0" i="0" sz="20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Calibri"/>
              <a:ea typeface="Calibri"/>
              <a:cs typeface="Calibri"/>
              <a:sym typeface="Calibri"/>
            </a:endParaRPr>
          </a:p>
        </p:txBody>
      </p:sp>
      <p:sp>
        <p:nvSpPr>
          <p:cNvPr id="302" name="Google Shape;302;gbe0d57613f_0_251"/>
          <p:cNvSpPr txBox="1"/>
          <p:nvPr/>
        </p:nvSpPr>
        <p:spPr>
          <a:xfrm>
            <a:off x="3309400" y="4149888"/>
            <a:ext cx="176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p:txBody>
      </p:sp>
      <p:pic>
        <p:nvPicPr>
          <p:cNvPr id="303" name="Google Shape;303;gbe0d57613f_0_251"/>
          <p:cNvPicPr preferRelativeResize="0"/>
          <p:nvPr/>
        </p:nvPicPr>
        <p:blipFill rotWithShape="1">
          <a:blip r:embed="rId3">
            <a:alphaModFix/>
          </a:blip>
          <a:srcRect b="0" l="0" r="0" t="0"/>
          <a:stretch/>
        </p:blipFill>
        <p:spPr>
          <a:xfrm>
            <a:off x="1309525" y="2250025"/>
            <a:ext cx="6151875" cy="1377825"/>
          </a:xfrm>
          <a:prstGeom prst="rect">
            <a:avLst/>
          </a:prstGeom>
          <a:noFill/>
          <a:ln>
            <a:noFill/>
          </a:ln>
        </p:spPr>
      </p:pic>
      <p:pic>
        <p:nvPicPr>
          <p:cNvPr id="304" name="Google Shape;304;gbe0d57613f_0_251"/>
          <p:cNvPicPr preferRelativeResize="0"/>
          <p:nvPr/>
        </p:nvPicPr>
        <p:blipFill rotWithShape="1">
          <a:blip r:embed="rId4">
            <a:alphaModFix/>
          </a:blip>
          <a:srcRect b="0" l="0" r="0" t="0"/>
          <a:stretch/>
        </p:blipFill>
        <p:spPr>
          <a:xfrm>
            <a:off x="5710575" y="4080400"/>
            <a:ext cx="5231175" cy="789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be0d57613f_0_259"/>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Koşullarını mantıksal ifadeler ile  nasıl kullanırız?</a:t>
            </a:r>
            <a:endParaRPr sz="3459"/>
          </a:p>
        </p:txBody>
      </p:sp>
      <p:sp>
        <p:nvSpPr>
          <p:cNvPr id="310" name="Google Shape;310;gbe0d57613f_0_259"/>
          <p:cNvSpPr txBox="1"/>
          <p:nvPr/>
        </p:nvSpPr>
        <p:spPr>
          <a:xfrm>
            <a:off x="1076725" y="1406525"/>
            <a:ext cx="84099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 İf ifadelerinin içinde if ifadelerine sahip olabilirsiniz, buna iç içe if ifadeleri denir.</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Calibri"/>
              <a:ea typeface="Calibri"/>
              <a:cs typeface="Calibri"/>
              <a:sym typeface="Calibri"/>
            </a:endParaRPr>
          </a:p>
        </p:txBody>
      </p:sp>
      <p:sp>
        <p:nvSpPr>
          <p:cNvPr id="311" name="Google Shape;311;gbe0d57613f_0_259"/>
          <p:cNvSpPr txBox="1"/>
          <p:nvPr/>
        </p:nvSpPr>
        <p:spPr>
          <a:xfrm>
            <a:off x="3309400" y="4149888"/>
            <a:ext cx="176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p:txBody>
      </p:sp>
      <p:pic>
        <p:nvPicPr>
          <p:cNvPr id="312" name="Google Shape;312;gbe0d57613f_0_259"/>
          <p:cNvPicPr preferRelativeResize="0"/>
          <p:nvPr/>
        </p:nvPicPr>
        <p:blipFill rotWithShape="1">
          <a:blip r:embed="rId3">
            <a:alphaModFix/>
          </a:blip>
          <a:srcRect b="0" l="0" r="0" t="0"/>
          <a:stretch/>
        </p:blipFill>
        <p:spPr>
          <a:xfrm>
            <a:off x="1209725" y="2277247"/>
            <a:ext cx="4933950" cy="1600200"/>
          </a:xfrm>
          <a:prstGeom prst="rect">
            <a:avLst/>
          </a:prstGeom>
          <a:noFill/>
          <a:ln>
            <a:noFill/>
          </a:ln>
        </p:spPr>
      </p:pic>
      <p:pic>
        <p:nvPicPr>
          <p:cNvPr id="313" name="Google Shape;313;gbe0d57613f_0_259"/>
          <p:cNvPicPr preferRelativeResize="0"/>
          <p:nvPr/>
        </p:nvPicPr>
        <p:blipFill rotWithShape="1">
          <a:blip r:embed="rId4">
            <a:alphaModFix/>
          </a:blip>
          <a:srcRect b="0" l="0" r="0" t="0"/>
          <a:stretch/>
        </p:blipFill>
        <p:spPr>
          <a:xfrm>
            <a:off x="5574775" y="4041175"/>
            <a:ext cx="6152700" cy="1282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be0d57613f_0_267"/>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Koşulları - pass</a:t>
            </a:r>
            <a:endParaRPr sz="3459"/>
          </a:p>
        </p:txBody>
      </p:sp>
      <p:sp>
        <p:nvSpPr>
          <p:cNvPr id="319" name="Google Shape;319;gbe0d57613f_0_267"/>
          <p:cNvSpPr txBox="1"/>
          <p:nvPr/>
        </p:nvSpPr>
        <p:spPr>
          <a:xfrm>
            <a:off x="1076725" y="1406525"/>
            <a:ext cx="8409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203785"/>
                </a:solidFill>
                <a:latin typeface="Calibri"/>
                <a:ea typeface="Calibri"/>
                <a:cs typeface="Calibri"/>
                <a:sym typeface="Calibri"/>
              </a:rPr>
              <a:t>💫 if ifadeleri boş olamaz, ancak herhangi bir nedenle içeriği olmayan bir if ifadesine sahipseniz, hata almamak için pass ifadesini ekleyin.</a:t>
            </a:r>
            <a:endParaRPr b="0" i="0" sz="20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Calibri"/>
              <a:ea typeface="Calibri"/>
              <a:cs typeface="Calibri"/>
              <a:sym typeface="Calibri"/>
            </a:endParaRPr>
          </a:p>
        </p:txBody>
      </p:sp>
      <p:sp>
        <p:nvSpPr>
          <p:cNvPr id="320" name="Google Shape;320;gbe0d57613f_0_267"/>
          <p:cNvSpPr txBox="1"/>
          <p:nvPr/>
        </p:nvSpPr>
        <p:spPr>
          <a:xfrm>
            <a:off x="3309400" y="4149888"/>
            <a:ext cx="1765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p:txBody>
      </p:sp>
      <p:pic>
        <p:nvPicPr>
          <p:cNvPr id="321" name="Google Shape;321;gbe0d57613f_0_267"/>
          <p:cNvPicPr preferRelativeResize="0"/>
          <p:nvPr/>
        </p:nvPicPr>
        <p:blipFill rotWithShape="1">
          <a:blip r:embed="rId3">
            <a:alphaModFix/>
          </a:blip>
          <a:srcRect b="0" l="0" r="0" t="0"/>
          <a:stretch/>
        </p:blipFill>
        <p:spPr>
          <a:xfrm>
            <a:off x="1151525" y="2188863"/>
            <a:ext cx="7448550" cy="1743075"/>
          </a:xfrm>
          <a:prstGeom prst="rect">
            <a:avLst/>
          </a:prstGeom>
          <a:noFill/>
          <a:ln>
            <a:noFill/>
          </a:ln>
        </p:spPr>
      </p:pic>
      <p:pic>
        <p:nvPicPr>
          <p:cNvPr id="322" name="Google Shape;322;gbe0d57613f_0_267"/>
          <p:cNvPicPr preferRelativeResize="0"/>
          <p:nvPr/>
        </p:nvPicPr>
        <p:blipFill rotWithShape="1">
          <a:blip r:embed="rId4">
            <a:alphaModFix/>
          </a:blip>
          <a:srcRect b="0" l="0" r="0" t="0"/>
          <a:stretch/>
        </p:blipFill>
        <p:spPr>
          <a:xfrm>
            <a:off x="5768800" y="4051304"/>
            <a:ext cx="3989550" cy="147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be0d57613f_0_292"/>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Koşulları - Sıra Sizde🙈</a:t>
            </a:r>
            <a:endParaRPr sz="3459"/>
          </a:p>
        </p:txBody>
      </p:sp>
      <p:pic>
        <p:nvPicPr>
          <p:cNvPr id="328" name="Google Shape;328;gbe0d57613f_0_292"/>
          <p:cNvPicPr preferRelativeResize="0"/>
          <p:nvPr/>
        </p:nvPicPr>
        <p:blipFill rotWithShape="1">
          <a:blip r:embed="rId3">
            <a:alphaModFix/>
          </a:blip>
          <a:srcRect b="0" l="0" r="0" t="0"/>
          <a:stretch/>
        </p:blipFill>
        <p:spPr>
          <a:xfrm>
            <a:off x="1723850" y="1328125"/>
            <a:ext cx="6288474" cy="2888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be0d57613f_0_303"/>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Koşulları - Sıra Sizde🙈</a:t>
            </a:r>
            <a:endParaRPr sz="3459"/>
          </a:p>
        </p:txBody>
      </p:sp>
      <p:pic>
        <p:nvPicPr>
          <p:cNvPr id="334" name="Google Shape;334;gbe0d57613f_0_303"/>
          <p:cNvPicPr preferRelativeResize="0"/>
          <p:nvPr/>
        </p:nvPicPr>
        <p:blipFill rotWithShape="1">
          <a:blip r:embed="rId3">
            <a:alphaModFix/>
          </a:blip>
          <a:srcRect b="0" l="0" r="0" t="0"/>
          <a:stretch/>
        </p:blipFill>
        <p:spPr>
          <a:xfrm>
            <a:off x="2043925" y="1551225"/>
            <a:ext cx="4662275" cy="2319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be0d57613f_0_309"/>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Dönüştürme (Casting) 🔀</a:t>
            </a:r>
            <a:endParaRPr sz="3459"/>
          </a:p>
        </p:txBody>
      </p:sp>
      <p:sp>
        <p:nvSpPr>
          <p:cNvPr id="340" name="Google Shape;340;gbe0d57613f_0_309"/>
          <p:cNvSpPr txBox="1"/>
          <p:nvPr/>
        </p:nvSpPr>
        <p:spPr>
          <a:xfrm>
            <a:off x="1115525" y="1668450"/>
            <a:ext cx="97002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tr-TR" sz="1800" u="none" cap="none" strike="noStrike">
                <a:solidFill>
                  <a:srgbClr val="203785"/>
                </a:solidFill>
                <a:latin typeface="Calibri"/>
                <a:ea typeface="Calibri"/>
                <a:cs typeface="Calibri"/>
                <a:sym typeface="Calibri"/>
              </a:rPr>
              <a:t>Bir değişken üzerinde bir tür belirtmek istediğiniz zamanlar olabilir. Bu, döküm ile yapılabilir. Python, nesne yönelimli bir dildir ve bu nedenle, ilkel türleri de dahil olmak üzere veri türlerini tanımlamak için sınıfları kullanır.</a:t>
            </a:r>
            <a:endParaRPr b="0" i="0" sz="18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03785"/>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be0d57613f_0_322"/>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Dönüştürme (Casting) 🔀</a:t>
            </a:r>
            <a:endParaRPr sz="3459"/>
          </a:p>
        </p:txBody>
      </p:sp>
      <p:sp>
        <p:nvSpPr>
          <p:cNvPr id="346" name="Google Shape;346;gbe0d57613f_0_322"/>
          <p:cNvSpPr txBox="1"/>
          <p:nvPr/>
        </p:nvSpPr>
        <p:spPr>
          <a:xfrm>
            <a:off x="1125225" y="1425950"/>
            <a:ext cx="97002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Python'da dönüştürme bu nedenle yapıcı işlevleri kullanılarak yapılır:</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a:p>
            <a:pPr indent="-381000" lvl="0" marL="457200" marR="0" rtl="0" algn="l">
              <a:lnSpc>
                <a:spcPct val="100000"/>
              </a:lnSpc>
              <a:spcBef>
                <a:spcPts val="0"/>
              </a:spcBef>
              <a:spcAft>
                <a:spcPts val="0"/>
              </a:spcAft>
              <a:buClr>
                <a:srgbClr val="203785"/>
              </a:buClr>
              <a:buSzPts val="2400"/>
              <a:buFont typeface="Calibri"/>
              <a:buChar char="●"/>
            </a:pPr>
            <a:r>
              <a:rPr b="0" i="0" lang="tr-TR" sz="2400" u="none" cap="none" strike="noStrike">
                <a:solidFill>
                  <a:srgbClr val="203785"/>
                </a:solidFill>
                <a:latin typeface="Calibri"/>
                <a:ea typeface="Calibri"/>
                <a:cs typeface="Calibri"/>
                <a:sym typeface="Calibri"/>
              </a:rPr>
              <a:t>int () </a:t>
            </a:r>
            <a:endParaRPr b="0" i="0" sz="2400" u="none" cap="none" strike="noStrike">
              <a:solidFill>
                <a:srgbClr val="203785"/>
              </a:solidFill>
              <a:latin typeface="Calibri"/>
              <a:ea typeface="Calibri"/>
              <a:cs typeface="Calibri"/>
              <a:sym typeface="Calibri"/>
            </a:endParaRPr>
          </a:p>
          <a:p>
            <a:pPr indent="-381000" lvl="0" marL="457200" marR="0" rtl="0" algn="l">
              <a:lnSpc>
                <a:spcPct val="100000"/>
              </a:lnSpc>
              <a:spcBef>
                <a:spcPts val="0"/>
              </a:spcBef>
              <a:spcAft>
                <a:spcPts val="0"/>
              </a:spcAft>
              <a:buClr>
                <a:srgbClr val="203785"/>
              </a:buClr>
              <a:buSzPts val="2400"/>
              <a:buFont typeface="Calibri"/>
              <a:buChar char="●"/>
            </a:pPr>
            <a:r>
              <a:rPr b="0" i="0" lang="tr-TR" sz="2400" u="none" cap="none" strike="noStrike">
                <a:solidFill>
                  <a:srgbClr val="203785"/>
                </a:solidFill>
                <a:latin typeface="Calibri"/>
                <a:ea typeface="Calibri"/>
                <a:cs typeface="Calibri"/>
                <a:sym typeface="Calibri"/>
              </a:rPr>
              <a:t>float () </a:t>
            </a:r>
            <a:endParaRPr b="0" i="0" sz="2400" u="none" cap="none" strike="noStrike">
              <a:solidFill>
                <a:srgbClr val="203785"/>
              </a:solidFill>
              <a:latin typeface="Calibri"/>
              <a:ea typeface="Calibri"/>
              <a:cs typeface="Calibri"/>
              <a:sym typeface="Calibri"/>
            </a:endParaRPr>
          </a:p>
          <a:p>
            <a:pPr indent="-381000" lvl="0" marL="457200" marR="0" rtl="0" algn="l">
              <a:lnSpc>
                <a:spcPct val="100000"/>
              </a:lnSpc>
              <a:spcBef>
                <a:spcPts val="0"/>
              </a:spcBef>
              <a:spcAft>
                <a:spcPts val="0"/>
              </a:spcAft>
              <a:buClr>
                <a:srgbClr val="203785"/>
              </a:buClr>
              <a:buSzPts val="2400"/>
              <a:buFont typeface="Calibri"/>
              <a:buChar char="●"/>
            </a:pPr>
            <a:r>
              <a:rPr b="0" i="0" lang="tr-TR" sz="2400" u="none" cap="none" strike="noStrike">
                <a:solidFill>
                  <a:srgbClr val="203785"/>
                </a:solidFill>
                <a:latin typeface="Calibri"/>
                <a:ea typeface="Calibri"/>
                <a:cs typeface="Calibri"/>
                <a:sym typeface="Calibri"/>
              </a:rPr>
              <a:t>str () </a:t>
            </a:r>
            <a:endParaRPr b="0" i="0" sz="2400" u="none" cap="none" strike="noStrike">
              <a:solidFill>
                <a:srgbClr val="203785"/>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be0d57613f_0_333"/>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Dönüştürme (Casting) 🔀</a:t>
            </a:r>
            <a:endParaRPr sz="3459"/>
          </a:p>
        </p:txBody>
      </p:sp>
      <p:sp>
        <p:nvSpPr>
          <p:cNvPr id="352" name="Google Shape;352;gbe0d57613f_0_333"/>
          <p:cNvSpPr txBox="1"/>
          <p:nvPr/>
        </p:nvSpPr>
        <p:spPr>
          <a:xfrm>
            <a:off x="911825" y="1233925"/>
            <a:ext cx="9700200" cy="146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tr-TR" sz="3500" u="none" cap="none" strike="noStrike">
                <a:solidFill>
                  <a:srgbClr val="203785"/>
                </a:solidFill>
                <a:latin typeface="Calibri"/>
                <a:ea typeface="Calibri"/>
                <a:cs typeface="Calibri"/>
                <a:sym typeface="Calibri"/>
              </a:rPr>
              <a:t>📦 int () </a:t>
            </a:r>
            <a:endParaRPr b="0" i="0" sz="3500" u="none" cap="none" strike="noStrike">
              <a:solidFill>
                <a:srgbClr val="203785"/>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p:txBody>
      </p:sp>
      <p:pic>
        <p:nvPicPr>
          <p:cNvPr id="353" name="Google Shape;353;gbe0d57613f_0_333"/>
          <p:cNvPicPr preferRelativeResize="0"/>
          <p:nvPr/>
        </p:nvPicPr>
        <p:blipFill rotWithShape="1">
          <a:blip r:embed="rId3">
            <a:alphaModFix/>
          </a:blip>
          <a:srcRect b="0" l="0" r="0" t="0"/>
          <a:stretch/>
        </p:blipFill>
        <p:spPr>
          <a:xfrm>
            <a:off x="3091550" y="1978950"/>
            <a:ext cx="2495725" cy="3023275"/>
          </a:xfrm>
          <a:prstGeom prst="rect">
            <a:avLst/>
          </a:prstGeom>
          <a:noFill/>
          <a:ln>
            <a:noFill/>
          </a:ln>
        </p:spPr>
      </p:pic>
      <p:pic>
        <p:nvPicPr>
          <p:cNvPr id="354" name="Google Shape;354;gbe0d57613f_0_333"/>
          <p:cNvPicPr preferRelativeResize="0"/>
          <p:nvPr/>
        </p:nvPicPr>
        <p:blipFill rotWithShape="1">
          <a:blip r:embed="rId4">
            <a:alphaModFix/>
          </a:blip>
          <a:srcRect b="39198" l="0" r="0" t="0"/>
          <a:stretch/>
        </p:blipFill>
        <p:spPr>
          <a:xfrm>
            <a:off x="6840500" y="2504100"/>
            <a:ext cx="1695575" cy="2121400"/>
          </a:xfrm>
          <a:prstGeom prst="rect">
            <a:avLst/>
          </a:prstGeom>
          <a:noFill/>
          <a:ln>
            <a:noFill/>
          </a:ln>
        </p:spPr>
      </p:pic>
      <p:sp>
        <p:nvSpPr>
          <p:cNvPr id="355" name="Google Shape;355;gbe0d57613f_0_333"/>
          <p:cNvSpPr txBox="1"/>
          <p:nvPr/>
        </p:nvSpPr>
        <p:spPr>
          <a:xfrm>
            <a:off x="6770575" y="1930838"/>
            <a:ext cx="1765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be0d57613f_0_342"/>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Dönüştürme (Casting) 🔀</a:t>
            </a:r>
            <a:endParaRPr sz="3459"/>
          </a:p>
        </p:txBody>
      </p:sp>
      <p:sp>
        <p:nvSpPr>
          <p:cNvPr id="361" name="Google Shape;361;gbe0d57613f_0_342"/>
          <p:cNvSpPr txBox="1"/>
          <p:nvPr/>
        </p:nvSpPr>
        <p:spPr>
          <a:xfrm>
            <a:off x="911825" y="1233925"/>
            <a:ext cx="9700200" cy="146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tr-TR" sz="3500" u="none" cap="none" strike="noStrike">
                <a:solidFill>
                  <a:srgbClr val="203785"/>
                </a:solidFill>
                <a:latin typeface="Calibri"/>
                <a:ea typeface="Calibri"/>
                <a:cs typeface="Calibri"/>
                <a:sym typeface="Calibri"/>
              </a:rPr>
              <a:t>📦 float () </a:t>
            </a:r>
            <a:endParaRPr b="0" i="0" sz="3500" u="none" cap="none" strike="noStrike">
              <a:solidFill>
                <a:srgbClr val="203785"/>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p:txBody>
      </p:sp>
      <p:sp>
        <p:nvSpPr>
          <p:cNvPr id="362" name="Google Shape;362;gbe0d57613f_0_342"/>
          <p:cNvSpPr txBox="1"/>
          <p:nvPr/>
        </p:nvSpPr>
        <p:spPr>
          <a:xfrm>
            <a:off x="6770575" y="1930838"/>
            <a:ext cx="1765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p:txBody>
      </p:sp>
      <p:pic>
        <p:nvPicPr>
          <p:cNvPr id="363" name="Google Shape;363;gbe0d57613f_0_342"/>
          <p:cNvPicPr preferRelativeResize="0"/>
          <p:nvPr/>
        </p:nvPicPr>
        <p:blipFill rotWithShape="1">
          <a:blip r:embed="rId3">
            <a:alphaModFix/>
          </a:blip>
          <a:srcRect b="0" l="0" r="0" t="0"/>
          <a:stretch/>
        </p:blipFill>
        <p:spPr>
          <a:xfrm>
            <a:off x="2732625" y="2305350"/>
            <a:ext cx="2951650" cy="2706750"/>
          </a:xfrm>
          <a:prstGeom prst="rect">
            <a:avLst/>
          </a:prstGeom>
          <a:noFill/>
          <a:ln>
            <a:noFill/>
          </a:ln>
        </p:spPr>
      </p:pic>
      <p:pic>
        <p:nvPicPr>
          <p:cNvPr id="364" name="Google Shape;364;gbe0d57613f_0_342"/>
          <p:cNvPicPr preferRelativeResize="0"/>
          <p:nvPr/>
        </p:nvPicPr>
        <p:blipFill rotWithShape="1">
          <a:blip r:embed="rId4">
            <a:alphaModFix/>
          </a:blip>
          <a:srcRect b="0" l="0" r="0" t="0"/>
          <a:stretch/>
        </p:blipFill>
        <p:spPr>
          <a:xfrm>
            <a:off x="6840500" y="2494425"/>
            <a:ext cx="1695575" cy="258470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be0d57613f_0_350"/>
          <p:cNvSpPr txBox="1"/>
          <p:nvPr>
            <p:ph type="title"/>
          </p:nvPr>
        </p:nvSpPr>
        <p:spPr>
          <a:xfrm>
            <a:off x="838200" y="365125"/>
            <a:ext cx="10704900" cy="86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3563"/>
              <a:buFont typeface="Calibri"/>
              <a:buNone/>
            </a:pPr>
            <a:r>
              <a:rPr lang="tr-TR" sz="3459">
                <a:solidFill>
                  <a:srgbClr val="203785"/>
                </a:solidFill>
              </a:rPr>
              <a:t>Python Dönüştürme (Casting) 🔀</a:t>
            </a:r>
            <a:endParaRPr sz="3459"/>
          </a:p>
        </p:txBody>
      </p:sp>
      <p:sp>
        <p:nvSpPr>
          <p:cNvPr id="370" name="Google Shape;370;gbe0d57613f_0_350"/>
          <p:cNvSpPr txBox="1"/>
          <p:nvPr/>
        </p:nvSpPr>
        <p:spPr>
          <a:xfrm>
            <a:off x="911825" y="1233925"/>
            <a:ext cx="9700200" cy="146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tr-TR" sz="3500" u="none" cap="none" strike="noStrike">
                <a:solidFill>
                  <a:srgbClr val="203785"/>
                </a:solidFill>
                <a:latin typeface="Calibri"/>
                <a:ea typeface="Calibri"/>
                <a:cs typeface="Calibri"/>
                <a:sym typeface="Calibri"/>
              </a:rPr>
              <a:t>📦 str () </a:t>
            </a:r>
            <a:endParaRPr b="0" i="0" sz="3500" u="none" cap="none" strike="noStrike">
              <a:solidFill>
                <a:srgbClr val="203785"/>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p:txBody>
      </p:sp>
      <p:sp>
        <p:nvSpPr>
          <p:cNvPr id="371" name="Google Shape;371;gbe0d57613f_0_350"/>
          <p:cNvSpPr txBox="1"/>
          <p:nvPr/>
        </p:nvSpPr>
        <p:spPr>
          <a:xfrm>
            <a:off x="6770575" y="1930838"/>
            <a:ext cx="1765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tr-TR" sz="2400" u="none" cap="none" strike="noStrike">
                <a:solidFill>
                  <a:srgbClr val="203785"/>
                </a:solidFill>
                <a:latin typeface="Calibri"/>
                <a:ea typeface="Calibri"/>
                <a:cs typeface="Calibri"/>
                <a:sym typeface="Calibri"/>
              </a:rPr>
              <a:t>Çıktımız 🧐</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3785"/>
              </a:solidFill>
              <a:latin typeface="Calibri"/>
              <a:ea typeface="Calibri"/>
              <a:cs typeface="Calibri"/>
              <a:sym typeface="Calibri"/>
            </a:endParaRPr>
          </a:p>
        </p:txBody>
      </p:sp>
      <p:pic>
        <p:nvPicPr>
          <p:cNvPr id="372" name="Google Shape;372;gbe0d57613f_0_350"/>
          <p:cNvPicPr preferRelativeResize="0"/>
          <p:nvPr/>
        </p:nvPicPr>
        <p:blipFill rotWithShape="1">
          <a:blip r:embed="rId3">
            <a:alphaModFix/>
          </a:blip>
          <a:srcRect b="0" l="0" r="0" t="0"/>
          <a:stretch/>
        </p:blipFill>
        <p:spPr>
          <a:xfrm>
            <a:off x="2548325" y="2702538"/>
            <a:ext cx="3006733" cy="2255050"/>
          </a:xfrm>
          <a:prstGeom prst="rect">
            <a:avLst/>
          </a:prstGeom>
          <a:noFill/>
          <a:ln>
            <a:noFill/>
          </a:ln>
        </p:spPr>
      </p:pic>
      <p:pic>
        <p:nvPicPr>
          <p:cNvPr id="373" name="Google Shape;373;gbe0d57613f_0_350"/>
          <p:cNvPicPr preferRelativeResize="0"/>
          <p:nvPr/>
        </p:nvPicPr>
        <p:blipFill rotWithShape="1">
          <a:blip r:embed="rId4">
            <a:alphaModFix/>
          </a:blip>
          <a:srcRect b="0" l="0" r="0" t="0"/>
          <a:stretch/>
        </p:blipFill>
        <p:spPr>
          <a:xfrm>
            <a:off x="6573900" y="2595350"/>
            <a:ext cx="2369650" cy="246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gbe0d57613f_0_116"/>
          <p:cNvPicPr preferRelativeResize="0"/>
          <p:nvPr/>
        </p:nvPicPr>
        <p:blipFill rotWithShape="1">
          <a:blip r:embed="rId3">
            <a:alphaModFix/>
          </a:blip>
          <a:srcRect b="0" l="0" r="0" t="0"/>
          <a:stretch/>
        </p:blipFill>
        <p:spPr>
          <a:xfrm>
            <a:off x="0" y="0"/>
            <a:ext cx="12192000" cy="5953125"/>
          </a:xfrm>
          <a:prstGeom prst="rect">
            <a:avLst/>
          </a:prstGeom>
          <a:noFill/>
          <a:ln>
            <a:noFill/>
          </a:ln>
        </p:spPr>
      </p:pic>
      <p:sp>
        <p:nvSpPr>
          <p:cNvPr id="104" name="Google Shape;104;gbe0d57613f_0_116"/>
          <p:cNvSpPr/>
          <p:nvPr/>
        </p:nvSpPr>
        <p:spPr>
          <a:xfrm>
            <a:off x="233550" y="5953125"/>
            <a:ext cx="2728200" cy="753600"/>
          </a:xfrm>
          <a:prstGeom prst="rect">
            <a:avLst/>
          </a:prstGeom>
          <a:solidFill>
            <a:srgbClr val="263F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203785"/>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
          <p:cNvSpPr txBox="1"/>
          <p:nvPr>
            <p:ph idx="1" type="body"/>
          </p:nvPr>
        </p:nvSpPr>
        <p:spPr>
          <a:xfrm>
            <a:off x="838200" y="1131216"/>
            <a:ext cx="10515600" cy="4364611"/>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rgbClr val="263F87"/>
              </a:buClr>
              <a:buSzPts val="1800"/>
              <a:buFont typeface="Calibri"/>
              <a:buChar char="•"/>
            </a:pPr>
            <a:r>
              <a:rPr i="0" lang="tr-TR" sz="2000">
                <a:solidFill>
                  <a:srgbClr val="263F87"/>
                </a:solidFill>
              </a:rPr>
              <a:t>Girilen sayı hem 2 hem de 3 ile tam bölünebiliyorsa “OK”, aksi halde “HATA” mesajı veren program</a:t>
            </a:r>
            <a:endParaRPr>
              <a:solidFill>
                <a:srgbClr val="263F87"/>
              </a:solidFill>
            </a:endParaRPr>
          </a:p>
          <a:p>
            <a:pPr indent="-342900" lvl="0" marL="457200" rtl="0" algn="l">
              <a:lnSpc>
                <a:spcPct val="90000"/>
              </a:lnSpc>
              <a:spcBef>
                <a:spcPts val="1000"/>
              </a:spcBef>
              <a:spcAft>
                <a:spcPts val="0"/>
              </a:spcAft>
              <a:buClr>
                <a:srgbClr val="263F87"/>
              </a:buClr>
              <a:buSzPts val="1800"/>
              <a:buFont typeface="Calibri"/>
              <a:buChar char="•"/>
            </a:pPr>
            <a:r>
              <a:rPr i="0" lang="tr-TR" sz="2000">
                <a:solidFill>
                  <a:srgbClr val="263F87"/>
                </a:solidFill>
              </a:rPr>
              <a:t>Girilen sayı hem 2 ile hem de 3 ile tam bölünebiliyorsa “2 ve 3’ün katı”, sadece 2 ile bölünebiliyorsa “2’nin katı”, sadece 3 ile bölünebiliyorsa “3’ün katı”, ne 2’ye ne de 3’e bölünmüyorsa “2 veya 3’ün katı değil” mesajı veren program</a:t>
            </a:r>
            <a:endParaRPr>
              <a:solidFill>
                <a:srgbClr val="263F87"/>
              </a:solidFill>
            </a:endParaRPr>
          </a:p>
          <a:p>
            <a:pPr indent="-342900" lvl="0" marL="457200" rtl="0" algn="l">
              <a:lnSpc>
                <a:spcPct val="90000"/>
              </a:lnSpc>
              <a:spcBef>
                <a:spcPts val="1000"/>
              </a:spcBef>
              <a:spcAft>
                <a:spcPts val="0"/>
              </a:spcAft>
              <a:buClr>
                <a:srgbClr val="263F87"/>
              </a:buClr>
              <a:buSzPts val="1800"/>
              <a:buFont typeface="Calibri"/>
              <a:buChar char="•"/>
            </a:pPr>
            <a:r>
              <a:rPr lang="tr-TR" sz="2000">
                <a:solidFill>
                  <a:srgbClr val="263F87"/>
                </a:solidFill>
              </a:rPr>
              <a:t>Bir öğrencinin 2 yazılı bir sözlü notunu alıp hesaplanan ortalamaya göre not aralığına karşılık gelen not bilgisini yazdıran python uygulamasını yapınız.</a:t>
            </a:r>
            <a:endParaRPr>
              <a:solidFill>
                <a:srgbClr val="263F87"/>
              </a:solidFill>
            </a:endParaRPr>
          </a:p>
          <a:p>
            <a:pPr indent="-342900" lvl="0" marL="457200" rtl="0" algn="l">
              <a:lnSpc>
                <a:spcPct val="90000"/>
              </a:lnSpc>
              <a:spcBef>
                <a:spcPts val="1000"/>
              </a:spcBef>
              <a:spcAft>
                <a:spcPts val="0"/>
              </a:spcAft>
              <a:buClr>
                <a:srgbClr val="263F87"/>
              </a:buClr>
              <a:buSzPts val="1800"/>
              <a:buFont typeface="Calibri"/>
              <a:buChar char="•"/>
            </a:pPr>
            <a:r>
              <a:rPr lang="tr-TR" sz="2000">
                <a:solidFill>
                  <a:srgbClr val="263F87"/>
                </a:solidFill>
              </a:rPr>
              <a:t>Girilen 3 sayıyı büyüklük olarak karşılaştıran python uygulamasını yapınız.</a:t>
            </a:r>
            <a:endParaRPr>
              <a:solidFill>
                <a:srgbClr val="263F87"/>
              </a:solidFill>
            </a:endParaRPr>
          </a:p>
        </p:txBody>
      </p:sp>
      <p:sp>
        <p:nvSpPr>
          <p:cNvPr id="379" name="Google Shape;379;p6"/>
          <p:cNvSpPr txBox="1"/>
          <p:nvPr/>
        </p:nvSpPr>
        <p:spPr>
          <a:xfrm>
            <a:off x="838200" y="412259"/>
            <a:ext cx="10704900" cy="868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03785"/>
              </a:buClr>
              <a:buSzPts val="3563"/>
              <a:buFont typeface="Calibri"/>
              <a:buNone/>
            </a:pPr>
            <a:r>
              <a:rPr b="0" i="0" lang="tr-TR" sz="3459" u="none" cap="none" strike="noStrike">
                <a:solidFill>
                  <a:srgbClr val="203785"/>
                </a:solidFill>
                <a:latin typeface="Calibri"/>
                <a:ea typeface="Calibri"/>
                <a:cs typeface="Calibri"/>
                <a:sym typeface="Calibri"/>
              </a:rPr>
              <a:t>Problemler🔀</a:t>
            </a:r>
            <a:endParaRPr b="0" i="0" sz="3459"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0"/>
          <p:cNvSpPr txBox="1"/>
          <p:nvPr>
            <p:ph type="title"/>
          </p:nvPr>
        </p:nvSpPr>
        <p:spPr>
          <a:xfrm>
            <a:off x="838200" y="365125"/>
            <a:ext cx="10515600" cy="6558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3959"/>
              <a:buFont typeface="Calibri"/>
              <a:buNone/>
            </a:pPr>
            <a:r>
              <a:rPr b="1" lang="tr-TR" sz="3959">
                <a:solidFill>
                  <a:srgbClr val="203785"/>
                </a:solidFill>
              </a:rPr>
              <a:t>Kaynakça</a:t>
            </a:r>
            <a:endParaRPr/>
          </a:p>
        </p:txBody>
      </p:sp>
      <p:sp>
        <p:nvSpPr>
          <p:cNvPr id="385" name="Google Shape;385;p10"/>
          <p:cNvSpPr txBox="1"/>
          <p:nvPr>
            <p:ph idx="1" type="body"/>
          </p:nvPr>
        </p:nvSpPr>
        <p:spPr>
          <a:xfrm>
            <a:off x="838200" y="1169818"/>
            <a:ext cx="10515600" cy="17343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03785"/>
              </a:buClr>
              <a:buSzPts val="2800"/>
              <a:buChar char="•"/>
            </a:pPr>
            <a:r>
              <a:rPr lang="tr-TR">
                <a:solidFill>
                  <a:srgbClr val="203785"/>
                </a:solidFill>
              </a:rPr>
              <a:t>W3schools.com</a:t>
            </a:r>
            <a:endParaRPr>
              <a:solidFill>
                <a:srgbClr val="203785"/>
              </a:solidFill>
            </a:endParaRPr>
          </a:p>
          <a:p>
            <a:pPr indent="-50800" lvl="0" marL="228600" rtl="0" algn="l">
              <a:lnSpc>
                <a:spcPct val="90000"/>
              </a:lnSpc>
              <a:spcBef>
                <a:spcPts val="1000"/>
              </a:spcBef>
              <a:spcAft>
                <a:spcPts val="0"/>
              </a:spcAft>
              <a:buClr>
                <a:schemeClr val="dk1"/>
              </a:buClr>
              <a:buSzPts val="2800"/>
              <a:buNone/>
            </a:pPr>
            <a:r>
              <a:t/>
            </a:r>
            <a:endParaRPr>
              <a:solidFill>
                <a:srgbClr val="20378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be0d57613f_0_5"/>
          <p:cNvSpPr txBox="1"/>
          <p:nvPr>
            <p:ph type="title"/>
          </p:nvPr>
        </p:nvSpPr>
        <p:spPr>
          <a:xfrm>
            <a:off x="838200" y="462151"/>
            <a:ext cx="10515600" cy="93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4400"/>
              <a:buFont typeface="Calibri"/>
              <a:buNone/>
            </a:pPr>
            <a:r>
              <a:rPr lang="tr-TR">
                <a:solidFill>
                  <a:srgbClr val="203785"/>
                </a:solidFill>
              </a:rPr>
              <a:t>Operatörler</a:t>
            </a:r>
            <a:endParaRPr/>
          </a:p>
        </p:txBody>
      </p:sp>
      <p:sp>
        <p:nvSpPr>
          <p:cNvPr id="110" name="Google Shape;110;gbe0d57613f_0_5"/>
          <p:cNvSpPr txBox="1"/>
          <p:nvPr>
            <p:ph idx="1" type="body"/>
          </p:nvPr>
        </p:nvSpPr>
        <p:spPr>
          <a:xfrm>
            <a:off x="838200" y="1620538"/>
            <a:ext cx="10515600" cy="2264700"/>
          </a:xfrm>
          <a:prstGeom prst="rect">
            <a:avLst/>
          </a:prstGeom>
          <a:noFill/>
          <a:ln>
            <a:noFill/>
          </a:ln>
        </p:spPr>
        <p:txBody>
          <a:bodyPr anchorCtr="0" anchor="t" bIns="45700" lIns="91425" spcFirstLastPara="1" rIns="91425" wrap="square" tIns="45700">
            <a:noAutofit/>
          </a:bodyPr>
          <a:lstStyle/>
          <a:p>
            <a:pPr indent="0" lvl="0" marL="228600" rtl="0" algn="l">
              <a:lnSpc>
                <a:spcPct val="70000"/>
              </a:lnSpc>
              <a:spcBef>
                <a:spcPts val="0"/>
              </a:spcBef>
              <a:spcAft>
                <a:spcPts val="0"/>
              </a:spcAft>
              <a:buSzPts val="450"/>
              <a:buNone/>
            </a:pPr>
            <a:r>
              <a:rPr lang="tr-TR" sz="2400">
                <a:solidFill>
                  <a:srgbClr val="203785"/>
                </a:solidFill>
              </a:rPr>
              <a:t>🚩 Aritmetik operatörler</a:t>
            </a:r>
            <a:endParaRPr sz="2400">
              <a:solidFill>
                <a:srgbClr val="203785"/>
              </a:solidFill>
            </a:endParaRPr>
          </a:p>
          <a:p>
            <a:pPr indent="0" lvl="0" marL="228600" rtl="0" algn="l">
              <a:lnSpc>
                <a:spcPct val="70000"/>
              </a:lnSpc>
              <a:spcBef>
                <a:spcPts val="0"/>
              </a:spcBef>
              <a:spcAft>
                <a:spcPts val="0"/>
              </a:spcAft>
              <a:buSzPts val="450"/>
              <a:buNone/>
            </a:pPr>
            <a:r>
              <a:t/>
            </a:r>
            <a:endParaRPr sz="2400">
              <a:solidFill>
                <a:srgbClr val="203785"/>
              </a:solidFill>
            </a:endParaRPr>
          </a:p>
          <a:p>
            <a:pPr indent="0" lvl="0" marL="228600" rtl="0" algn="l">
              <a:lnSpc>
                <a:spcPct val="70000"/>
              </a:lnSpc>
              <a:spcBef>
                <a:spcPts val="0"/>
              </a:spcBef>
              <a:spcAft>
                <a:spcPts val="0"/>
              </a:spcAft>
              <a:buSzPts val="450"/>
              <a:buNone/>
            </a:pPr>
            <a:r>
              <a:rPr lang="tr-TR" sz="2400">
                <a:solidFill>
                  <a:srgbClr val="203785"/>
                </a:solidFill>
              </a:rPr>
              <a:t>🚩 Atama operatörleri </a:t>
            </a:r>
            <a:endParaRPr sz="2400">
              <a:solidFill>
                <a:srgbClr val="203785"/>
              </a:solidFill>
            </a:endParaRPr>
          </a:p>
          <a:p>
            <a:pPr indent="0" lvl="0" marL="228600" rtl="0" algn="l">
              <a:lnSpc>
                <a:spcPct val="70000"/>
              </a:lnSpc>
              <a:spcBef>
                <a:spcPts val="0"/>
              </a:spcBef>
              <a:spcAft>
                <a:spcPts val="0"/>
              </a:spcAft>
              <a:buSzPts val="450"/>
              <a:buNone/>
            </a:pPr>
            <a:r>
              <a:t/>
            </a:r>
            <a:endParaRPr sz="2400">
              <a:solidFill>
                <a:srgbClr val="203785"/>
              </a:solidFill>
            </a:endParaRPr>
          </a:p>
          <a:p>
            <a:pPr indent="0" lvl="0" marL="228600" rtl="0" algn="l">
              <a:lnSpc>
                <a:spcPct val="70000"/>
              </a:lnSpc>
              <a:spcBef>
                <a:spcPts val="0"/>
              </a:spcBef>
              <a:spcAft>
                <a:spcPts val="0"/>
              </a:spcAft>
              <a:buSzPts val="450"/>
              <a:buNone/>
            </a:pPr>
            <a:r>
              <a:rPr lang="tr-TR" sz="2400">
                <a:solidFill>
                  <a:srgbClr val="203785"/>
                </a:solidFill>
              </a:rPr>
              <a:t>🚩 Karşılaştırma operatörleri</a:t>
            </a:r>
            <a:endParaRPr sz="2400">
              <a:solidFill>
                <a:srgbClr val="203785"/>
              </a:solidFill>
            </a:endParaRPr>
          </a:p>
          <a:p>
            <a:pPr indent="0" lvl="0" marL="228600" rtl="0" algn="l">
              <a:lnSpc>
                <a:spcPct val="70000"/>
              </a:lnSpc>
              <a:spcBef>
                <a:spcPts val="0"/>
              </a:spcBef>
              <a:spcAft>
                <a:spcPts val="0"/>
              </a:spcAft>
              <a:buSzPts val="450"/>
              <a:buNone/>
            </a:pPr>
            <a:r>
              <a:t/>
            </a:r>
            <a:endParaRPr sz="2400">
              <a:solidFill>
                <a:srgbClr val="203785"/>
              </a:solidFill>
            </a:endParaRPr>
          </a:p>
        </p:txBody>
      </p:sp>
      <p:sp>
        <p:nvSpPr>
          <p:cNvPr id="111" name="Google Shape;111;gbe0d57613f_0_5"/>
          <p:cNvSpPr txBox="1"/>
          <p:nvPr/>
        </p:nvSpPr>
        <p:spPr>
          <a:xfrm>
            <a:off x="5843975" y="1299850"/>
            <a:ext cx="5247900" cy="2210400"/>
          </a:xfrm>
          <a:prstGeom prst="rect">
            <a:avLst/>
          </a:prstGeom>
          <a:noFill/>
          <a:ln>
            <a:noFill/>
          </a:ln>
        </p:spPr>
        <p:txBody>
          <a:bodyPr anchorCtr="0" anchor="t" bIns="91425" lIns="91425" spcFirstLastPara="1" rIns="91425" wrap="square" tIns="91425">
            <a:spAutoFit/>
          </a:bodyPr>
          <a:lstStyle/>
          <a:p>
            <a:pPr indent="0" lvl="0" marL="228600" marR="0" rtl="0" algn="l">
              <a:lnSpc>
                <a:spcPct val="70000"/>
              </a:lnSpc>
              <a:spcBef>
                <a:spcPts val="0"/>
              </a:spcBef>
              <a:spcAft>
                <a:spcPts val="0"/>
              </a:spcAft>
              <a:buClr>
                <a:schemeClr val="dk1"/>
              </a:buClr>
              <a:buSzPts val="450"/>
              <a:buFont typeface="Arial"/>
              <a:buNone/>
            </a:pPr>
            <a:r>
              <a:t/>
            </a:r>
            <a:endParaRPr b="0" i="0" sz="2400" u="none" cap="none" strike="noStrike">
              <a:solidFill>
                <a:srgbClr val="203785"/>
              </a:solidFill>
              <a:latin typeface="Calibri"/>
              <a:ea typeface="Calibri"/>
              <a:cs typeface="Calibri"/>
              <a:sym typeface="Calibri"/>
            </a:endParaRPr>
          </a:p>
          <a:p>
            <a:pPr indent="0" lvl="0" marL="228600" marR="0" rtl="0" algn="l">
              <a:lnSpc>
                <a:spcPct val="70000"/>
              </a:lnSpc>
              <a:spcBef>
                <a:spcPts val="0"/>
              </a:spcBef>
              <a:spcAft>
                <a:spcPts val="0"/>
              </a:spcAft>
              <a:buClr>
                <a:schemeClr val="dk1"/>
              </a:buClr>
              <a:buSzPts val="450"/>
              <a:buFont typeface="Arial"/>
              <a:buNone/>
            </a:pPr>
            <a:r>
              <a:rPr b="0" i="0" lang="tr-TR" sz="2400" u="none" cap="none" strike="noStrike">
                <a:solidFill>
                  <a:srgbClr val="203785"/>
                </a:solidFill>
                <a:latin typeface="Calibri"/>
                <a:ea typeface="Calibri"/>
                <a:cs typeface="Calibri"/>
                <a:sym typeface="Calibri"/>
              </a:rPr>
              <a:t>🚩 Mantıksal operatörler</a:t>
            </a:r>
            <a:endParaRPr b="0" i="0" sz="2400" u="none" cap="none" strike="noStrike">
              <a:solidFill>
                <a:srgbClr val="203785"/>
              </a:solidFill>
              <a:latin typeface="Calibri"/>
              <a:ea typeface="Calibri"/>
              <a:cs typeface="Calibri"/>
              <a:sym typeface="Calibri"/>
            </a:endParaRPr>
          </a:p>
          <a:p>
            <a:pPr indent="0" lvl="0" marL="228600" marR="0" rtl="0" algn="l">
              <a:lnSpc>
                <a:spcPct val="70000"/>
              </a:lnSpc>
              <a:spcBef>
                <a:spcPts val="0"/>
              </a:spcBef>
              <a:spcAft>
                <a:spcPts val="0"/>
              </a:spcAft>
              <a:buClr>
                <a:schemeClr val="dk1"/>
              </a:buClr>
              <a:buSzPts val="450"/>
              <a:buFont typeface="Arial"/>
              <a:buNone/>
            </a:pPr>
            <a:r>
              <a:t/>
            </a:r>
            <a:endParaRPr b="0" i="0" sz="2400" u="none" cap="none" strike="noStrike">
              <a:solidFill>
                <a:srgbClr val="203785"/>
              </a:solidFill>
              <a:latin typeface="Calibri"/>
              <a:ea typeface="Calibri"/>
              <a:cs typeface="Calibri"/>
              <a:sym typeface="Calibri"/>
            </a:endParaRPr>
          </a:p>
          <a:p>
            <a:pPr indent="0" lvl="0" marL="228600" marR="0" rtl="0" algn="l">
              <a:lnSpc>
                <a:spcPct val="70000"/>
              </a:lnSpc>
              <a:spcBef>
                <a:spcPts val="0"/>
              </a:spcBef>
              <a:spcAft>
                <a:spcPts val="0"/>
              </a:spcAft>
              <a:buClr>
                <a:schemeClr val="dk1"/>
              </a:buClr>
              <a:buSzPts val="450"/>
              <a:buFont typeface="Arial"/>
              <a:buNone/>
            </a:pPr>
            <a:r>
              <a:rPr b="0" i="0" lang="tr-TR" sz="2400" u="none" cap="none" strike="noStrike">
                <a:solidFill>
                  <a:srgbClr val="203785"/>
                </a:solidFill>
                <a:latin typeface="Calibri"/>
                <a:ea typeface="Calibri"/>
                <a:cs typeface="Calibri"/>
                <a:sym typeface="Calibri"/>
              </a:rPr>
              <a:t>🚩 </a:t>
            </a:r>
            <a:r>
              <a:rPr lang="tr-TR" sz="2400">
                <a:solidFill>
                  <a:srgbClr val="203785"/>
                </a:solidFill>
                <a:latin typeface="Calibri"/>
                <a:ea typeface="Calibri"/>
                <a:cs typeface="Calibri"/>
                <a:sym typeface="Calibri"/>
              </a:rPr>
              <a:t>Özdeşlik</a:t>
            </a:r>
            <a:r>
              <a:rPr b="0" i="0" lang="tr-TR" sz="2400" u="none" cap="none" strike="noStrike">
                <a:solidFill>
                  <a:srgbClr val="203785"/>
                </a:solidFill>
                <a:latin typeface="Calibri"/>
                <a:ea typeface="Calibri"/>
                <a:cs typeface="Calibri"/>
                <a:sym typeface="Calibri"/>
              </a:rPr>
              <a:t> operatörleri</a:t>
            </a:r>
            <a:endParaRPr b="0" i="0" sz="2400" u="none" cap="none" strike="noStrike">
              <a:solidFill>
                <a:srgbClr val="203785"/>
              </a:solidFill>
              <a:latin typeface="Calibri"/>
              <a:ea typeface="Calibri"/>
              <a:cs typeface="Calibri"/>
              <a:sym typeface="Calibri"/>
            </a:endParaRPr>
          </a:p>
          <a:p>
            <a:pPr indent="0" lvl="0" marL="228600" marR="0" rtl="0" algn="l">
              <a:lnSpc>
                <a:spcPct val="70000"/>
              </a:lnSpc>
              <a:spcBef>
                <a:spcPts val="0"/>
              </a:spcBef>
              <a:spcAft>
                <a:spcPts val="0"/>
              </a:spcAft>
              <a:buClr>
                <a:schemeClr val="dk1"/>
              </a:buClr>
              <a:buSzPts val="450"/>
              <a:buFont typeface="Arial"/>
              <a:buNone/>
            </a:pPr>
            <a:r>
              <a:t/>
            </a:r>
            <a:endParaRPr b="0" i="0" sz="2400" u="none" cap="none" strike="noStrike">
              <a:solidFill>
                <a:srgbClr val="203785"/>
              </a:solidFill>
              <a:latin typeface="Calibri"/>
              <a:ea typeface="Calibri"/>
              <a:cs typeface="Calibri"/>
              <a:sym typeface="Calibri"/>
            </a:endParaRPr>
          </a:p>
          <a:p>
            <a:pPr indent="0" lvl="0" marL="228600" marR="0" rtl="0" algn="l">
              <a:lnSpc>
                <a:spcPct val="70000"/>
              </a:lnSpc>
              <a:spcBef>
                <a:spcPts val="0"/>
              </a:spcBef>
              <a:spcAft>
                <a:spcPts val="0"/>
              </a:spcAft>
              <a:buClr>
                <a:schemeClr val="dk1"/>
              </a:buClr>
              <a:buSzPts val="450"/>
              <a:buFont typeface="Arial"/>
              <a:buNone/>
            </a:pPr>
            <a:r>
              <a:rPr b="0" i="0" lang="tr-TR" sz="2400" u="none" cap="none" strike="noStrike">
                <a:solidFill>
                  <a:srgbClr val="203785"/>
                </a:solidFill>
                <a:latin typeface="Calibri"/>
                <a:ea typeface="Calibri"/>
                <a:cs typeface="Calibri"/>
                <a:sym typeface="Calibri"/>
              </a:rPr>
              <a:t>🚩 Üyelik operatörleri</a:t>
            </a:r>
            <a:endParaRPr b="0" i="0" sz="2400" u="none" cap="none" strike="noStrike">
              <a:solidFill>
                <a:srgbClr val="203785"/>
              </a:solidFill>
              <a:latin typeface="Calibri"/>
              <a:ea typeface="Calibri"/>
              <a:cs typeface="Calibri"/>
              <a:sym typeface="Calibri"/>
            </a:endParaRPr>
          </a:p>
          <a:p>
            <a:pPr indent="0" lvl="0" marL="228600" marR="0" rtl="0" algn="l">
              <a:lnSpc>
                <a:spcPct val="70000"/>
              </a:lnSpc>
              <a:spcBef>
                <a:spcPts val="0"/>
              </a:spcBef>
              <a:spcAft>
                <a:spcPts val="0"/>
              </a:spcAft>
              <a:buClr>
                <a:schemeClr val="dk1"/>
              </a:buClr>
              <a:buSzPts val="450"/>
              <a:buFont typeface="Arial"/>
              <a:buNone/>
            </a:pPr>
            <a:r>
              <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2" name="Google Shape;112;gbe0d57613f_0_5"/>
          <p:cNvSpPr txBox="1"/>
          <p:nvPr/>
        </p:nvSpPr>
        <p:spPr>
          <a:xfrm>
            <a:off x="3608450" y="3226450"/>
            <a:ext cx="3269100" cy="658800"/>
          </a:xfrm>
          <a:prstGeom prst="rect">
            <a:avLst/>
          </a:prstGeom>
          <a:noFill/>
          <a:ln>
            <a:noFill/>
          </a:ln>
        </p:spPr>
        <p:txBody>
          <a:bodyPr anchorCtr="0" anchor="t" bIns="91425" lIns="91425" spcFirstLastPara="1" rIns="91425" wrap="square" tIns="91425">
            <a:spAutoFit/>
          </a:bodyPr>
          <a:lstStyle/>
          <a:p>
            <a:pPr indent="0" lvl="0" marL="228600" marR="0" rtl="0" algn="l">
              <a:lnSpc>
                <a:spcPct val="70000"/>
              </a:lnSpc>
              <a:spcBef>
                <a:spcPts val="0"/>
              </a:spcBef>
              <a:spcAft>
                <a:spcPts val="0"/>
              </a:spcAft>
              <a:buClr>
                <a:schemeClr val="dk1"/>
              </a:buClr>
              <a:buSzPts val="1100"/>
              <a:buFont typeface="Arial"/>
              <a:buNone/>
            </a:pPr>
            <a:r>
              <a:rPr b="0" i="0" lang="tr-TR" sz="2400" u="none" cap="none" strike="noStrike">
                <a:solidFill>
                  <a:srgbClr val="203785"/>
                </a:solidFill>
                <a:latin typeface="Calibri"/>
                <a:ea typeface="Calibri"/>
                <a:cs typeface="Calibri"/>
                <a:sym typeface="Calibri"/>
              </a:rPr>
              <a:t>🚩 Bitsel operatörler</a:t>
            </a:r>
            <a:endParaRPr b="0" i="0" sz="2400" u="none" cap="none" strike="noStrike">
              <a:solidFill>
                <a:srgbClr val="20378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838200" y="365125"/>
            <a:ext cx="10515600" cy="7534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4400"/>
              <a:buFont typeface="Calibri"/>
              <a:buNone/>
            </a:pPr>
            <a:r>
              <a:rPr lang="tr-TR">
                <a:solidFill>
                  <a:srgbClr val="203785"/>
                </a:solidFill>
              </a:rPr>
              <a:t>Python, aritmetik operatörleri 7’ye ayırır.</a:t>
            </a:r>
            <a:endParaRPr/>
          </a:p>
        </p:txBody>
      </p:sp>
      <p:sp>
        <p:nvSpPr>
          <p:cNvPr id="118" name="Google Shape;118;p3"/>
          <p:cNvSpPr txBox="1"/>
          <p:nvPr>
            <p:ph idx="1" type="body"/>
          </p:nvPr>
        </p:nvSpPr>
        <p:spPr>
          <a:xfrm>
            <a:off x="1313500" y="1166036"/>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SzPts val="1800"/>
              <a:buNone/>
            </a:pPr>
            <a:r>
              <a:rPr lang="tr-TR" sz="2400">
                <a:solidFill>
                  <a:srgbClr val="203785"/>
                </a:solidFill>
              </a:rPr>
              <a:t>✏️ Toplama</a:t>
            </a:r>
            <a:endParaRPr sz="2400">
              <a:solidFill>
                <a:srgbClr val="203785"/>
              </a:solidFill>
            </a:endParaRPr>
          </a:p>
          <a:p>
            <a:pPr indent="0" lvl="0" marL="228600" rtl="0" algn="l">
              <a:lnSpc>
                <a:spcPct val="90000"/>
              </a:lnSpc>
              <a:spcBef>
                <a:spcPts val="0"/>
              </a:spcBef>
              <a:spcAft>
                <a:spcPts val="0"/>
              </a:spcAft>
              <a:buSzPts val="1800"/>
              <a:buNone/>
            </a:pPr>
            <a:r>
              <a:rPr lang="tr-TR" sz="2400">
                <a:solidFill>
                  <a:srgbClr val="203785"/>
                </a:solidFill>
              </a:rPr>
              <a:t>✏️ Çıkarma</a:t>
            </a:r>
            <a:endParaRPr sz="2400">
              <a:solidFill>
                <a:srgbClr val="203785"/>
              </a:solidFill>
            </a:endParaRPr>
          </a:p>
          <a:p>
            <a:pPr indent="0" lvl="0" marL="228600" rtl="0" algn="l">
              <a:lnSpc>
                <a:spcPct val="90000"/>
              </a:lnSpc>
              <a:spcBef>
                <a:spcPts val="0"/>
              </a:spcBef>
              <a:spcAft>
                <a:spcPts val="0"/>
              </a:spcAft>
              <a:buSzPts val="1800"/>
              <a:buNone/>
            </a:pPr>
            <a:r>
              <a:rPr lang="tr-TR" sz="2400">
                <a:solidFill>
                  <a:srgbClr val="203785"/>
                </a:solidFill>
              </a:rPr>
              <a:t>✏️ Çarpma </a:t>
            </a:r>
            <a:endParaRPr sz="2400">
              <a:solidFill>
                <a:srgbClr val="203785"/>
              </a:solidFill>
            </a:endParaRPr>
          </a:p>
          <a:p>
            <a:pPr indent="0" lvl="0" marL="228600" rtl="0" algn="l">
              <a:lnSpc>
                <a:spcPct val="90000"/>
              </a:lnSpc>
              <a:spcBef>
                <a:spcPts val="0"/>
              </a:spcBef>
              <a:spcAft>
                <a:spcPts val="0"/>
              </a:spcAft>
              <a:buSzPts val="1800"/>
              <a:buNone/>
            </a:pPr>
            <a:r>
              <a:rPr lang="tr-TR" sz="2400">
                <a:solidFill>
                  <a:srgbClr val="203785"/>
                </a:solidFill>
              </a:rPr>
              <a:t>✏️ Bölme</a:t>
            </a:r>
            <a:endParaRPr sz="2400">
              <a:solidFill>
                <a:srgbClr val="203785"/>
              </a:solidFill>
            </a:endParaRPr>
          </a:p>
          <a:p>
            <a:pPr indent="0" lvl="0" marL="228600" rtl="0" algn="l">
              <a:lnSpc>
                <a:spcPct val="90000"/>
              </a:lnSpc>
              <a:spcBef>
                <a:spcPts val="0"/>
              </a:spcBef>
              <a:spcAft>
                <a:spcPts val="0"/>
              </a:spcAft>
              <a:buSzPts val="1800"/>
              <a:buNone/>
            </a:pPr>
            <a:r>
              <a:rPr lang="tr-TR" sz="2400">
                <a:solidFill>
                  <a:srgbClr val="203785"/>
                </a:solidFill>
              </a:rPr>
              <a:t>✏️ Mod</a:t>
            </a:r>
            <a:endParaRPr sz="2400">
              <a:solidFill>
                <a:srgbClr val="203785"/>
              </a:solidFill>
            </a:endParaRPr>
          </a:p>
          <a:p>
            <a:pPr indent="0" lvl="0" marL="228600" rtl="0" algn="l">
              <a:lnSpc>
                <a:spcPct val="90000"/>
              </a:lnSpc>
              <a:spcBef>
                <a:spcPts val="0"/>
              </a:spcBef>
              <a:spcAft>
                <a:spcPts val="0"/>
              </a:spcAft>
              <a:buSzPts val="1800"/>
              <a:buNone/>
            </a:pPr>
            <a:r>
              <a:rPr lang="tr-TR" sz="2400">
                <a:solidFill>
                  <a:srgbClr val="203785"/>
                </a:solidFill>
              </a:rPr>
              <a:t>✏️ Üs alma</a:t>
            </a:r>
            <a:endParaRPr sz="2400">
              <a:solidFill>
                <a:srgbClr val="203785"/>
              </a:solidFill>
            </a:endParaRPr>
          </a:p>
          <a:p>
            <a:pPr indent="0" lvl="0" marL="228600" rtl="0" algn="l">
              <a:lnSpc>
                <a:spcPct val="90000"/>
              </a:lnSpc>
              <a:spcBef>
                <a:spcPts val="0"/>
              </a:spcBef>
              <a:spcAft>
                <a:spcPts val="0"/>
              </a:spcAft>
              <a:buSzPts val="1800"/>
              <a:buNone/>
            </a:pPr>
            <a:r>
              <a:rPr lang="tr-TR" sz="2400">
                <a:solidFill>
                  <a:srgbClr val="203785"/>
                </a:solidFill>
              </a:rPr>
              <a:t>✏️ Tam kat bölme</a:t>
            </a:r>
            <a:endParaRPr sz="2400">
              <a:solidFill>
                <a:srgbClr val="203785"/>
              </a:solidFill>
            </a:endParaRPr>
          </a:p>
          <a:p>
            <a:pPr indent="0" lvl="0" marL="228600" rtl="0" algn="l">
              <a:lnSpc>
                <a:spcPct val="90000"/>
              </a:lnSpc>
              <a:spcBef>
                <a:spcPts val="1000"/>
              </a:spcBef>
              <a:spcAft>
                <a:spcPts val="0"/>
              </a:spcAft>
              <a:buSzPts val="1800"/>
              <a:buNone/>
            </a:pPr>
            <a:r>
              <a:t/>
            </a:r>
            <a:endParaRPr sz="2000">
              <a:solidFill>
                <a:srgbClr val="20378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bc8ca619d2_1_6"/>
          <p:cNvSpPr txBox="1"/>
          <p:nvPr>
            <p:ph type="title"/>
          </p:nvPr>
        </p:nvSpPr>
        <p:spPr>
          <a:xfrm>
            <a:off x="838200" y="365125"/>
            <a:ext cx="10515600" cy="75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4400"/>
              <a:buFont typeface="Calibri"/>
              <a:buNone/>
            </a:pPr>
            <a:r>
              <a:rPr lang="tr-TR">
                <a:solidFill>
                  <a:srgbClr val="203785"/>
                </a:solidFill>
              </a:rPr>
              <a:t>Aritmetik Operatörler</a:t>
            </a:r>
            <a:endParaRPr/>
          </a:p>
        </p:txBody>
      </p:sp>
      <p:sp>
        <p:nvSpPr>
          <p:cNvPr id="124" name="Google Shape;124;gbc8ca619d2_1_6"/>
          <p:cNvSpPr txBox="1"/>
          <p:nvPr>
            <p:ph idx="1" type="body"/>
          </p:nvPr>
        </p:nvSpPr>
        <p:spPr>
          <a:xfrm>
            <a:off x="838200" y="1118586"/>
            <a:ext cx="10515600" cy="4351200"/>
          </a:xfrm>
          <a:prstGeom prst="rect">
            <a:avLst/>
          </a:prstGeom>
          <a:noFill/>
          <a:ln>
            <a:noFill/>
          </a:ln>
        </p:spPr>
        <p:txBody>
          <a:bodyPr anchorCtr="0" anchor="t" bIns="45700" lIns="91425" spcFirstLastPara="1" rIns="91425" wrap="square" tIns="45700">
            <a:noAutofit/>
          </a:bodyPr>
          <a:lstStyle/>
          <a:p>
            <a:pPr indent="0" lvl="0" marL="127000" marR="127000" rtl="0" algn="l">
              <a:lnSpc>
                <a:spcPct val="115000"/>
              </a:lnSpc>
              <a:spcBef>
                <a:spcPts val="0"/>
              </a:spcBef>
              <a:spcAft>
                <a:spcPts val="0"/>
              </a:spcAft>
              <a:buClr>
                <a:schemeClr val="dk1"/>
              </a:buClr>
              <a:buSzPts val="1100"/>
              <a:buFont typeface="Arial"/>
              <a:buNone/>
            </a:pPr>
            <a:r>
              <a:t/>
            </a:r>
            <a:endParaRPr sz="1000">
              <a:solidFill>
                <a:srgbClr val="555555"/>
              </a:solidFill>
              <a:highlight>
                <a:srgbClr val="FFFFFF"/>
              </a:highlight>
              <a:latin typeface="Courier New"/>
              <a:ea typeface="Courier New"/>
              <a:cs typeface="Courier New"/>
              <a:sym typeface="Courier New"/>
            </a:endParaRPr>
          </a:p>
          <a:p>
            <a:pPr indent="0" lvl="0" marL="228600" rtl="0" algn="l">
              <a:lnSpc>
                <a:spcPct val="90000"/>
              </a:lnSpc>
              <a:spcBef>
                <a:spcPts val="0"/>
              </a:spcBef>
              <a:spcAft>
                <a:spcPts val="0"/>
              </a:spcAft>
              <a:buSzPts val="1800"/>
              <a:buNone/>
            </a:pPr>
            <a:r>
              <a:t/>
            </a:r>
            <a:endParaRPr sz="2400">
              <a:solidFill>
                <a:srgbClr val="203785"/>
              </a:solidFill>
            </a:endParaRPr>
          </a:p>
          <a:p>
            <a:pPr indent="0" lvl="0" marL="228600" rtl="0" algn="l">
              <a:lnSpc>
                <a:spcPct val="90000"/>
              </a:lnSpc>
              <a:spcBef>
                <a:spcPts val="1000"/>
              </a:spcBef>
              <a:spcAft>
                <a:spcPts val="0"/>
              </a:spcAft>
              <a:buSzPts val="1800"/>
              <a:buNone/>
            </a:pPr>
            <a:r>
              <a:t/>
            </a:r>
            <a:endParaRPr sz="2000">
              <a:solidFill>
                <a:srgbClr val="203785"/>
              </a:solidFill>
            </a:endParaRPr>
          </a:p>
        </p:txBody>
      </p:sp>
      <p:pic>
        <p:nvPicPr>
          <p:cNvPr id="125" name="Google Shape;125;gbc8ca619d2_1_6"/>
          <p:cNvPicPr preferRelativeResize="0"/>
          <p:nvPr/>
        </p:nvPicPr>
        <p:blipFill rotWithShape="1">
          <a:blip r:embed="rId3">
            <a:alphaModFix/>
          </a:blip>
          <a:srcRect b="0" l="0" r="0" t="0"/>
          <a:stretch/>
        </p:blipFill>
        <p:spPr>
          <a:xfrm>
            <a:off x="2448150" y="1410650"/>
            <a:ext cx="7791450" cy="29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be0d57613f_0_147"/>
          <p:cNvSpPr txBox="1"/>
          <p:nvPr>
            <p:ph type="title"/>
          </p:nvPr>
        </p:nvSpPr>
        <p:spPr>
          <a:xfrm>
            <a:off x="838200" y="365125"/>
            <a:ext cx="10515600" cy="75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03785"/>
              </a:buClr>
              <a:buSzPts val="4400"/>
              <a:buFont typeface="Calibri"/>
              <a:buNone/>
            </a:pPr>
            <a:r>
              <a:rPr lang="tr-TR">
                <a:solidFill>
                  <a:srgbClr val="203785"/>
                </a:solidFill>
              </a:rPr>
              <a:t>Aritmetik Operatörler</a:t>
            </a:r>
            <a:endParaRPr/>
          </a:p>
        </p:txBody>
      </p:sp>
      <p:sp>
        <p:nvSpPr>
          <p:cNvPr id="131" name="Google Shape;131;gbe0d57613f_0_147"/>
          <p:cNvSpPr txBox="1"/>
          <p:nvPr>
            <p:ph idx="1" type="body"/>
          </p:nvPr>
        </p:nvSpPr>
        <p:spPr>
          <a:xfrm>
            <a:off x="838200" y="1118586"/>
            <a:ext cx="10515600" cy="4351200"/>
          </a:xfrm>
          <a:prstGeom prst="rect">
            <a:avLst/>
          </a:prstGeom>
          <a:noFill/>
          <a:ln>
            <a:noFill/>
          </a:ln>
        </p:spPr>
        <p:txBody>
          <a:bodyPr anchorCtr="0" anchor="t" bIns="45700" lIns="91425" spcFirstLastPara="1" rIns="91425" wrap="square" tIns="45700">
            <a:noAutofit/>
          </a:bodyPr>
          <a:lstStyle/>
          <a:p>
            <a:pPr indent="0" lvl="0" marL="127000" marR="127000" rtl="0" algn="l">
              <a:lnSpc>
                <a:spcPct val="115000"/>
              </a:lnSpc>
              <a:spcBef>
                <a:spcPts val="0"/>
              </a:spcBef>
              <a:spcAft>
                <a:spcPts val="0"/>
              </a:spcAft>
              <a:buClr>
                <a:schemeClr val="dk1"/>
              </a:buClr>
              <a:buSzPts val="1100"/>
              <a:buFont typeface="Arial"/>
              <a:buNone/>
            </a:pPr>
            <a:r>
              <a:t/>
            </a:r>
            <a:endParaRPr sz="1000">
              <a:solidFill>
                <a:srgbClr val="555555"/>
              </a:solidFill>
              <a:highlight>
                <a:srgbClr val="FFFFFF"/>
              </a:highlight>
              <a:latin typeface="Courier New"/>
              <a:ea typeface="Courier New"/>
              <a:cs typeface="Courier New"/>
              <a:sym typeface="Courier New"/>
            </a:endParaRPr>
          </a:p>
          <a:p>
            <a:pPr indent="0" lvl="0" marL="228600" rtl="0" algn="l">
              <a:lnSpc>
                <a:spcPct val="90000"/>
              </a:lnSpc>
              <a:spcBef>
                <a:spcPts val="0"/>
              </a:spcBef>
              <a:spcAft>
                <a:spcPts val="0"/>
              </a:spcAft>
              <a:buSzPts val="1800"/>
              <a:buNone/>
            </a:pPr>
            <a:r>
              <a:t/>
            </a:r>
            <a:endParaRPr sz="2400">
              <a:solidFill>
                <a:srgbClr val="203785"/>
              </a:solidFill>
            </a:endParaRPr>
          </a:p>
          <a:p>
            <a:pPr indent="0" lvl="0" marL="228600" rtl="0" algn="l">
              <a:lnSpc>
                <a:spcPct val="90000"/>
              </a:lnSpc>
              <a:spcBef>
                <a:spcPts val="1000"/>
              </a:spcBef>
              <a:spcAft>
                <a:spcPts val="0"/>
              </a:spcAft>
              <a:buSzPts val="1800"/>
              <a:buNone/>
            </a:pPr>
            <a:r>
              <a:t/>
            </a:r>
            <a:endParaRPr sz="2000">
              <a:solidFill>
                <a:srgbClr val="203785"/>
              </a:solidFill>
            </a:endParaRPr>
          </a:p>
        </p:txBody>
      </p:sp>
      <p:pic>
        <p:nvPicPr>
          <p:cNvPr id="132" name="Google Shape;132;gbe0d57613f_0_147"/>
          <p:cNvPicPr preferRelativeResize="0"/>
          <p:nvPr/>
        </p:nvPicPr>
        <p:blipFill rotWithShape="1">
          <a:blip r:embed="rId3">
            <a:alphaModFix/>
          </a:blip>
          <a:srcRect b="0" l="0" r="0" t="0"/>
          <a:stretch/>
        </p:blipFill>
        <p:spPr>
          <a:xfrm>
            <a:off x="947800" y="1315297"/>
            <a:ext cx="2099825" cy="1080625"/>
          </a:xfrm>
          <a:prstGeom prst="rect">
            <a:avLst/>
          </a:prstGeom>
          <a:noFill/>
          <a:ln>
            <a:noFill/>
          </a:ln>
        </p:spPr>
      </p:pic>
      <p:pic>
        <p:nvPicPr>
          <p:cNvPr id="133" name="Google Shape;133;gbe0d57613f_0_147"/>
          <p:cNvPicPr preferRelativeResize="0"/>
          <p:nvPr/>
        </p:nvPicPr>
        <p:blipFill rotWithShape="1">
          <a:blip r:embed="rId4">
            <a:alphaModFix/>
          </a:blip>
          <a:srcRect b="0" l="0" r="0" t="0"/>
          <a:stretch/>
        </p:blipFill>
        <p:spPr>
          <a:xfrm>
            <a:off x="947800" y="2592496"/>
            <a:ext cx="2234725" cy="957750"/>
          </a:xfrm>
          <a:prstGeom prst="rect">
            <a:avLst/>
          </a:prstGeom>
          <a:noFill/>
          <a:ln>
            <a:noFill/>
          </a:ln>
        </p:spPr>
      </p:pic>
      <p:pic>
        <p:nvPicPr>
          <p:cNvPr id="134" name="Google Shape;134;gbe0d57613f_0_147"/>
          <p:cNvPicPr preferRelativeResize="0"/>
          <p:nvPr/>
        </p:nvPicPr>
        <p:blipFill rotWithShape="1">
          <a:blip r:embed="rId5">
            <a:alphaModFix/>
          </a:blip>
          <a:srcRect b="0" l="0" r="0" t="0"/>
          <a:stretch/>
        </p:blipFill>
        <p:spPr>
          <a:xfrm>
            <a:off x="3789950" y="2592475"/>
            <a:ext cx="2486050" cy="1180875"/>
          </a:xfrm>
          <a:prstGeom prst="rect">
            <a:avLst/>
          </a:prstGeom>
          <a:noFill/>
          <a:ln>
            <a:noFill/>
          </a:ln>
        </p:spPr>
      </p:pic>
      <p:pic>
        <p:nvPicPr>
          <p:cNvPr id="135" name="Google Shape;135;gbe0d57613f_0_147"/>
          <p:cNvPicPr preferRelativeResize="0"/>
          <p:nvPr/>
        </p:nvPicPr>
        <p:blipFill rotWithShape="1">
          <a:blip r:embed="rId6">
            <a:alphaModFix/>
          </a:blip>
          <a:srcRect b="0" l="0" r="0" t="0"/>
          <a:stretch/>
        </p:blipFill>
        <p:spPr>
          <a:xfrm>
            <a:off x="3789950" y="1289232"/>
            <a:ext cx="2335425" cy="1132751"/>
          </a:xfrm>
          <a:prstGeom prst="rect">
            <a:avLst/>
          </a:prstGeom>
          <a:noFill/>
          <a:ln>
            <a:noFill/>
          </a:ln>
        </p:spPr>
      </p:pic>
      <p:pic>
        <p:nvPicPr>
          <p:cNvPr id="136" name="Google Shape;136;gbe0d57613f_0_147"/>
          <p:cNvPicPr preferRelativeResize="0"/>
          <p:nvPr/>
        </p:nvPicPr>
        <p:blipFill rotWithShape="1">
          <a:blip r:embed="rId7">
            <a:alphaModFix/>
          </a:blip>
          <a:srcRect b="0" l="0" r="0" t="0"/>
          <a:stretch/>
        </p:blipFill>
        <p:spPr>
          <a:xfrm>
            <a:off x="6663025" y="723423"/>
            <a:ext cx="3409176" cy="2691025"/>
          </a:xfrm>
          <a:prstGeom prst="rect">
            <a:avLst/>
          </a:prstGeom>
          <a:noFill/>
          <a:ln>
            <a:noFill/>
          </a:ln>
        </p:spPr>
      </p:pic>
      <p:pic>
        <p:nvPicPr>
          <p:cNvPr id="137" name="Google Shape;137;gbe0d57613f_0_147"/>
          <p:cNvPicPr preferRelativeResize="0"/>
          <p:nvPr/>
        </p:nvPicPr>
        <p:blipFill rotWithShape="1">
          <a:blip r:embed="rId8">
            <a:alphaModFix/>
          </a:blip>
          <a:srcRect b="0" l="0" r="0" t="0"/>
          <a:stretch/>
        </p:blipFill>
        <p:spPr>
          <a:xfrm>
            <a:off x="3789950" y="3992550"/>
            <a:ext cx="2486050" cy="1361925"/>
          </a:xfrm>
          <a:prstGeom prst="rect">
            <a:avLst/>
          </a:prstGeom>
          <a:noFill/>
          <a:ln>
            <a:noFill/>
          </a:ln>
        </p:spPr>
      </p:pic>
      <p:pic>
        <p:nvPicPr>
          <p:cNvPr id="138" name="Google Shape;138;gbe0d57613f_0_147"/>
          <p:cNvPicPr preferRelativeResize="0"/>
          <p:nvPr/>
        </p:nvPicPr>
        <p:blipFill rotWithShape="1">
          <a:blip r:embed="rId9">
            <a:alphaModFix/>
          </a:blip>
          <a:srcRect b="0" l="0" r="0" t="0"/>
          <a:stretch/>
        </p:blipFill>
        <p:spPr>
          <a:xfrm>
            <a:off x="6952200" y="3841479"/>
            <a:ext cx="2573350" cy="157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be0d57613f_0_21"/>
          <p:cNvSpPr txBox="1"/>
          <p:nvPr>
            <p:ph type="title"/>
          </p:nvPr>
        </p:nvSpPr>
        <p:spPr>
          <a:xfrm>
            <a:off x="838200" y="365125"/>
            <a:ext cx="10515600" cy="753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03785"/>
              </a:buClr>
              <a:buSzPts val="4400"/>
              <a:buFont typeface="Calibri"/>
              <a:buNone/>
            </a:pPr>
            <a:r>
              <a:rPr lang="tr-TR">
                <a:solidFill>
                  <a:srgbClr val="203785"/>
                </a:solidFill>
              </a:rPr>
              <a:t>Python, atama operatörleri 13’e ayırır.</a:t>
            </a:r>
            <a:endParaRPr/>
          </a:p>
        </p:txBody>
      </p:sp>
      <p:sp>
        <p:nvSpPr>
          <p:cNvPr id="144" name="Google Shape;144;gbe0d57613f_0_21"/>
          <p:cNvSpPr txBox="1"/>
          <p:nvPr>
            <p:ph idx="1" type="body"/>
          </p:nvPr>
        </p:nvSpPr>
        <p:spPr>
          <a:xfrm>
            <a:off x="1313500" y="1166025"/>
            <a:ext cx="33813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p:txBody>
      </p:sp>
      <p:sp>
        <p:nvSpPr>
          <p:cNvPr id="145" name="Google Shape;145;gbe0d57613f_0_21"/>
          <p:cNvSpPr txBox="1"/>
          <p:nvPr>
            <p:ph idx="1" type="body"/>
          </p:nvPr>
        </p:nvSpPr>
        <p:spPr>
          <a:xfrm>
            <a:off x="4880350" y="1166025"/>
            <a:ext cx="33813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&amp;=</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&gt;&gt;=</a:t>
            </a:r>
            <a:endParaRPr sz="3000">
              <a:solidFill>
                <a:srgbClr val="203785"/>
              </a:solidFill>
            </a:endParaRPr>
          </a:p>
          <a:p>
            <a:pPr indent="0" lvl="0" marL="228600" rtl="0" algn="l">
              <a:lnSpc>
                <a:spcPct val="90000"/>
              </a:lnSpc>
              <a:spcBef>
                <a:spcPts val="0"/>
              </a:spcBef>
              <a:spcAft>
                <a:spcPts val="0"/>
              </a:spcAft>
              <a:buSzPts val="1800"/>
              <a:buNone/>
            </a:pPr>
            <a:r>
              <a:rPr lang="tr-TR" sz="3000">
                <a:solidFill>
                  <a:srgbClr val="203785"/>
                </a:solidFill>
              </a:rPr>
              <a:t>📌 &lt;&lt;=</a:t>
            </a:r>
            <a:endParaRPr sz="3000">
              <a:solidFill>
                <a:srgbClr val="203785"/>
              </a:solidFill>
            </a:endParaRPr>
          </a:p>
          <a:p>
            <a:pPr indent="0" lvl="0" marL="0" rtl="0" algn="l">
              <a:lnSpc>
                <a:spcPct val="90000"/>
              </a:lnSpc>
              <a:spcBef>
                <a:spcPts val="0"/>
              </a:spcBef>
              <a:spcAft>
                <a:spcPts val="0"/>
              </a:spcAft>
              <a:buSzPts val="1800"/>
              <a:buNone/>
            </a:pPr>
            <a:r>
              <a:t/>
            </a:r>
            <a:endParaRPr sz="3000">
              <a:solidFill>
                <a:srgbClr val="203785"/>
              </a:solidFill>
            </a:endParaRPr>
          </a:p>
          <a:p>
            <a:pPr indent="0" lvl="0" marL="228600" rtl="0" algn="l">
              <a:lnSpc>
                <a:spcPct val="90000"/>
              </a:lnSpc>
              <a:spcBef>
                <a:spcPts val="1000"/>
              </a:spcBef>
              <a:spcAft>
                <a:spcPts val="0"/>
              </a:spcAft>
              <a:buSzPts val="1800"/>
              <a:buNone/>
            </a:pPr>
            <a:r>
              <a:t/>
            </a:r>
            <a:endParaRPr sz="3000">
              <a:solidFill>
                <a:srgbClr val="20378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2020-12-29T20:29:45Z</dcterms:created>
  <dc:creator>Alperen Orhan</dc:creator>
</cp:coreProperties>
</file>