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T Serif"/>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UMpPaI48AhyVyU+7yzVffoVdz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erif-bold.fntdata"/><Relationship Id="rId21" Type="http://schemas.openxmlformats.org/officeDocument/2006/relationships/font" Target="fonts/PTSerif-regular.fntdata"/><Relationship Id="rId24" Type="http://schemas.openxmlformats.org/officeDocument/2006/relationships/font" Target="fonts/PTSerif-boldItalic.fntdata"/><Relationship Id="rId23" Type="http://schemas.openxmlformats.org/officeDocument/2006/relationships/font" Target="fonts/PTSerif-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c8ca619d2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bc8ca619d2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766763"/>
            <a:ext cx="9144000" cy="99091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03785"/>
              </a:buClr>
              <a:buSzPts val="6000"/>
              <a:buFont typeface="Calibri"/>
              <a:buNone/>
            </a:pPr>
            <a:r>
              <a:rPr b="1" lang="tr-TR">
                <a:solidFill>
                  <a:srgbClr val="203785"/>
                </a:solidFill>
              </a:rPr>
              <a:t>YazYap 2021</a:t>
            </a:r>
            <a:endParaRPr/>
          </a:p>
        </p:txBody>
      </p:sp>
      <p:sp>
        <p:nvSpPr>
          <p:cNvPr id="85" name="Google Shape;85;p1"/>
          <p:cNvSpPr txBox="1"/>
          <p:nvPr>
            <p:ph idx="1" type="subTitle"/>
          </p:nvPr>
        </p:nvSpPr>
        <p:spPr>
          <a:xfrm>
            <a:off x="1524000" y="2299318"/>
            <a:ext cx="9144000" cy="173114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03785"/>
              </a:buClr>
              <a:buSzPts val="2800"/>
              <a:buNone/>
            </a:pPr>
            <a:r>
              <a:rPr lang="tr-TR" sz="2800">
                <a:solidFill>
                  <a:srgbClr val="203785"/>
                </a:solidFill>
              </a:rPr>
              <a:t>Lise Öğrencilerine Yönelik Python Eğitimi</a:t>
            </a:r>
            <a:endParaRPr/>
          </a:p>
          <a:p>
            <a:pPr indent="0" lvl="0" marL="0" rtl="0" algn="ctr">
              <a:lnSpc>
                <a:spcPct val="90000"/>
              </a:lnSpc>
              <a:spcBef>
                <a:spcPts val="1000"/>
              </a:spcBef>
              <a:spcAft>
                <a:spcPts val="0"/>
              </a:spcAft>
              <a:buClr>
                <a:srgbClr val="203785"/>
              </a:buClr>
              <a:buSzPts val="2800"/>
              <a:buNone/>
            </a:pPr>
            <a:r>
              <a:rPr lang="tr-TR" sz="2800">
                <a:solidFill>
                  <a:srgbClr val="203785"/>
                </a:solidFill>
              </a:rPr>
              <a:t>Ders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ALIŞTIRMA</a:t>
            </a:r>
            <a:endParaRPr/>
          </a:p>
        </p:txBody>
      </p:sp>
      <p:pic>
        <p:nvPicPr>
          <p:cNvPr id="152" name="Google Shape;152;p27"/>
          <p:cNvPicPr preferRelativeResize="0"/>
          <p:nvPr/>
        </p:nvPicPr>
        <p:blipFill rotWithShape="1">
          <a:blip r:embed="rId3">
            <a:alphaModFix/>
          </a:blip>
          <a:srcRect b="0" l="0" r="0" t="0"/>
          <a:stretch/>
        </p:blipFill>
        <p:spPr>
          <a:xfrm>
            <a:off x="2189639" y="1504875"/>
            <a:ext cx="1789589" cy="2060738"/>
          </a:xfrm>
          <a:prstGeom prst="rect">
            <a:avLst/>
          </a:prstGeom>
          <a:noFill/>
          <a:ln>
            <a:noFill/>
          </a:ln>
        </p:spPr>
      </p:pic>
      <p:pic>
        <p:nvPicPr>
          <p:cNvPr id="153" name="Google Shape;153;p27"/>
          <p:cNvPicPr preferRelativeResize="0"/>
          <p:nvPr/>
        </p:nvPicPr>
        <p:blipFill rotWithShape="1">
          <a:blip r:embed="rId4">
            <a:alphaModFix/>
          </a:blip>
          <a:srcRect b="0" l="0" r="0" t="0"/>
          <a:stretch/>
        </p:blipFill>
        <p:spPr>
          <a:xfrm>
            <a:off x="8075437" y="1504875"/>
            <a:ext cx="1926924" cy="20607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ALIŞTIRMA</a:t>
            </a:r>
            <a:endParaRPr/>
          </a:p>
        </p:txBody>
      </p:sp>
      <p:pic>
        <p:nvPicPr>
          <p:cNvPr id="159" name="Google Shape;159;p28"/>
          <p:cNvPicPr preferRelativeResize="0"/>
          <p:nvPr/>
        </p:nvPicPr>
        <p:blipFill rotWithShape="1">
          <a:blip r:embed="rId3">
            <a:alphaModFix/>
          </a:blip>
          <a:srcRect b="0" l="0" r="0" t="0"/>
          <a:stretch/>
        </p:blipFill>
        <p:spPr>
          <a:xfrm>
            <a:off x="902377" y="1504875"/>
            <a:ext cx="1789589" cy="2060738"/>
          </a:xfrm>
          <a:prstGeom prst="rect">
            <a:avLst/>
          </a:prstGeom>
          <a:noFill/>
          <a:ln>
            <a:noFill/>
          </a:ln>
        </p:spPr>
      </p:pic>
      <p:pic>
        <p:nvPicPr>
          <p:cNvPr id="160" name="Google Shape;160;p28"/>
          <p:cNvPicPr preferRelativeResize="0"/>
          <p:nvPr/>
        </p:nvPicPr>
        <p:blipFill rotWithShape="1">
          <a:blip r:embed="rId4">
            <a:alphaModFix/>
          </a:blip>
          <a:srcRect b="0" l="0" r="0" t="0"/>
          <a:stretch/>
        </p:blipFill>
        <p:spPr>
          <a:xfrm>
            <a:off x="8075437" y="1504875"/>
            <a:ext cx="1926924" cy="2060738"/>
          </a:xfrm>
          <a:prstGeom prst="rect">
            <a:avLst/>
          </a:prstGeom>
          <a:noFill/>
          <a:ln>
            <a:noFill/>
          </a:ln>
        </p:spPr>
      </p:pic>
      <p:pic>
        <p:nvPicPr>
          <p:cNvPr id="161" name="Google Shape;161;p28"/>
          <p:cNvPicPr preferRelativeResize="0"/>
          <p:nvPr/>
        </p:nvPicPr>
        <p:blipFill rotWithShape="1">
          <a:blip r:embed="rId5">
            <a:alphaModFix/>
          </a:blip>
          <a:srcRect b="0" l="0" r="0" t="0"/>
          <a:stretch/>
        </p:blipFill>
        <p:spPr>
          <a:xfrm>
            <a:off x="10651447" y="1504874"/>
            <a:ext cx="847051" cy="2060737"/>
          </a:xfrm>
          <a:prstGeom prst="rect">
            <a:avLst/>
          </a:prstGeom>
          <a:noFill/>
          <a:ln>
            <a:noFill/>
          </a:ln>
        </p:spPr>
      </p:pic>
      <p:pic>
        <p:nvPicPr>
          <p:cNvPr id="162" name="Google Shape;162;p28"/>
          <p:cNvPicPr preferRelativeResize="0"/>
          <p:nvPr/>
        </p:nvPicPr>
        <p:blipFill rotWithShape="1">
          <a:blip r:embed="rId6">
            <a:alphaModFix/>
          </a:blip>
          <a:srcRect b="0" l="0" r="0" t="0"/>
          <a:stretch/>
        </p:blipFill>
        <p:spPr>
          <a:xfrm>
            <a:off x="3422619" y="1504874"/>
            <a:ext cx="819150" cy="428625"/>
          </a:xfrm>
          <a:prstGeom prst="rect">
            <a:avLst/>
          </a:prstGeom>
          <a:noFill/>
          <a:ln>
            <a:noFill/>
          </a:ln>
        </p:spPr>
      </p:pic>
      <p:sp>
        <p:nvSpPr>
          <p:cNvPr id="163" name="Google Shape;163;p28"/>
          <p:cNvSpPr txBox="1"/>
          <p:nvPr/>
        </p:nvSpPr>
        <p:spPr>
          <a:xfrm>
            <a:off x="3255833" y="2204447"/>
            <a:ext cx="15025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203785"/>
                </a:solidFill>
                <a:latin typeface="Calibri"/>
                <a:ea typeface="Calibri"/>
                <a:cs typeface="Calibri"/>
                <a:sym typeface="Calibri"/>
              </a:rPr>
              <a:t>Yani boş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838200" y="20989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While döngüsü bir koşul doğru olduğu sürece döngüye devam eder demiştik… </a:t>
            </a:r>
            <a:endParaRPr/>
          </a:p>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Peki şu ifade nasıl devam eder???</a:t>
            </a:r>
            <a:endParaRPr/>
          </a:p>
          <a:p>
            <a:pPr indent="-76200" lvl="0" marL="228600" rtl="0" algn="l">
              <a:lnSpc>
                <a:spcPct val="90000"/>
              </a:lnSpc>
              <a:spcBef>
                <a:spcPts val="1000"/>
              </a:spcBef>
              <a:spcAft>
                <a:spcPts val="0"/>
              </a:spcAft>
              <a:buClr>
                <a:srgbClr val="203785"/>
              </a:buClr>
              <a:buSzPts val="2400"/>
              <a:buNone/>
            </a:pPr>
            <a:r>
              <a:t/>
            </a:r>
            <a:endParaRPr sz="3200">
              <a:solidFill>
                <a:srgbClr val="203785"/>
              </a:solidFill>
            </a:endParaRPr>
          </a:p>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 ❓❔❓❓                           ❓❓❔ ❔❓❔❓❔</a:t>
            </a:r>
            <a:endParaRPr/>
          </a:p>
        </p:txBody>
      </p:sp>
      <p:pic>
        <p:nvPicPr>
          <p:cNvPr id="169" name="Google Shape;169;p29"/>
          <p:cNvPicPr preferRelativeResize="0"/>
          <p:nvPr/>
        </p:nvPicPr>
        <p:blipFill rotWithShape="1">
          <a:blip r:embed="rId3">
            <a:alphaModFix/>
          </a:blip>
          <a:srcRect b="0" l="0" r="0" t="0"/>
          <a:stretch/>
        </p:blipFill>
        <p:spPr>
          <a:xfrm>
            <a:off x="4957021" y="2476094"/>
            <a:ext cx="2047460" cy="9529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 type="body"/>
          </p:nvPr>
        </p:nvSpPr>
        <p:spPr>
          <a:xfrm>
            <a:off x="838200" y="20989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Sonsuza kadar devam eder.. Peki..? Bu ifadeyi nasıl durdurabiliriz?</a:t>
            </a:r>
            <a:endParaRPr/>
          </a:p>
          <a:p>
            <a:pPr indent="-76200" lvl="0" marL="228600" rtl="0" algn="l">
              <a:lnSpc>
                <a:spcPct val="90000"/>
              </a:lnSpc>
              <a:spcBef>
                <a:spcPts val="1000"/>
              </a:spcBef>
              <a:spcAft>
                <a:spcPts val="0"/>
              </a:spcAft>
              <a:buClr>
                <a:srgbClr val="203785"/>
              </a:buClr>
              <a:buSzPts val="2400"/>
              <a:buNone/>
            </a:pPr>
            <a:r>
              <a:t/>
            </a:r>
            <a:endParaRPr sz="3200">
              <a:solidFill>
                <a:srgbClr val="203785"/>
              </a:solidFill>
            </a:endParaRPr>
          </a:p>
        </p:txBody>
      </p:sp>
      <p:pic>
        <p:nvPicPr>
          <p:cNvPr id="175" name="Google Shape;175;p30"/>
          <p:cNvPicPr preferRelativeResize="0"/>
          <p:nvPr/>
        </p:nvPicPr>
        <p:blipFill rotWithShape="1">
          <a:blip r:embed="rId3">
            <a:alphaModFix/>
          </a:blip>
          <a:srcRect b="0" l="0" r="0" t="0"/>
          <a:stretch/>
        </p:blipFill>
        <p:spPr>
          <a:xfrm>
            <a:off x="1157379" y="1552815"/>
            <a:ext cx="2347893" cy="10927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838200" y="20989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break komutu</a:t>
            </a:r>
            <a:endParaRPr/>
          </a:p>
          <a:p>
            <a:pPr indent="-76200" lvl="0" marL="228600" rtl="0" algn="l">
              <a:lnSpc>
                <a:spcPct val="90000"/>
              </a:lnSpc>
              <a:spcBef>
                <a:spcPts val="1000"/>
              </a:spcBef>
              <a:spcAft>
                <a:spcPts val="0"/>
              </a:spcAft>
              <a:buClr>
                <a:srgbClr val="203785"/>
              </a:buClr>
              <a:buSzPts val="2400"/>
              <a:buNone/>
            </a:pPr>
            <a:r>
              <a:t/>
            </a:r>
            <a:endParaRPr sz="3200">
              <a:solidFill>
                <a:srgbClr val="203785"/>
              </a:solidFill>
            </a:endParaRPr>
          </a:p>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break komutu ile bu sonsuz döngüyü ya bir şarta bağlayarak ya da döngüye girmeden durdurabiliriz</a:t>
            </a:r>
            <a:endParaRPr/>
          </a:p>
        </p:txBody>
      </p:sp>
      <p:sp>
        <p:nvSpPr>
          <p:cNvPr id="181" name="Google Shape;181;p31"/>
          <p:cNvSpPr txBox="1"/>
          <p:nvPr/>
        </p:nvSpPr>
        <p:spPr>
          <a:xfrm>
            <a:off x="2809320" y="2707688"/>
            <a:ext cx="20684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203785"/>
                </a:solidFill>
                <a:latin typeface="Arial"/>
                <a:ea typeface="Arial"/>
                <a:cs typeface="Arial"/>
                <a:sym typeface="Arial"/>
              </a:rPr>
              <a:t>Şart ile</a:t>
            </a:r>
            <a:endParaRPr/>
          </a:p>
        </p:txBody>
      </p:sp>
      <p:sp>
        <p:nvSpPr>
          <p:cNvPr id="182" name="Google Shape;182;p31"/>
          <p:cNvSpPr txBox="1"/>
          <p:nvPr/>
        </p:nvSpPr>
        <p:spPr>
          <a:xfrm>
            <a:off x="7679184" y="2707689"/>
            <a:ext cx="16956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203785"/>
                </a:solidFill>
                <a:latin typeface="Arial"/>
                <a:ea typeface="Arial"/>
                <a:cs typeface="Arial"/>
                <a:sym typeface="Arial"/>
              </a:rPr>
              <a:t>Döngüye girmeden</a:t>
            </a:r>
            <a:endParaRPr/>
          </a:p>
        </p:txBody>
      </p:sp>
      <p:pic>
        <p:nvPicPr>
          <p:cNvPr id="183" name="Google Shape;183;p31"/>
          <p:cNvPicPr preferRelativeResize="0"/>
          <p:nvPr/>
        </p:nvPicPr>
        <p:blipFill rotWithShape="1">
          <a:blip r:embed="rId3">
            <a:alphaModFix/>
          </a:blip>
          <a:srcRect b="0" l="0" r="0" t="0"/>
          <a:stretch/>
        </p:blipFill>
        <p:spPr>
          <a:xfrm>
            <a:off x="2809320" y="3156735"/>
            <a:ext cx="1885950" cy="1371600"/>
          </a:xfrm>
          <a:prstGeom prst="rect">
            <a:avLst/>
          </a:prstGeom>
          <a:noFill/>
          <a:ln>
            <a:noFill/>
          </a:ln>
        </p:spPr>
      </p:pic>
      <p:pic>
        <p:nvPicPr>
          <p:cNvPr id="184" name="Google Shape;184;p31"/>
          <p:cNvPicPr preferRelativeResize="0"/>
          <p:nvPr/>
        </p:nvPicPr>
        <p:blipFill rotWithShape="1">
          <a:blip r:embed="rId4">
            <a:alphaModFix/>
          </a:blip>
          <a:srcRect b="0" l="0" r="0" t="0"/>
          <a:stretch/>
        </p:blipFill>
        <p:spPr>
          <a:xfrm>
            <a:off x="7679184" y="3156735"/>
            <a:ext cx="1820238" cy="8293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ÖRNEKLER</a:t>
            </a:r>
            <a:endParaRPr/>
          </a:p>
        </p:txBody>
      </p:sp>
      <p:sp>
        <p:nvSpPr>
          <p:cNvPr id="190" name="Google Shape;190;p32"/>
          <p:cNvSpPr txBox="1"/>
          <p:nvPr>
            <p:ph idx="1" type="body"/>
          </p:nvPr>
        </p:nvSpPr>
        <p:spPr>
          <a:xfrm>
            <a:off x="758301" y="1233926"/>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Sıfırdan 100’e kadar olan sayıların 3 katlarını yazdıran kod.</a:t>
            </a:r>
            <a:endParaRPr/>
          </a:p>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0’dan 10’a kadar olan çift sayıların toplamını yazdıran program</a:t>
            </a:r>
            <a:endParaRPr/>
          </a:p>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1’den 10’a kadar konsola yazdırsın, 5 sayısı geldiğinde 5 sayısı bulundu yazsın.</a:t>
            </a:r>
            <a:endParaRPr/>
          </a:p>
          <a:p>
            <a:pPr indent="-76200" lvl="0" marL="228600" rtl="0" algn="l">
              <a:lnSpc>
                <a:spcPct val="90000"/>
              </a:lnSpc>
              <a:spcBef>
                <a:spcPts val="1000"/>
              </a:spcBef>
              <a:spcAft>
                <a:spcPts val="0"/>
              </a:spcAft>
              <a:buClr>
                <a:srgbClr val="203785"/>
              </a:buClr>
              <a:buSzPts val="2400"/>
              <a:buNone/>
            </a:pPr>
            <a:r>
              <a:t/>
            </a:r>
            <a:endParaRPr sz="3200">
              <a:solidFill>
                <a:srgbClr val="20378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838200" y="365125"/>
            <a:ext cx="10515600" cy="6558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b="1" lang="tr-TR" sz="3959">
                <a:solidFill>
                  <a:srgbClr val="203785"/>
                </a:solidFill>
              </a:rPr>
              <a:t>Kaynakça</a:t>
            </a:r>
            <a:endParaRPr/>
          </a:p>
        </p:txBody>
      </p:sp>
      <p:sp>
        <p:nvSpPr>
          <p:cNvPr id="196" name="Google Shape;196;p10"/>
          <p:cNvSpPr txBox="1"/>
          <p:nvPr>
            <p:ph idx="1" type="body"/>
          </p:nvPr>
        </p:nvSpPr>
        <p:spPr>
          <a:xfrm>
            <a:off x="838200" y="1169818"/>
            <a:ext cx="10515600" cy="17343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3785"/>
              </a:buClr>
              <a:buSzPts val="2800"/>
              <a:buChar char="•"/>
            </a:pPr>
            <a:r>
              <a:rPr lang="tr-TR">
                <a:solidFill>
                  <a:srgbClr val="203785"/>
                </a:solidFill>
              </a:rPr>
              <a:t>W3schools.com</a:t>
            </a:r>
            <a:endParaRPr>
              <a:solidFill>
                <a:srgbClr val="203785"/>
              </a:solidFill>
            </a:endParaRPr>
          </a:p>
          <a:p>
            <a:pPr indent="-50800" lvl="0" marL="228600" rtl="0" algn="l">
              <a:lnSpc>
                <a:spcPct val="90000"/>
              </a:lnSpc>
              <a:spcBef>
                <a:spcPts val="1000"/>
              </a:spcBef>
              <a:spcAft>
                <a:spcPts val="0"/>
              </a:spcAft>
              <a:buClr>
                <a:schemeClr val="dk1"/>
              </a:buClr>
              <a:buSzPts val="2800"/>
              <a:buNone/>
            </a:pPr>
            <a:r>
              <a:t/>
            </a:r>
            <a:endParaRPr>
              <a:solidFill>
                <a:srgbClr val="20378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bc8ca619d2_1_13"/>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Dersin Konuları</a:t>
            </a:r>
            <a:endParaRPr/>
          </a:p>
        </p:txBody>
      </p:sp>
      <p:sp>
        <p:nvSpPr>
          <p:cNvPr id="91" name="Google Shape;91;gbc8ca619d2_1_13"/>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Döngüler</a:t>
            </a:r>
            <a:endParaRPr/>
          </a:p>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While ile döngüler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838200" y="365125"/>
            <a:ext cx="10515600" cy="7189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tr-TR">
                <a:solidFill>
                  <a:srgbClr val="203785"/>
                </a:solidFill>
              </a:rPr>
              <a:t>Döngü Nedir?</a:t>
            </a:r>
            <a:endParaRPr/>
          </a:p>
        </p:txBody>
      </p:sp>
      <p:sp>
        <p:nvSpPr>
          <p:cNvPr id="97" name="Google Shape;97;p7"/>
          <p:cNvSpPr txBox="1"/>
          <p:nvPr>
            <p:ph idx="1" type="body"/>
          </p:nvPr>
        </p:nvSpPr>
        <p:spPr>
          <a:xfrm>
            <a:off x="838200" y="1187777"/>
            <a:ext cx="10515600" cy="4989186"/>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0" i="0" lang="tr-TR">
                <a:solidFill>
                  <a:srgbClr val="203785"/>
                </a:solidFill>
                <a:latin typeface="PT Serif"/>
                <a:ea typeface="PT Serif"/>
                <a:cs typeface="PT Serif"/>
                <a:sym typeface="PT Serif"/>
              </a:rPr>
              <a:t>Bir programlama dilinde döngü, ifadeleri yürütmek için değerlendirilecek koşulun sonucuna bağlı olarak bir ifadeyi veya bir dizi ifadeyi birden çok kez yürütmenin bir yoludur. Sonuç koşulu, ifadeleri döngüler içinde yürütmek için doğru olmalıdır.</a:t>
            </a:r>
            <a:endParaRPr>
              <a:solidFill>
                <a:srgbClr val="20378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838200" y="365126"/>
            <a:ext cx="10515600" cy="6058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tr-TR">
                <a:solidFill>
                  <a:srgbClr val="203785"/>
                </a:solidFill>
              </a:rPr>
              <a:t>Python’da Döngüler	</a:t>
            </a:r>
            <a:endParaRPr/>
          </a:p>
        </p:txBody>
      </p:sp>
      <p:sp>
        <p:nvSpPr>
          <p:cNvPr id="103" name="Google Shape;103;p8"/>
          <p:cNvSpPr txBox="1"/>
          <p:nvPr>
            <p:ph idx="1" type="body"/>
          </p:nvPr>
        </p:nvSpPr>
        <p:spPr>
          <a:xfrm>
            <a:off x="838200" y="970962"/>
            <a:ext cx="10515600" cy="520600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tr-TR">
                <a:solidFill>
                  <a:srgbClr val="203785"/>
                </a:solidFill>
              </a:rPr>
              <a:t>Python’da döngüler iki fonksiyon yardımıyla gerçekleştirilir. Bunlar </a:t>
            </a:r>
            <a:r>
              <a:rPr lang="tr-TR">
                <a:solidFill>
                  <a:srgbClr val="FF0000"/>
                </a:solidFill>
              </a:rPr>
              <a:t>while</a:t>
            </a:r>
            <a:r>
              <a:rPr lang="tr-TR">
                <a:solidFill>
                  <a:srgbClr val="203785"/>
                </a:solidFill>
              </a:rPr>
              <a:t> ve </a:t>
            </a:r>
            <a:r>
              <a:rPr lang="tr-TR">
                <a:solidFill>
                  <a:srgbClr val="FF0000"/>
                </a:solidFill>
              </a:rPr>
              <a:t>for</a:t>
            </a:r>
            <a:r>
              <a:rPr lang="tr-TR">
                <a:solidFill>
                  <a:srgbClr val="203785"/>
                </a:solidFill>
              </a:rPr>
              <a:t>’dur.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While döngüsü</a:t>
            </a:r>
            <a:endParaRPr/>
          </a:p>
        </p:txBody>
      </p:sp>
      <p:sp>
        <p:nvSpPr>
          <p:cNvPr id="109" name="Google Shape;109;p9"/>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3200">
                <a:solidFill>
                  <a:srgbClr val="203785"/>
                </a:solidFill>
              </a:rPr>
              <a:t>While döngüsü bir koşul doğru olduğu sürece döngüye devam eder.</a:t>
            </a:r>
            <a:endParaRPr/>
          </a:p>
        </p:txBody>
      </p:sp>
      <p:pic>
        <p:nvPicPr>
          <p:cNvPr id="110" name="Google Shape;110;p9"/>
          <p:cNvPicPr preferRelativeResize="0"/>
          <p:nvPr/>
        </p:nvPicPr>
        <p:blipFill rotWithShape="1">
          <a:blip r:embed="rId3">
            <a:alphaModFix/>
          </a:blip>
          <a:srcRect b="0" l="0" r="0" t="0"/>
          <a:stretch/>
        </p:blipFill>
        <p:spPr>
          <a:xfrm>
            <a:off x="1864542" y="2735932"/>
            <a:ext cx="1935101" cy="1386136"/>
          </a:xfrm>
          <a:prstGeom prst="rect">
            <a:avLst/>
          </a:prstGeom>
          <a:noFill/>
          <a:ln>
            <a:noFill/>
          </a:ln>
        </p:spPr>
      </p:pic>
      <p:pic>
        <p:nvPicPr>
          <p:cNvPr id="111" name="Google Shape;111;p9"/>
          <p:cNvPicPr preferRelativeResize="0"/>
          <p:nvPr/>
        </p:nvPicPr>
        <p:blipFill rotWithShape="1">
          <a:blip r:embed="rId4">
            <a:alphaModFix/>
          </a:blip>
          <a:srcRect b="0" l="0" r="0" t="0"/>
          <a:stretch/>
        </p:blipFill>
        <p:spPr>
          <a:xfrm>
            <a:off x="7501769" y="2735932"/>
            <a:ext cx="612421" cy="1442822"/>
          </a:xfrm>
          <a:prstGeom prst="rect">
            <a:avLst/>
          </a:prstGeom>
          <a:noFill/>
          <a:ln>
            <a:noFill/>
          </a:ln>
        </p:spPr>
      </p:pic>
      <p:sp>
        <p:nvSpPr>
          <p:cNvPr id="112" name="Google Shape;112;p9"/>
          <p:cNvSpPr txBox="1"/>
          <p:nvPr/>
        </p:nvSpPr>
        <p:spPr>
          <a:xfrm>
            <a:off x="3568823" y="4111926"/>
            <a:ext cx="8105313" cy="159438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203785"/>
              </a:buClr>
              <a:buSzPts val="2400"/>
              <a:buFont typeface="Arial"/>
              <a:buChar char="•"/>
            </a:pPr>
            <a:r>
              <a:rPr b="0" i="0" lang="tr-TR" sz="2800" u="none" cap="none" strike="noStrike">
                <a:solidFill>
                  <a:srgbClr val="203785"/>
                </a:solidFill>
                <a:latin typeface="Calibri"/>
                <a:ea typeface="Calibri"/>
                <a:cs typeface="Calibri"/>
                <a:sym typeface="Calibri"/>
              </a:rPr>
              <a:t>Buradaki uygulamada x değişkeni 1 yapılmış ve while döngüsü kullanılarak x’ 6 dan büyük olana kadar while girintisine ait kodların çalışması sağlanmış</a:t>
            </a:r>
            <a:endParaRPr/>
          </a:p>
        </p:txBody>
      </p:sp>
      <p:sp>
        <p:nvSpPr>
          <p:cNvPr id="113" name="Google Shape;113;p9"/>
          <p:cNvSpPr txBox="1"/>
          <p:nvPr/>
        </p:nvSpPr>
        <p:spPr>
          <a:xfrm>
            <a:off x="4104619" y="2488006"/>
            <a:ext cx="1381782" cy="48601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203785"/>
              </a:buClr>
              <a:buSzPts val="2400"/>
              <a:buFont typeface="Arial"/>
              <a:buNone/>
            </a:pPr>
            <a:r>
              <a:rPr b="0" i="0" lang="tr-TR" sz="1600" u="none" cap="none" strike="noStrike">
                <a:solidFill>
                  <a:srgbClr val="203785"/>
                </a:solidFill>
                <a:latin typeface="Calibri"/>
                <a:ea typeface="Calibri"/>
                <a:cs typeface="Calibri"/>
                <a:sym typeface="Calibri"/>
              </a:rPr>
              <a:t>Döngü koşulu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break ifadesi</a:t>
            </a:r>
            <a:endParaRPr/>
          </a:p>
        </p:txBody>
      </p:sp>
      <p:sp>
        <p:nvSpPr>
          <p:cNvPr id="119" name="Google Shape;119;p23"/>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a:solidFill>
                  <a:srgbClr val="203785"/>
                </a:solidFill>
              </a:rPr>
              <a:t>break ifadesi döngüyü istediğiniz yerde durdurmanızı sağlar. Eğer bir koşul sağlanmışsa veya herhangi bir durumda kullanılabilir.</a:t>
            </a:r>
            <a:endParaRPr/>
          </a:p>
        </p:txBody>
      </p:sp>
      <p:pic>
        <p:nvPicPr>
          <p:cNvPr id="120" name="Google Shape;120;p23"/>
          <p:cNvPicPr preferRelativeResize="0"/>
          <p:nvPr/>
        </p:nvPicPr>
        <p:blipFill rotWithShape="1">
          <a:blip r:embed="rId3">
            <a:alphaModFix/>
          </a:blip>
          <a:srcRect b="0" l="0" r="0" t="0"/>
          <a:stretch/>
        </p:blipFill>
        <p:spPr>
          <a:xfrm>
            <a:off x="1599738" y="2719387"/>
            <a:ext cx="1428750" cy="1419225"/>
          </a:xfrm>
          <a:prstGeom prst="rect">
            <a:avLst/>
          </a:prstGeom>
          <a:noFill/>
          <a:ln>
            <a:noFill/>
          </a:ln>
        </p:spPr>
      </p:pic>
      <p:pic>
        <p:nvPicPr>
          <p:cNvPr id="121" name="Google Shape;121;p23"/>
          <p:cNvPicPr preferRelativeResize="0"/>
          <p:nvPr/>
        </p:nvPicPr>
        <p:blipFill rotWithShape="1">
          <a:blip r:embed="rId4">
            <a:alphaModFix/>
          </a:blip>
          <a:srcRect b="0" l="0" r="0" t="0"/>
          <a:stretch/>
        </p:blipFill>
        <p:spPr>
          <a:xfrm>
            <a:off x="4435876" y="2933699"/>
            <a:ext cx="666750" cy="990600"/>
          </a:xfrm>
          <a:prstGeom prst="rect">
            <a:avLst/>
          </a:prstGeom>
          <a:noFill/>
          <a:ln>
            <a:noFill/>
          </a:ln>
        </p:spPr>
      </p:pic>
      <p:sp>
        <p:nvSpPr>
          <p:cNvPr id="122" name="Google Shape;122;p23"/>
          <p:cNvSpPr txBox="1"/>
          <p:nvPr/>
        </p:nvSpPr>
        <p:spPr>
          <a:xfrm>
            <a:off x="6338656" y="2512381"/>
            <a:ext cx="501514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203785"/>
                </a:solidFill>
                <a:latin typeface="Calibri"/>
                <a:ea typeface="Calibri"/>
                <a:cs typeface="Calibri"/>
                <a:sym typeface="Calibri"/>
              </a:rPr>
              <a:t>Bu durumda i &lt; 6 koşulu çalışsa dahi i == 3 koşulunun altındaki girintiye girdiğinde ve break komutu çalıştığında tümüyle döngüden çıkar. Yani bir sonraki satıra dahi bakmaz.</a:t>
            </a:r>
            <a:endParaRPr/>
          </a:p>
        </p:txBody>
      </p:sp>
      <p:pic>
        <p:nvPicPr>
          <p:cNvPr id="123" name="Google Shape;123;p23"/>
          <p:cNvPicPr preferRelativeResize="0"/>
          <p:nvPr/>
        </p:nvPicPr>
        <p:blipFill rotWithShape="1">
          <a:blip r:embed="rId5">
            <a:alphaModFix/>
          </a:blip>
          <a:srcRect b="0" l="0" r="0" t="0"/>
          <a:stretch/>
        </p:blipFill>
        <p:spPr>
          <a:xfrm>
            <a:off x="7089376" y="3428999"/>
            <a:ext cx="1428750" cy="1600200"/>
          </a:xfrm>
          <a:prstGeom prst="rect">
            <a:avLst/>
          </a:prstGeom>
          <a:noFill/>
          <a:ln>
            <a:noFill/>
          </a:ln>
        </p:spPr>
      </p:pic>
      <p:pic>
        <p:nvPicPr>
          <p:cNvPr id="124" name="Google Shape;124;p23"/>
          <p:cNvPicPr preferRelativeResize="0"/>
          <p:nvPr/>
        </p:nvPicPr>
        <p:blipFill rotWithShape="1">
          <a:blip r:embed="rId6">
            <a:alphaModFix/>
          </a:blip>
          <a:srcRect b="0" l="0" r="0" t="0"/>
          <a:stretch/>
        </p:blipFill>
        <p:spPr>
          <a:xfrm>
            <a:off x="9479756" y="3790949"/>
            <a:ext cx="762000" cy="876300"/>
          </a:xfrm>
          <a:prstGeom prst="rect">
            <a:avLst/>
          </a:prstGeom>
          <a:noFill/>
          <a:ln>
            <a:noFill/>
          </a:ln>
        </p:spPr>
      </p:pic>
      <p:sp>
        <p:nvSpPr>
          <p:cNvPr id="125" name="Google Shape;125;p23"/>
          <p:cNvSpPr txBox="1"/>
          <p:nvPr/>
        </p:nvSpPr>
        <p:spPr>
          <a:xfrm>
            <a:off x="6338656" y="5056622"/>
            <a:ext cx="501514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203785"/>
                </a:solidFill>
                <a:latin typeface="Calibri"/>
                <a:ea typeface="Calibri"/>
                <a:cs typeface="Calibri"/>
                <a:sym typeface="Calibri"/>
              </a:rPr>
              <a:t>Eğer bir sonraki satıra baksaydı i = 4 çıktısını alacaktık. break komutunun burada hiçbir yere bakmadan direkt olarak döngüden çıktığını gözlemlemekteyiz.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continue ifadesi</a:t>
            </a:r>
            <a:endParaRPr/>
          </a:p>
        </p:txBody>
      </p:sp>
      <p:sp>
        <p:nvSpPr>
          <p:cNvPr id="131" name="Google Shape;131;p24"/>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continue ifadesi ile mevcut yinelemeyi durdurabilir ve bir sonraki döngüye devam ettirebiliriz. Yine altındaki kod satırları önemsizdir, bakmaz.</a:t>
            </a:r>
            <a:endParaRPr/>
          </a:p>
          <a:p>
            <a:pPr indent="-76200" lvl="0" marL="228600" rtl="0" algn="l">
              <a:lnSpc>
                <a:spcPct val="90000"/>
              </a:lnSpc>
              <a:spcBef>
                <a:spcPts val="1000"/>
              </a:spcBef>
              <a:spcAft>
                <a:spcPts val="0"/>
              </a:spcAft>
              <a:buClr>
                <a:srgbClr val="203785"/>
              </a:buClr>
              <a:buSzPts val="2400"/>
              <a:buNone/>
            </a:pPr>
            <a:r>
              <a:t/>
            </a:r>
            <a:endParaRPr sz="2400">
              <a:solidFill>
                <a:srgbClr val="203785"/>
              </a:solidFill>
            </a:endParaRPr>
          </a:p>
        </p:txBody>
      </p:sp>
      <p:pic>
        <p:nvPicPr>
          <p:cNvPr id="132" name="Google Shape;132;p24"/>
          <p:cNvPicPr preferRelativeResize="0"/>
          <p:nvPr/>
        </p:nvPicPr>
        <p:blipFill rotWithShape="1">
          <a:blip r:embed="rId3">
            <a:alphaModFix/>
          </a:blip>
          <a:srcRect b="0" l="0" r="0" t="0"/>
          <a:stretch/>
        </p:blipFill>
        <p:spPr>
          <a:xfrm>
            <a:off x="1143277" y="2427718"/>
            <a:ext cx="1276350" cy="1381125"/>
          </a:xfrm>
          <a:prstGeom prst="rect">
            <a:avLst/>
          </a:prstGeom>
          <a:noFill/>
          <a:ln>
            <a:noFill/>
          </a:ln>
        </p:spPr>
      </p:pic>
      <p:pic>
        <p:nvPicPr>
          <p:cNvPr id="133" name="Google Shape;133;p24"/>
          <p:cNvPicPr preferRelativeResize="0"/>
          <p:nvPr/>
        </p:nvPicPr>
        <p:blipFill rotWithShape="1">
          <a:blip r:embed="rId4">
            <a:alphaModFix/>
          </a:blip>
          <a:srcRect b="0" l="0" r="0" t="0"/>
          <a:stretch/>
        </p:blipFill>
        <p:spPr>
          <a:xfrm>
            <a:off x="3664674" y="2427718"/>
            <a:ext cx="619125" cy="1343025"/>
          </a:xfrm>
          <a:prstGeom prst="rect">
            <a:avLst/>
          </a:prstGeom>
          <a:noFill/>
          <a:ln>
            <a:noFill/>
          </a:ln>
        </p:spPr>
      </p:pic>
      <p:sp>
        <p:nvSpPr>
          <p:cNvPr id="134" name="Google Shape;134;p24"/>
          <p:cNvSpPr txBox="1"/>
          <p:nvPr/>
        </p:nvSpPr>
        <p:spPr>
          <a:xfrm>
            <a:off x="5311227" y="2379616"/>
            <a:ext cx="501514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203785"/>
                </a:solidFill>
                <a:latin typeface="Calibri"/>
                <a:ea typeface="Calibri"/>
                <a:cs typeface="Calibri"/>
                <a:sym typeface="Calibri"/>
              </a:rPr>
              <a:t>Bu durumda her while döngüsüne girdiğinde i == 3 mü diye kontrol eder ve eğer i == 3 ise bir sonraki döngüye geçmesi için continue ile emir verir.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ALIŞTIRMA</a:t>
            </a:r>
            <a:endParaRPr/>
          </a:p>
        </p:txBody>
      </p:sp>
      <p:pic>
        <p:nvPicPr>
          <p:cNvPr id="140" name="Google Shape;140;p25"/>
          <p:cNvPicPr preferRelativeResize="0"/>
          <p:nvPr/>
        </p:nvPicPr>
        <p:blipFill rotWithShape="1">
          <a:blip r:embed="rId3">
            <a:alphaModFix/>
          </a:blip>
          <a:srcRect b="0" l="0" r="0" t="0"/>
          <a:stretch/>
        </p:blipFill>
        <p:spPr>
          <a:xfrm>
            <a:off x="2205037" y="1788619"/>
            <a:ext cx="7781925" cy="216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03785"/>
              </a:buClr>
              <a:buSzPts val="3959"/>
              <a:buFont typeface="Calibri"/>
              <a:buNone/>
            </a:pPr>
            <a:r>
              <a:rPr lang="tr-TR" sz="3959">
                <a:solidFill>
                  <a:srgbClr val="203785"/>
                </a:solidFill>
              </a:rPr>
              <a:t>ALIŞTIRMA</a:t>
            </a:r>
            <a:endParaRPr/>
          </a:p>
        </p:txBody>
      </p:sp>
      <p:pic>
        <p:nvPicPr>
          <p:cNvPr id="146" name="Google Shape;146;p26"/>
          <p:cNvPicPr preferRelativeResize="0"/>
          <p:nvPr/>
        </p:nvPicPr>
        <p:blipFill rotWithShape="1">
          <a:blip r:embed="rId3">
            <a:alphaModFix/>
          </a:blip>
          <a:srcRect b="0" l="0" r="0" t="0"/>
          <a:stretch/>
        </p:blipFill>
        <p:spPr>
          <a:xfrm>
            <a:off x="3490912" y="1691196"/>
            <a:ext cx="5210175" cy="22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2020-12-29T20:29:45Z</dcterms:created>
  <dc:creator>Alperen Orhan</dc:creator>
</cp:coreProperties>
</file>