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iyqISPuUHPZjoAkHefE6R7DOQU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customschemas.google.com/relationships/presentationmetadata" Target="meta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c8ca619d2_1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gbc8ca619d2_1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spTree>
      <p:nvGrpSpPr>
        <p:cNvPr id="11" name="Shape 11"/>
        <p:cNvGrpSpPr/>
        <p:nvPr/>
      </p:nvGrpSpPr>
      <p:grpSpPr>
        <a:xfrm>
          <a:off x="0" y="0"/>
          <a:ext cx="0" cy="0"/>
          <a:chOff x="0" y="0"/>
          <a:chExt cx="0" cy="0"/>
        </a:xfrm>
      </p:grpSpPr>
      <p:sp>
        <p:nvSpPr>
          <p:cNvPr id="12" name="Google Shape;12;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Dikey Metin"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17" name="Shape 17"/>
        <p:cNvGrpSpPr/>
        <p:nvPr/>
      </p:nvGrpSpPr>
      <p:grpSpPr>
        <a:xfrm>
          <a:off x="0" y="0"/>
          <a:ext cx="0" cy="0"/>
          <a:chOff x="0" y="0"/>
          <a:chExt cx="0" cy="0"/>
        </a:xfrm>
      </p:grpSpPr>
      <p:sp>
        <p:nvSpPr>
          <p:cNvPr id="18" name="Google Shape;18;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 Bilgisi" type="secHead">
  <p:cSld name="SECTION_HEADER">
    <p:spTree>
      <p:nvGrpSpPr>
        <p:cNvPr id="23" name="Shape 23"/>
        <p:cNvGrpSpPr/>
        <p:nvPr/>
      </p:nvGrpSpPr>
      <p:grpSpPr>
        <a:xfrm>
          <a:off x="0" y="0"/>
          <a:ext cx="0" cy="0"/>
          <a:chOff x="0" y="0"/>
          <a:chExt cx="0" cy="0"/>
        </a:xfrm>
      </p:grpSpPr>
      <p:sp>
        <p:nvSpPr>
          <p:cNvPr id="24" name="Google Shape;24;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29" name="Shape 29"/>
        <p:cNvGrpSpPr/>
        <p:nvPr/>
      </p:nvGrpSpPr>
      <p:grpSpPr>
        <a:xfrm>
          <a:off x="0" y="0"/>
          <a:ext cx="0" cy="0"/>
          <a:chOff x="0" y="0"/>
          <a:chExt cx="0" cy="0"/>
        </a:xfrm>
      </p:grpSpPr>
      <p:sp>
        <p:nvSpPr>
          <p:cNvPr id="30" name="Google Shape;3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36" name="Shape 36"/>
        <p:cNvGrpSpPr/>
        <p:nvPr/>
      </p:nvGrpSpPr>
      <p:grpSpPr>
        <a:xfrm>
          <a:off x="0" y="0"/>
          <a:ext cx="0" cy="0"/>
          <a:chOff x="0" y="0"/>
          <a:chExt cx="0" cy="0"/>
        </a:xfrm>
      </p:grpSpPr>
      <p:sp>
        <p:nvSpPr>
          <p:cNvPr id="37" name="Google Shape;37;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45" name="Shape 45"/>
        <p:cNvGrpSpPr/>
        <p:nvPr/>
      </p:nvGrpSpPr>
      <p:grpSpPr>
        <a:xfrm>
          <a:off x="0" y="0"/>
          <a:ext cx="0" cy="0"/>
          <a:chOff x="0" y="0"/>
          <a:chExt cx="0" cy="0"/>
        </a:xfrm>
      </p:grpSpPr>
      <p:sp>
        <p:nvSpPr>
          <p:cNvPr id="46" name="Google Shape;4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50" name="Shape 50"/>
        <p:cNvGrpSpPr/>
        <p:nvPr/>
      </p:nvGrpSpPr>
      <p:grpSpPr>
        <a:xfrm>
          <a:off x="0" y="0"/>
          <a:ext cx="0" cy="0"/>
          <a:chOff x="0" y="0"/>
          <a:chExt cx="0" cy="0"/>
        </a:xfrm>
      </p:grpSpPr>
      <p:sp>
        <p:nvSpPr>
          <p:cNvPr id="51" name="Google Shape;5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22.png"/><Relationship Id="rId5"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14.png"/><Relationship Id="rId5" Type="http://schemas.openxmlformats.org/officeDocument/2006/relationships/image" Target="../media/image7.png"/><Relationship Id="rId6"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0.png"/><Relationship Id="rId4" Type="http://schemas.openxmlformats.org/officeDocument/2006/relationships/image" Target="../media/image25.png"/><Relationship Id="rId5" Type="http://schemas.openxmlformats.org/officeDocument/2006/relationships/image" Target="../media/image21.png"/><Relationship Id="rId6"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2.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6.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3.png"/><Relationship Id="rId4" Type="http://schemas.openxmlformats.org/officeDocument/2006/relationships/image" Target="../media/image26.png"/><Relationship Id="rId5" Type="http://schemas.openxmlformats.org/officeDocument/2006/relationships/image" Target="../media/image31.png"/><Relationship Id="rId6"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766763"/>
            <a:ext cx="9144000" cy="99091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203785"/>
              </a:buClr>
              <a:buSzPts val="6000"/>
              <a:buFont typeface="Calibri"/>
              <a:buNone/>
            </a:pPr>
            <a:r>
              <a:rPr b="1" lang="tr-TR">
                <a:solidFill>
                  <a:srgbClr val="203785"/>
                </a:solidFill>
              </a:rPr>
              <a:t>YazYap 2021</a:t>
            </a:r>
            <a:endParaRPr/>
          </a:p>
        </p:txBody>
      </p:sp>
      <p:sp>
        <p:nvSpPr>
          <p:cNvPr id="85" name="Google Shape;85;p1"/>
          <p:cNvSpPr txBox="1"/>
          <p:nvPr>
            <p:ph idx="1" type="subTitle"/>
          </p:nvPr>
        </p:nvSpPr>
        <p:spPr>
          <a:xfrm>
            <a:off x="1524000" y="2299318"/>
            <a:ext cx="9144000" cy="1731144"/>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203785"/>
              </a:buClr>
              <a:buSzPts val="2800"/>
              <a:buNone/>
            </a:pPr>
            <a:r>
              <a:rPr lang="tr-TR" sz="2800">
                <a:solidFill>
                  <a:srgbClr val="203785"/>
                </a:solidFill>
              </a:rPr>
              <a:t>Lise Öğrencilerine Yönelik Python Eğitimi</a:t>
            </a:r>
            <a:endParaRPr/>
          </a:p>
          <a:p>
            <a:pPr indent="0" lvl="0" marL="0" rtl="0" algn="ctr">
              <a:lnSpc>
                <a:spcPct val="90000"/>
              </a:lnSpc>
              <a:spcBef>
                <a:spcPts val="1000"/>
              </a:spcBef>
              <a:spcAft>
                <a:spcPts val="0"/>
              </a:spcAft>
              <a:buClr>
                <a:srgbClr val="203785"/>
              </a:buClr>
              <a:buSzPts val="2800"/>
              <a:buNone/>
            </a:pPr>
            <a:r>
              <a:rPr lang="tr-TR" sz="2800">
                <a:solidFill>
                  <a:srgbClr val="203785"/>
                </a:solidFill>
              </a:rPr>
              <a:t>Ders 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idx="1" type="body"/>
          </p:nvPr>
        </p:nvSpPr>
        <p:spPr>
          <a:xfrm>
            <a:off x="758301" y="556119"/>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1000"/>
              </a:spcBef>
              <a:spcAft>
                <a:spcPts val="0"/>
              </a:spcAft>
              <a:buClr>
                <a:srgbClr val="203785"/>
              </a:buClr>
              <a:buSzPts val="2400"/>
              <a:buChar char="•"/>
            </a:pPr>
            <a:r>
              <a:rPr lang="tr-TR" sz="3200">
                <a:solidFill>
                  <a:srgbClr val="203785"/>
                </a:solidFill>
              </a:rPr>
              <a:t>Gerekli ifadelere casting yani değişken türü dönüştürme yapıyoruz.</a:t>
            </a:r>
            <a:endParaRPr/>
          </a:p>
        </p:txBody>
      </p:sp>
      <p:pic>
        <p:nvPicPr>
          <p:cNvPr id="145" name="Google Shape;145;p27"/>
          <p:cNvPicPr preferRelativeResize="0"/>
          <p:nvPr/>
        </p:nvPicPr>
        <p:blipFill rotWithShape="1">
          <a:blip r:embed="rId3">
            <a:alphaModFix/>
          </a:blip>
          <a:srcRect b="0" l="0" r="0" t="0"/>
          <a:stretch/>
        </p:blipFill>
        <p:spPr>
          <a:xfrm>
            <a:off x="2971335" y="2972516"/>
            <a:ext cx="3124665" cy="912968"/>
          </a:xfrm>
          <a:prstGeom prst="rect">
            <a:avLst/>
          </a:prstGeom>
          <a:noFill/>
          <a:ln>
            <a:noFill/>
          </a:ln>
        </p:spPr>
      </p:pic>
      <p:pic>
        <p:nvPicPr>
          <p:cNvPr id="146" name="Google Shape;146;p27"/>
          <p:cNvPicPr preferRelativeResize="0"/>
          <p:nvPr/>
        </p:nvPicPr>
        <p:blipFill rotWithShape="1">
          <a:blip r:embed="rId4">
            <a:alphaModFix/>
          </a:blip>
          <a:srcRect b="0" l="0" r="0" t="0"/>
          <a:stretch/>
        </p:blipFill>
        <p:spPr>
          <a:xfrm>
            <a:off x="8397582" y="2172948"/>
            <a:ext cx="891222" cy="300273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838200" y="365126"/>
            <a:ext cx="10515600" cy="86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03785"/>
              </a:buClr>
              <a:buSzPts val="3959"/>
              <a:buFont typeface="Calibri"/>
              <a:buNone/>
            </a:pPr>
            <a:r>
              <a:rPr lang="tr-TR" sz="3959">
                <a:solidFill>
                  <a:srgbClr val="203785"/>
                </a:solidFill>
              </a:rPr>
              <a:t>break ifadesi ile for döngüsü</a:t>
            </a:r>
            <a:endParaRPr/>
          </a:p>
        </p:txBody>
      </p:sp>
      <p:sp>
        <p:nvSpPr>
          <p:cNvPr id="152" name="Google Shape;152;p28"/>
          <p:cNvSpPr txBox="1"/>
          <p:nvPr>
            <p:ph idx="1" type="body"/>
          </p:nvPr>
        </p:nvSpPr>
        <p:spPr>
          <a:xfrm>
            <a:off x="838200" y="1355109"/>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1000"/>
              </a:spcBef>
              <a:spcAft>
                <a:spcPts val="0"/>
              </a:spcAft>
              <a:buClr>
                <a:srgbClr val="203785"/>
              </a:buClr>
              <a:buSzPts val="2400"/>
              <a:buChar char="•"/>
            </a:pPr>
            <a:r>
              <a:rPr lang="tr-TR">
                <a:solidFill>
                  <a:srgbClr val="203785"/>
                </a:solidFill>
              </a:rPr>
              <a:t>Break komutunu bir önceki dersimizde öğrenmiştik. Şimdi ise for döngüsünde kullanalım.</a:t>
            </a:r>
            <a:endParaRPr/>
          </a:p>
        </p:txBody>
      </p:sp>
      <p:pic>
        <p:nvPicPr>
          <p:cNvPr id="153" name="Google Shape;153;p28"/>
          <p:cNvPicPr preferRelativeResize="0"/>
          <p:nvPr/>
        </p:nvPicPr>
        <p:blipFill rotWithShape="1">
          <a:blip r:embed="rId3">
            <a:alphaModFix/>
          </a:blip>
          <a:srcRect b="0" l="0" r="0" t="0"/>
          <a:stretch/>
        </p:blipFill>
        <p:spPr>
          <a:xfrm>
            <a:off x="2609063" y="2821274"/>
            <a:ext cx="2752848" cy="1418869"/>
          </a:xfrm>
          <a:prstGeom prst="rect">
            <a:avLst/>
          </a:prstGeom>
          <a:noFill/>
          <a:ln>
            <a:noFill/>
          </a:ln>
        </p:spPr>
      </p:pic>
      <p:pic>
        <p:nvPicPr>
          <p:cNvPr id="154" name="Google Shape;154;p28"/>
          <p:cNvPicPr preferRelativeResize="0"/>
          <p:nvPr/>
        </p:nvPicPr>
        <p:blipFill rotWithShape="1">
          <a:blip r:embed="rId4">
            <a:alphaModFix/>
          </a:blip>
          <a:srcRect b="0" l="0" r="0" t="0"/>
          <a:stretch/>
        </p:blipFill>
        <p:spPr>
          <a:xfrm>
            <a:off x="7132774" y="2854433"/>
            <a:ext cx="676275" cy="1352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838200" y="365126"/>
            <a:ext cx="10515600" cy="86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03785"/>
              </a:buClr>
              <a:buSzPts val="3959"/>
              <a:buFont typeface="Calibri"/>
              <a:buNone/>
            </a:pPr>
            <a:r>
              <a:rPr lang="tr-TR" sz="3959">
                <a:solidFill>
                  <a:srgbClr val="203785"/>
                </a:solidFill>
              </a:rPr>
              <a:t>continue ifadesi ile for döngüsü</a:t>
            </a:r>
            <a:endParaRPr/>
          </a:p>
        </p:txBody>
      </p:sp>
      <p:sp>
        <p:nvSpPr>
          <p:cNvPr id="160" name="Google Shape;160;p29"/>
          <p:cNvSpPr txBox="1"/>
          <p:nvPr>
            <p:ph idx="1" type="body"/>
          </p:nvPr>
        </p:nvSpPr>
        <p:spPr>
          <a:xfrm>
            <a:off x="838200" y="1355109"/>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1000"/>
              </a:spcBef>
              <a:spcAft>
                <a:spcPts val="0"/>
              </a:spcAft>
              <a:buClr>
                <a:srgbClr val="203785"/>
              </a:buClr>
              <a:buSzPts val="2400"/>
              <a:buChar char="•"/>
            </a:pPr>
            <a:r>
              <a:rPr lang="tr-TR" sz="2400">
                <a:solidFill>
                  <a:srgbClr val="203785"/>
                </a:solidFill>
              </a:rPr>
              <a:t>Farklı bir örnek inceleyelim.. Bu örnekte amaç yazdığımız kelimelerin arasındaki  boşluğu kaldırmak.</a:t>
            </a:r>
            <a:endParaRPr/>
          </a:p>
          <a:p>
            <a:pPr indent="-76200" lvl="0" marL="228600" rtl="0" algn="l">
              <a:lnSpc>
                <a:spcPct val="90000"/>
              </a:lnSpc>
              <a:spcBef>
                <a:spcPts val="1000"/>
              </a:spcBef>
              <a:spcAft>
                <a:spcPts val="0"/>
              </a:spcAft>
              <a:buClr>
                <a:srgbClr val="203785"/>
              </a:buClr>
              <a:buSzPts val="2400"/>
              <a:buNone/>
            </a:pPr>
            <a:r>
              <a:t/>
            </a:r>
            <a:endParaRPr sz="2400">
              <a:solidFill>
                <a:srgbClr val="203785"/>
              </a:solidFill>
            </a:endParaRPr>
          </a:p>
        </p:txBody>
      </p:sp>
      <p:pic>
        <p:nvPicPr>
          <p:cNvPr id="161" name="Google Shape;161;p29"/>
          <p:cNvPicPr preferRelativeResize="0"/>
          <p:nvPr/>
        </p:nvPicPr>
        <p:blipFill rotWithShape="1">
          <a:blip r:embed="rId3">
            <a:alphaModFix/>
          </a:blip>
          <a:srcRect b="0" l="0" r="0" t="0"/>
          <a:stretch/>
        </p:blipFill>
        <p:spPr>
          <a:xfrm>
            <a:off x="1754450" y="2576882"/>
            <a:ext cx="3172658" cy="1573536"/>
          </a:xfrm>
          <a:prstGeom prst="rect">
            <a:avLst/>
          </a:prstGeom>
          <a:noFill/>
          <a:ln>
            <a:noFill/>
          </a:ln>
        </p:spPr>
      </p:pic>
      <p:pic>
        <p:nvPicPr>
          <p:cNvPr id="162" name="Google Shape;162;p29"/>
          <p:cNvPicPr preferRelativeResize="0"/>
          <p:nvPr/>
        </p:nvPicPr>
        <p:blipFill rotWithShape="1">
          <a:blip r:embed="rId4">
            <a:alphaModFix/>
          </a:blip>
          <a:srcRect b="0" l="0" r="0" t="0"/>
          <a:stretch/>
        </p:blipFill>
        <p:spPr>
          <a:xfrm>
            <a:off x="8254661" y="1987659"/>
            <a:ext cx="742950" cy="3086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838200" y="365126"/>
            <a:ext cx="10515600" cy="86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03785"/>
              </a:buClr>
              <a:buSzPts val="3959"/>
              <a:buFont typeface="Calibri"/>
              <a:buNone/>
            </a:pPr>
            <a:r>
              <a:rPr lang="tr-TR" sz="3959">
                <a:solidFill>
                  <a:srgbClr val="203785"/>
                </a:solidFill>
              </a:rPr>
              <a:t>range() fonksiyonu</a:t>
            </a:r>
            <a:endParaRPr/>
          </a:p>
        </p:txBody>
      </p:sp>
      <p:sp>
        <p:nvSpPr>
          <p:cNvPr id="168" name="Google Shape;168;p30"/>
          <p:cNvSpPr txBox="1"/>
          <p:nvPr>
            <p:ph idx="1" type="body"/>
          </p:nvPr>
        </p:nvSpPr>
        <p:spPr>
          <a:xfrm>
            <a:off x="838200" y="1355109"/>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1000"/>
              </a:spcBef>
              <a:spcAft>
                <a:spcPts val="0"/>
              </a:spcAft>
              <a:buClr>
                <a:srgbClr val="203785"/>
              </a:buClr>
              <a:buSzPts val="2400"/>
              <a:buChar char="•"/>
            </a:pPr>
            <a:r>
              <a:rPr lang="tr-TR" sz="2400">
                <a:solidFill>
                  <a:srgbClr val="203785"/>
                </a:solidFill>
              </a:rPr>
              <a:t>range() fonksiyonu özellikle for döngüsünde çok kullanılır. Range() fonksiyonu istenilen aralıkta dizi oluşturmak için kullanılır. İstediğimiz aralık sayı ya da harf olabilir. Örneğin 2 ile 10 arasındaki sayıları elde etmek istiyorsan ya da b ile g arasındaki harfleri elde etmek istiyorsk range() fonksiyonunu kullanmalıyız. Range fonksiyonu 3,2,1 parametre alabilir.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838200" y="365126"/>
            <a:ext cx="10515600" cy="86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03785"/>
              </a:buClr>
              <a:buSzPts val="3959"/>
              <a:buFont typeface="Calibri"/>
              <a:buNone/>
            </a:pPr>
            <a:r>
              <a:rPr lang="tr-TR" sz="3959">
                <a:solidFill>
                  <a:srgbClr val="203785"/>
                </a:solidFill>
              </a:rPr>
              <a:t>range() fonksiyonu</a:t>
            </a:r>
            <a:endParaRPr/>
          </a:p>
        </p:txBody>
      </p:sp>
      <p:sp>
        <p:nvSpPr>
          <p:cNvPr id="174" name="Google Shape;174;p31"/>
          <p:cNvSpPr txBox="1"/>
          <p:nvPr>
            <p:ph idx="1" type="body"/>
          </p:nvPr>
        </p:nvSpPr>
        <p:spPr>
          <a:xfrm>
            <a:off x="838200" y="1355109"/>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1000"/>
              </a:spcBef>
              <a:spcAft>
                <a:spcPts val="0"/>
              </a:spcAft>
              <a:buClr>
                <a:srgbClr val="203785"/>
              </a:buClr>
              <a:buSzPts val="2400"/>
              <a:buChar char="•"/>
            </a:pPr>
            <a:r>
              <a:rPr lang="tr-TR" sz="2400">
                <a:solidFill>
                  <a:srgbClr val="203785"/>
                </a:solidFill>
              </a:rPr>
              <a:t>Range() fonksiyonunun aldığı parametreler başlangıç bitiş ve aralık değerleridir.</a:t>
            </a:r>
            <a:endParaRPr/>
          </a:p>
          <a:p>
            <a:pPr indent="-228600" lvl="0" marL="228600" rtl="0" algn="l">
              <a:lnSpc>
                <a:spcPct val="90000"/>
              </a:lnSpc>
              <a:spcBef>
                <a:spcPts val="1000"/>
              </a:spcBef>
              <a:spcAft>
                <a:spcPts val="0"/>
              </a:spcAft>
              <a:buClr>
                <a:srgbClr val="203785"/>
              </a:buClr>
              <a:buSzPts val="2400"/>
              <a:buChar char="•"/>
            </a:pPr>
            <a:r>
              <a:rPr lang="tr-TR" sz="2400">
                <a:solidFill>
                  <a:srgbClr val="203785"/>
                </a:solidFill>
              </a:rPr>
              <a:t>Eğer 1 parametre girerseniz bu değerler şunlar olacaktır. range(5) için konuşalım. Başlangıç varsayılan değer olarak 0, artış değeri 1 yani 1 er 1 er artacak. Bitiş değeriniz ise 5 olacaktır.</a:t>
            </a:r>
            <a:endParaRPr/>
          </a:p>
          <a:p>
            <a:pPr indent="-228600" lvl="0" marL="228600" rtl="0" algn="l">
              <a:lnSpc>
                <a:spcPct val="90000"/>
              </a:lnSpc>
              <a:spcBef>
                <a:spcPts val="1000"/>
              </a:spcBef>
              <a:spcAft>
                <a:spcPts val="0"/>
              </a:spcAft>
              <a:buClr>
                <a:srgbClr val="203785"/>
              </a:buClr>
              <a:buSzPts val="2400"/>
              <a:buChar char="•"/>
            </a:pPr>
            <a:r>
              <a:rPr lang="tr-TR" sz="2400">
                <a:solidFill>
                  <a:srgbClr val="203785"/>
                </a:solidFill>
              </a:rPr>
              <a:t>Eğer 2 parametre girerseniz: range(2,5) için konuşalım. Başlangıç değeriniz ilk girdiğiniz parametre olacak yani 2. Bitiş değeriniz 2. girdiğiniz parametre olacaktır yani 5. Artış değeri varsayılan olarak 1 olacaktır.</a:t>
            </a:r>
            <a:endParaRPr/>
          </a:p>
        </p:txBody>
      </p:sp>
      <p:sp>
        <p:nvSpPr>
          <p:cNvPr id="175" name="Google Shape;175;p31"/>
          <p:cNvSpPr txBox="1"/>
          <p:nvPr/>
        </p:nvSpPr>
        <p:spPr>
          <a:xfrm>
            <a:off x="2464293" y="4011012"/>
            <a:ext cx="9727707" cy="4351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1000"/>
              </a:spcBef>
              <a:spcAft>
                <a:spcPts val="0"/>
              </a:spcAft>
              <a:buClr>
                <a:srgbClr val="203785"/>
              </a:buClr>
              <a:buSzPts val="2400"/>
              <a:buFont typeface="Arial"/>
              <a:buChar char="•"/>
            </a:pPr>
            <a:r>
              <a:rPr b="0" i="0" lang="tr-TR" sz="2400" u="none" cap="none" strike="noStrike">
                <a:solidFill>
                  <a:srgbClr val="203785"/>
                </a:solidFill>
                <a:latin typeface="Calibri"/>
                <a:ea typeface="Calibri"/>
                <a:cs typeface="Calibri"/>
                <a:sym typeface="Calibri"/>
              </a:rPr>
              <a:t>Eğer 3 parametre girerseniz: range(2,7,2) için konuşalım. Başlangıç değeriniz ilk girdiğiniz parametre olacak yani 2. Bitiş değerini 2. parametre yani 7. artış değeriniz ise 2 olacaktır.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838200" y="365126"/>
            <a:ext cx="10515600" cy="86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03785"/>
              </a:buClr>
              <a:buSzPts val="3959"/>
              <a:buFont typeface="Calibri"/>
              <a:buNone/>
            </a:pPr>
            <a:r>
              <a:rPr lang="tr-TR" sz="3959">
                <a:solidFill>
                  <a:srgbClr val="203785"/>
                </a:solidFill>
              </a:rPr>
              <a:t>range() fonksiyonu örnekleri</a:t>
            </a:r>
            <a:endParaRPr/>
          </a:p>
        </p:txBody>
      </p:sp>
      <p:pic>
        <p:nvPicPr>
          <p:cNvPr id="181" name="Google Shape;181;p32"/>
          <p:cNvPicPr preferRelativeResize="0"/>
          <p:nvPr/>
        </p:nvPicPr>
        <p:blipFill rotWithShape="1">
          <a:blip r:embed="rId3">
            <a:alphaModFix/>
          </a:blip>
          <a:srcRect b="0" l="0" r="0" t="0"/>
          <a:stretch/>
        </p:blipFill>
        <p:spPr>
          <a:xfrm>
            <a:off x="2295930" y="1503464"/>
            <a:ext cx="2599052" cy="742586"/>
          </a:xfrm>
          <a:prstGeom prst="rect">
            <a:avLst/>
          </a:prstGeom>
          <a:noFill/>
          <a:ln>
            <a:noFill/>
          </a:ln>
        </p:spPr>
      </p:pic>
      <p:pic>
        <p:nvPicPr>
          <p:cNvPr id="182" name="Google Shape;182;p32"/>
          <p:cNvPicPr preferRelativeResize="0"/>
          <p:nvPr/>
        </p:nvPicPr>
        <p:blipFill rotWithShape="1">
          <a:blip r:embed="rId4">
            <a:alphaModFix/>
          </a:blip>
          <a:srcRect b="0" l="0" r="0" t="0"/>
          <a:stretch/>
        </p:blipFill>
        <p:spPr>
          <a:xfrm>
            <a:off x="8190990" y="1117611"/>
            <a:ext cx="657225" cy="1381125"/>
          </a:xfrm>
          <a:prstGeom prst="rect">
            <a:avLst/>
          </a:prstGeom>
          <a:noFill/>
          <a:ln>
            <a:noFill/>
          </a:ln>
        </p:spPr>
      </p:pic>
      <p:pic>
        <p:nvPicPr>
          <p:cNvPr id="183" name="Google Shape;183;p32"/>
          <p:cNvPicPr preferRelativeResize="0"/>
          <p:nvPr/>
        </p:nvPicPr>
        <p:blipFill rotWithShape="1">
          <a:blip r:embed="rId5">
            <a:alphaModFix/>
          </a:blip>
          <a:srcRect b="0" l="0" r="0" t="0"/>
          <a:stretch/>
        </p:blipFill>
        <p:spPr>
          <a:xfrm>
            <a:off x="2295931" y="3328197"/>
            <a:ext cx="2599052" cy="659658"/>
          </a:xfrm>
          <a:prstGeom prst="rect">
            <a:avLst/>
          </a:prstGeom>
          <a:noFill/>
          <a:ln>
            <a:noFill/>
          </a:ln>
        </p:spPr>
      </p:pic>
      <p:sp>
        <p:nvSpPr>
          <p:cNvPr id="184" name="Google Shape;184;p32"/>
          <p:cNvSpPr txBox="1"/>
          <p:nvPr/>
        </p:nvSpPr>
        <p:spPr>
          <a:xfrm>
            <a:off x="7729628" y="3365927"/>
            <a:ext cx="200635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tr-TR" sz="1400" u="none" cap="none" strike="noStrike">
                <a:solidFill>
                  <a:srgbClr val="203785"/>
                </a:solidFill>
                <a:latin typeface="Arial"/>
                <a:ea typeface="Arial"/>
                <a:cs typeface="Arial"/>
                <a:sym typeface="Arial"/>
              </a:rPr>
              <a:t>Hata vermez ama Çalışmaz</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838200" y="365126"/>
            <a:ext cx="10515600" cy="86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03785"/>
              </a:buClr>
              <a:buSzPts val="3959"/>
              <a:buFont typeface="Calibri"/>
              <a:buNone/>
            </a:pPr>
            <a:r>
              <a:rPr lang="tr-TR" sz="3959">
                <a:solidFill>
                  <a:srgbClr val="203785"/>
                </a:solidFill>
              </a:rPr>
              <a:t>range() fonksiyonu örnekleri</a:t>
            </a:r>
            <a:endParaRPr/>
          </a:p>
        </p:txBody>
      </p:sp>
      <p:pic>
        <p:nvPicPr>
          <p:cNvPr id="190" name="Google Shape;190;p33"/>
          <p:cNvPicPr preferRelativeResize="0"/>
          <p:nvPr/>
        </p:nvPicPr>
        <p:blipFill rotWithShape="1">
          <a:blip r:embed="rId3">
            <a:alphaModFix/>
          </a:blip>
          <a:srcRect b="0" l="0" r="0" t="0"/>
          <a:stretch/>
        </p:blipFill>
        <p:spPr>
          <a:xfrm>
            <a:off x="968637" y="1437211"/>
            <a:ext cx="2105025" cy="485775"/>
          </a:xfrm>
          <a:prstGeom prst="rect">
            <a:avLst/>
          </a:prstGeom>
          <a:noFill/>
          <a:ln>
            <a:noFill/>
          </a:ln>
        </p:spPr>
      </p:pic>
      <p:pic>
        <p:nvPicPr>
          <p:cNvPr id="191" name="Google Shape;191;p33"/>
          <p:cNvPicPr preferRelativeResize="0"/>
          <p:nvPr/>
        </p:nvPicPr>
        <p:blipFill rotWithShape="1">
          <a:blip r:embed="rId4">
            <a:alphaModFix/>
          </a:blip>
          <a:srcRect b="0" l="0" r="0" t="0"/>
          <a:stretch/>
        </p:blipFill>
        <p:spPr>
          <a:xfrm>
            <a:off x="4874211" y="947367"/>
            <a:ext cx="527298" cy="1786955"/>
          </a:xfrm>
          <a:prstGeom prst="rect">
            <a:avLst/>
          </a:prstGeom>
          <a:noFill/>
          <a:ln>
            <a:noFill/>
          </a:ln>
        </p:spPr>
      </p:pic>
      <p:pic>
        <p:nvPicPr>
          <p:cNvPr id="192" name="Google Shape;192;p33"/>
          <p:cNvPicPr preferRelativeResize="0"/>
          <p:nvPr/>
        </p:nvPicPr>
        <p:blipFill rotWithShape="1">
          <a:blip r:embed="rId5">
            <a:alphaModFix/>
          </a:blip>
          <a:srcRect b="0" l="0" r="0" t="0"/>
          <a:stretch/>
        </p:blipFill>
        <p:spPr>
          <a:xfrm>
            <a:off x="6478433" y="3596696"/>
            <a:ext cx="2152650" cy="485775"/>
          </a:xfrm>
          <a:prstGeom prst="rect">
            <a:avLst/>
          </a:prstGeom>
          <a:noFill/>
          <a:ln>
            <a:noFill/>
          </a:ln>
        </p:spPr>
      </p:pic>
      <p:pic>
        <p:nvPicPr>
          <p:cNvPr id="193" name="Google Shape;193;p33"/>
          <p:cNvPicPr preferRelativeResize="0"/>
          <p:nvPr/>
        </p:nvPicPr>
        <p:blipFill rotWithShape="1">
          <a:blip r:embed="rId6">
            <a:alphaModFix/>
          </a:blip>
          <a:srcRect b="0" l="0" r="0" t="0"/>
          <a:stretch/>
        </p:blipFill>
        <p:spPr>
          <a:xfrm>
            <a:off x="10662452" y="2357125"/>
            <a:ext cx="527298" cy="345069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838200" y="365126"/>
            <a:ext cx="10515600" cy="86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03785"/>
              </a:buClr>
              <a:buSzPts val="3959"/>
              <a:buFont typeface="Calibri"/>
              <a:buNone/>
            </a:pPr>
            <a:r>
              <a:rPr lang="tr-TR" sz="3959">
                <a:solidFill>
                  <a:srgbClr val="203785"/>
                </a:solidFill>
              </a:rPr>
              <a:t>range() fonksiyonu örnekleri</a:t>
            </a:r>
            <a:endParaRPr/>
          </a:p>
        </p:txBody>
      </p:sp>
      <p:pic>
        <p:nvPicPr>
          <p:cNvPr id="199" name="Google Shape;199;p34"/>
          <p:cNvPicPr preferRelativeResize="0"/>
          <p:nvPr/>
        </p:nvPicPr>
        <p:blipFill rotWithShape="1">
          <a:blip r:embed="rId3">
            <a:alphaModFix/>
          </a:blip>
          <a:srcRect b="0" l="0" r="0" t="0"/>
          <a:stretch/>
        </p:blipFill>
        <p:spPr>
          <a:xfrm>
            <a:off x="1364895" y="1575785"/>
            <a:ext cx="2670240" cy="554855"/>
          </a:xfrm>
          <a:prstGeom prst="rect">
            <a:avLst/>
          </a:prstGeom>
          <a:noFill/>
          <a:ln>
            <a:noFill/>
          </a:ln>
        </p:spPr>
      </p:pic>
      <p:pic>
        <p:nvPicPr>
          <p:cNvPr id="200" name="Google Shape;200;p34"/>
          <p:cNvPicPr preferRelativeResize="0"/>
          <p:nvPr/>
        </p:nvPicPr>
        <p:blipFill rotWithShape="1">
          <a:blip r:embed="rId4">
            <a:alphaModFix/>
          </a:blip>
          <a:srcRect b="0" l="0" r="0" t="0"/>
          <a:stretch/>
        </p:blipFill>
        <p:spPr>
          <a:xfrm>
            <a:off x="5410200" y="968590"/>
            <a:ext cx="685800" cy="2324100"/>
          </a:xfrm>
          <a:prstGeom prst="rect">
            <a:avLst/>
          </a:prstGeom>
          <a:noFill/>
          <a:ln>
            <a:noFill/>
          </a:ln>
        </p:spPr>
      </p:pic>
      <p:pic>
        <p:nvPicPr>
          <p:cNvPr id="201" name="Google Shape;201;p34"/>
          <p:cNvPicPr preferRelativeResize="0"/>
          <p:nvPr/>
        </p:nvPicPr>
        <p:blipFill rotWithShape="1">
          <a:blip r:embed="rId5">
            <a:alphaModFix/>
          </a:blip>
          <a:srcRect b="0" l="0" r="0" t="0"/>
          <a:stretch/>
        </p:blipFill>
        <p:spPr>
          <a:xfrm>
            <a:off x="10666151" y="1575785"/>
            <a:ext cx="838200" cy="4191000"/>
          </a:xfrm>
          <a:prstGeom prst="rect">
            <a:avLst/>
          </a:prstGeom>
          <a:noFill/>
          <a:ln>
            <a:noFill/>
          </a:ln>
        </p:spPr>
      </p:pic>
      <p:pic>
        <p:nvPicPr>
          <p:cNvPr id="202" name="Google Shape;202;p34"/>
          <p:cNvPicPr preferRelativeResize="0"/>
          <p:nvPr/>
        </p:nvPicPr>
        <p:blipFill rotWithShape="1">
          <a:blip r:embed="rId6">
            <a:alphaModFix/>
          </a:blip>
          <a:srcRect b="0" l="0" r="0" t="0"/>
          <a:stretch/>
        </p:blipFill>
        <p:spPr>
          <a:xfrm>
            <a:off x="6388823" y="4598633"/>
            <a:ext cx="2980815" cy="62814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838200" y="365126"/>
            <a:ext cx="10515600" cy="86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03785"/>
              </a:buClr>
              <a:buSzPts val="3959"/>
              <a:buFont typeface="Calibri"/>
              <a:buNone/>
            </a:pPr>
            <a:r>
              <a:rPr lang="tr-TR" sz="3959">
                <a:solidFill>
                  <a:srgbClr val="203785"/>
                </a:solidFill>
              </a:rPr>
              <a:t>range() fonksiyonu örnekleri</a:t>
            </a:r>
            <a:endParaRPr/>
          </a:p>
        </p:txBody>
      </p:sp>
      <p:sp>
        <p:nvSpPr>
          <p:cNvPr id="208" name="Google Shape;208;p35"/>
          <p:cNvSpPr txBox="1"/>
          <p:nvPr/>
        </p:nvSpPr>
        <p:spPr>
          <a:xfrm>
            <a:off x="941033" y="1296140"/>
            <a:ext cx="10093911"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tr-TR" sz="2000" u="none" cap="none" strike="noStrike">
                <a:solidFill>
                  <a:srgbClr val="203785"/>
                </a:solidFill>
                <a:latin typeface="Calibri"/>
                <a:ea typeface="Calibri"/>
                <a:cs typeface="Calibri"/>
                <a:sym typeface="Calibri"/>
              </a:rPr>
              <a:t>Eğer diziyi tersten yazdırmak istiyorsak şu şekilde kullanmalıyız.</a:t>
            </a:r>
            <a:endParaRPr/>
          </a:p>
        </p:txBody>
      </p:sp>
      <p:pic>
        <p:nvPicPr>
          <p:cNvPr id="209" name="Google Shape;209;p35"/>
          <p:cNvPicPr preferRelativeResize="0"/>
          <p:nvPr/>
        </p:nvPicPr>
        <p:blipFill rotWithShape="1">
          <a:blip r:embed="rId3">
            <a:alphaModFix/>
          </a:blip>
          <a:srcRect b="0" l="0" r="0" t="0"/>
          <a:stretch/>
        </p:blipFill>
        <p:spPr>
          <a:xfrm>
            <a:off x="1258826" y="2103683"/>
            <a:ext cx="2702329" cy="515230"/>
          </a:xfrm>
          <a:prstGeom prst="rect">
            <a:avLst/>
          </a:prstGeom>
          <a:noFill/>
          <a:ln>
            <a:noFill/>
          </a:ln>
        </p:spPr>
      </p:pic>
      <p:pic>
        <p:nvPicPr>
          <p:cNvPr id="210" name="Google Shape;210;p35"/>
          <p:cNvPicPr preferRelativeResize="0"/>
          <p:nvPr/>
        </p:nvPicPr>
        <p:blipFill rotWithShape="1">
          <a:blip r:embed="rId4">
            <a:alphaModFix/>
          </a:blip>
          <a:srcRect b="0" l="0" r="0" t="0"/>
          <a:stretch/>
        </p:blipFill>
        <p:spPr>
          <a:xfrm>
            <a:off x="4773088" y="1696250"/>
            <a:ext cx="657225" cy="2352675"/>
          </a:xfrm>
          <a:prstGeom prst="rect">
            <a:avLst/>
          </a:prstGeom>
          <a:noFill/>
          <a:ln>
            <a:noFill/>
          </a:ln>
        </p:spPr>
      </p:pic>
      <p:pic>
        <p:nvPicPr>
          <p:cNvPr id="211" name="Google Shape;211;p35"/>
          <p:cNvPicPr preferRelativeResize="0"/>
          <p:nvPr/>
        </p:nvPicPr>
        <p:blipFill rotWithShape="1">
          <a:blip r:embed="rId5">
            <a:alphaModFix/>
          </a:blip>
          <a:srcRect b="0" l="0" r="0" t="0"/>
          <a:stretch/>
        </p:blipFill>
        <p:spPr>
          <a:xfrm>
            <a:off x="6096000" y="2109372"/>
            <a:ext cx="2371725" cy="476250"/>
          </a:xfrm>
          <a:prstGeom prst="rect">
            <a:avLst/>
          </a:prstGeom>
          <a:noFill/>
          <a:ln>
            <a:noFill/>
          </a:ln>
        </p:spPr>
      </p:pic>
      <p:pic>
        <p:nvPicPr>
          <p:cNvPr id="212" name="Google Shape;212;p35"/>
          <p:cNvPicPr preferRelativeResize="0"/>
          <p:nvPr/>
        </p:nvPicPr>
        <p:blipFill rotWithShape="1">
          <a:blip r:embed="rId6">
            <a:alphaModFix/>
          </a:blip>
          <a:srcRect b="0" l="0" r="0" t="0"/>
          <a:stretch/>
        </p:blipFill>
        <p:spPr>
          <a:xfrm>
            <a:off x="9782036" y="1758464"/>
            <a:ext cx="657225" cy="148136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6"/>
          <p:cNvSpPr txBox="1"/>
          <p:nvPr>
            <p:ph type="title"/>
          </p:nvPr>
        </p:nvSpPr>
        <p:spPr>
          <a:xfrm>
            <a:off x="838200" y="1714532"/>
            <a:ext cx="10515600" cy="86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03785"/>
              </a:buClr>
              <a:buSzPts val="3959"/>
              <a:buFont typeface="Calibri"/>
              <a:buNone/>
            </a:pPr>
            <a:r>
              <a:rPr lang="tr-TR" sz="3959">
                <a:solidFill>
                  <a:srgbClr val="203785"/>
                </a:solidFill>
              </a:rPr>
              <a:t>Python’da for döngüsünde sonsuz döngü while komutundaki gibi kolaylıkla oluşturamazsınız.</a:t>
            </a:r>
            <a:endParaRPr/>
          </a:p>
        </p:txBody>
      </p:sp>
      <p:sp>
        <p:nvSpPr>
          <p:cNvPr id="218" name="Google Shape;218;p36"/>
          <p:cNvSpPr txBox="1"/>
          <p:nvPr/>
        </p:nvSpPr>
        <p:spPr>
          <a:xfrm>
            <a:off x="838200" y="304462"/>
            <a:ext cx="10515600" cy="868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203785"/>
              </a:buClr>
              <a:buSzPts val="3959"/>
              <a:buFont typeface="Calibri"/>
              <a:buNone/>
            </a:pPr>
            <a:r>
              <a:rPr b="0" i="0" lang="tr-TR" sz="3959" u="none" cap="none" strike="noStrike">
                <a:solidFill>
                  <a:srgbClr val="203785"/>
                </a:solidFill>
                <a:latin typeface="Calibri"/>
                <a:ea typeface="Calibri"/>
                <a:cs typeface="Calibri"/>
                <a:sym typeface="Calibri"/>
              </a:rPr>
              <a:t>NOT</a:t>
            </a:r>
            <a:endParaRPr b="0" i="0" sz="4400" u="none" cap="none" strike="noStrike">
              <a:solidFill>
                <a:schemeClr val="dk1"/>
              </a:solidFill>
              <a:latin typeface="Calibri"/>
              <a:ea typeface="Calibri"/>
              <a:cs typeface="Calibri"/>
              <a:sym typeface="Calibri"/>
            </a:endParaRPr>
          </a:p>
        </p:txBody>
      </p:sp>
      <p:sp>
        <p:nvSpPr>
          <p:cNvPr id="219" name="Google Shape;219;p36"/>
          <p:cNvSpPr txBox="1"/>
          <p:nvPr/>
        </p:nvSpPr>
        <p:spPr>
          <a:xfrm>
            <a:off x="838200" y="3124602"/>
            <a:ext cx="10515600" cy="166934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203785"/>
              </a:buClr>
              <a:buSzPts val="3959"/>
              <a:buFont typeface="Calibri"/>
              <a:buNone/>
            </a:pPr>
            <a:r>
              <a:rPr b="0" i="0" lang="tr-TR" sz="3959" u="none" cap="none" strike="noStrike">
                <a:solidFill>
                  <a:srgbClr val="203785"/>
                </a:solidFill>
                <a:latin typeface="Calibri"/>
                <a:ea typeface="Calibri"/>
                <a:cs typeface="Calibri"/>
                <a:sym typeface="Calibri"/>
              </a:rPr>
              <a:t>For döngüsü içi boş olamaz. İçeriğin olmadığı bir for döngüsüne sahipseniz, hata olmaması için pass 		       deyimi ekleyin.❗❗❗</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bc8ca619d2_1_13"/>
          <p:cNvSpPr txBox="1"/>
          <p:nvPr>
            <p:ph type="title"/>
          </p:nvPr>
        </p:nvSpPr>
        <p:spPr>
          <a:xfrm>
            <a:off x="838200" y="365126"/>
            <a:ext cx="10515600" cy="86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03785"/>
              </a:buClr>
              <a:buSzPts val="3959"/>
              <a:buFont typeface="Calibri"/>
              <a:buNone/>
            </a:pPr>
            <a:r>
              <a:rPr lang="tr-TR" sz="3959">
                <a:solidFill>
                  <a:srgbClr val="203785"/>
                </a:solidFill>
              </a:rPr>
              <a:t>Dersin Konuları</a:t>
            </a:r>
            <a:endParaRPr/>
          </a:p>
        </p:txBody>
      </p:sp>
      <p:sp>
        <p:nvSpPr>
          <p:cNvPr id="91" name="Google Shape;91;gbc8ca619d2_1_13"/>
          <p:cNvSpPr txBox="1"/>
          <p:nvPr>
            <p:ph idx="1" type="body"/>
          </p:nvPr>
        </p:nvSpPr>
        <p:spPr>
          <a:xfrm>
            <a:off x="838200" y="1355109"/>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1000"/>
              </a:spcBef>
              <a:spcAft>
                <a:spcPts val="0"/>
              </a:spcAft>
              <a:buClr>
                <a:srgbClr val="203785"/>
              </a:buClr>
              <a:buSzPts val="2400"/>
              <a:buChar char="•"/>
            </a:pPr>
            <a:r>
              <a:rPr lang="tr-TR" sz="2400">
                <a:solidFill>
                  <a:srgbClr val="203785"/>
                </a:solidFill>
              </a:rPr>
              <a:t>for ile döngüler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7"/>
          <p:cNvSpPr txBox="1"/>
          <p:nvPr>
            <p:ph type="title"/>
          </p:nvPr>
        </p:nvSpPr>
        <p:spPr>
          <a:xfrm>
            <a:off x="838200" y="365126"/>
            <a:ext cx="10515600" cy="868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03785"/>
              </a:buClr>
              <a:buSzPts val="3959"/>
              <a:buFont typeface="Calibri"/>
              <a:buNone/>
            </a:pPr>
            <a:r>
              <a:rPr lang="tr-TR" sz="3959">
                <a:solidFill>
                  <a:srgbClr val="203785"/>
                </a:solidFill>
              </a:rPr>
              <a:t>ALIŞTIRMA</a:t>
            </a:r>
            <a:endParaRPr/>
          </a:p>
        </p:txBody>
      </p:sp>
      <p:pic>
        <p:nvPicPr>
          <p:cNvPr id="225" name="Google Shape;225;p37"/>
          <p:cNvPicPr preferRelativeResize="0"/>
          <p:nvPr/>
        </p:nvPicPr>
        <p:blipFill rotWithShape="1">
          <a:blip r:embed="rId3">
            <a:alphaModFix/>
          </a:blip>
          <a:srcRect b="0" l="0" r="0" t="0"/>
          <a:stretch/>
        </p:blipFill>
        <p:spPr>
          <a:xfrm>
            <a:off x="1673857" y="1682428"/>
            <a:ext cx="2588099" cy="1238325"/>
          </a:xfrm>
          <a:prstGeom prst="rect">
            <a:avLst/>
          </a:prstGeom>
          <a:noFill/>
          <a:ln>
            <a:noFill/>
          </a:ln>
        </p:spPr>
      </p:pic>
      <p:pic>
        <p:nvPicPr>
          <p:cNvPr id="226" name="Google Shape;226;p37"/>
          <p:cNvPicPr preferRelativeResize="0"/>
          <p:nvPr/>
        </p:nvPicPr>
        <p:blipFill rotWithShape="1">
          <a:blip r:embed="rId4">
            <a:alphaModFix/>
          </a:blip>
          <a:srcRect b="0" l="0" r="0" t="0"/>
          <a:stretch/>
        </p:blipFill>
        <p:spPr>
          <a:xfrm>
            <a:off x="7930046" y="1682428"/>
            <a:ext cx="3191559" cy="1238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8"/>
          <p:cNvSpPr txBox="1"/>
          <p:nvPr>
            <p:ph type="title"/>
          </p:nvPr>
        </p:nvSpPr>
        <p:spPr>
          <a:xfrm>
            <a:off x="838200" y="365126"/>
            <a:ext cx="10515600" cy="868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03785"/>
              </a:buClr>
              <a:buSzPts val="3959"/>
              <a:buFont typeface="Calibri"/>
              <a:buNone/>
            </a:pPr>
            <a:r>
              <a:rPr lang="tr-TR" sz="3959">
                <a:solidFill>
                  <a:srgbClr val="203785"/>
                </a:solidFill>
              </a:rPr>
              <a:t>ALIŞTIRMA</a:t>
            </a:r>
            <a:endParaRPr/>
          </a:p>
        </p:txBody>
      </p:sp>
      <p:pic>
        <p:nvPicPr>
          <p:cNvPr id="232" name="Google Shape;232;p38"/>
          <p:cNvPicPr preferRelativeResize="0"/>
          <p:nvPr/>
        </p:nvPicPr>
        <p:blipFill rotWithShape="1">
          <a:blip r:embed="rId3">
            <a:alphaModFix/>
          </a:blip>
          <a:srcRect b="0" l="0" r="0" t="0"/>
          <a:stretch/>
        </p:blipFill>
        <p:spPr>
          <a:xfrm>
            <a:off x="3835576" y="1504874"/>
            <a:ext cx="561975" cy="1333500"/>
          </a:xfrm>
          <a:prstGeom prst="rect">
            <a:avLst/>
          </a:prstGeom>
          <a:noFill/>
          <a:ln>
            <a:noFill/>
          </a:ln>
        </p:spPr>
      </p:pic>
      <p:pic>
        <p:nvPicPr>
          <p:cNvPr id="233" name="Google Shape;233;p38"/>
          <p:cNvPicPr preferRelativeResize="0"/>
          <p:nvPr/>
        </p:nvPicPr>
        <p:blipFill rotWithShape="1">
          <a:blip r:embed="rId4">
            <a:alphaModFix/>
          </a:blip>
          <a:srcRect b="0" l="0" r="0" t="0"/>
          <a:stretch/>
        </p:blipFill>
        <p:spPr>
          <a:xfrm>
            <a:off x="702584" y="1552461"/>
            <a:ext cx="2588099" cy="1238325"/>
          </a:xfrm>
          <a:prstGeom prst="rect">
            <a:avLst/>
          </a:prstGeom>
          <a:noFill/>
          <a:ln>
            <a:noFill/>
          </a:ln>
        </p:spPr>
      </p:pic>
      <p:pic>
        <p:nvPicPr>
          <p:cNvPr id="234" name="Google Shape;234;p38"/>
          <p:cNvPicPr preferRelativeResize="0"/>
          <p:nvPr/>
        </p:nvPicPr>
        <p:blipFill rotWithShape="1">
          <a:blip r:embed="rId5">
            <a:alphaModFix/>
          </a:blip>
          <a:srcRect b="0" l="0" r="0" t="0"/>
          <a:stretch/>
        </p:blipFill>
        <p:spPr>
          <a:xfrm>
            <a:off x="6562885" y="1504874"/>
            <a:ext cx="3191559" cy="1238325"/>
          </a:xfrm>
          <a:prstGeom prst="rect">
            <a:avLst/>
          </a:prstGeom>
          <a:noFill/>
          <a:ln>
            <a:noFill/>
          </a:ln>
        </p:spPr>
      </p:pic>
      <p:pic>
        <p:nvPicPr>
          <p:cNvPr id="235" name="Google Shape;235;p38"/>
          <p:cNvPicPr preferRelativeResize="0"/>
          <p:nvPr/>
        </p:nvPicPr>
        <p:blipFill rotWithShape="1">
          <a:blip r:embed="rId6">
            <a:alphaModFix/>
          </a:blip>
          <a:srcRect b="0" l="0" r="0" t="0"/>
          <a:stretch/>
        </p:blipFill>
        <p:spPr>
          <a:xfrm>
            <a:off x="10763250" y="1504874"/>
            <a:ext cx="590550" cy="2667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838200" y="365126"/>
            <a:ext cx="10515600" cy="868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03785"/>
              </a:buClr>
              <a:buSzPts val="3959"/>
              <a:buFont typeface="Calibri"/>
              <a:buNone/>
            </a:pPr>
            <a:r>
              <a:rPr lang="tr-TR" sz="3959">
                <a:solidFill>
                  <a:srgbClr val="203785"/>
                </a:solidFill>
              </a:rPr>
              <a:t>ÖRNEKLER</a:t>
            </a:r>
            <a:endParaRPr/>
          </a:p>
        </p:txBody>
      </p:sp>
      <p:sp>
        <p:nvSpPr>
          <p:cNvPr id="241" name="Google Shape;241;p39"/>
          <p:cNvSpPr txBox="1"/>
          <p:nvPr>
            <p:ph idx="1" type="body"/>
          </p:nvPr>
        </p:nvSpPr>
        <p:spPr>
          <a:xfrm>
            <a:off x="758301" y="1233926"/>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1000"/>
              </a:spcBef>
              <a:spcAft>
                <a:spcPts val="0"/>
              </a:spcAft>
              <a:buClr>
                <a:srgbClr val="203785"/>
              </a:buClr>
              <a:buSzPts val="2400"/>
              <a:buChar char="•"/>
            </a:pPr>
            <a:r>
              <a:rPr lang="tr-TR" sz="3200">
                <a:solidFill>
                  <a:srgbClr val="203785"/>
                </a:solidFill>
              </a:rPr>
              <a:t>Girilen kelimenin Türkçe karakter içerip içermediğini kontrol eden program. </a:t>
            </a:r>
            <a:endParaRPr/>
          </a:p>
          <a:p>
            <a:pPr indent="-228600" lvl="0" marL="228600" rtl="0" algn="l">
              <a:lnSpc>
                <a:spcPct val="90000"/>
              </a:lnSpc>
              <a:spcBef>
                <a:spcPts val="1000"/>
              </a:spcBef>
              <a:spcAft>
                <a:spcPts val="0"/>
              </a:spcAft>
              <a:buClr>
                <a:srgbClr val="203785"/>
              </a:buClr>
              <a:buSzPts val="2400"/>
              <a:buChar char="•"/>
            </a:pPr>
            <a:r>
              <a:rPr lang="tr-TR" sz="3200">
                <a:solidFill>
                  <a:srgbClr val="203785"/>
                </a:solidFill>
              </a:rPr>
              <a:t>1’den 10’a kadar konsola yazdırsın, 5 sayısı geldiğinde 5 sayısı bulundu yazsın.</a:t>
            </a:r>
            <a:endParaRPr/>
          </a:p>
          <a:p>
            <a:pPr indent="-228600" lvl="0" marL="228600" rtl="0" algn="l">
              <a:lnSpc>
                <a:spcPct val="90000"/>
              </a:lnSpc>
              <a:spcBef>
                <a:spcPts val="1000"/>
              </a:spcBef>
              <a:spcAft>
                <a:spcPts val="0"/>
              </a:spcAft>
              <a:buClr>
                <a:srgbClr val="203785"/>
              </a:buClr>
              <a:buSzPts val="2400"/>
              <a:buChar char="•"/>
            </a:pPr>
            <a:r>
              <a:rPr lang="tr-TR" sz="3200">
                <a:solidFill>
                  <a:srgbClr val="203785"/>
                </a:solidFill>
              </a:rPr>
              <a:t>Kullanıcının girdiği iki sayı arasındaki sayıları listeleyen program</a:t>
            </a:r>
            <a:endParaRPr/>
          </a:p>
          <a:p>
            <a:pPr indent="-76200" lvl="0" marL="228600" rtl="0" algn="l">
              <a:lnSpc>
                <a:spcPct val="90000"/>
              </a:lnSpc>
              <a:spcBef>
                <a:spcPts val="1000"/>
              </a:spcBef>
              <a:spcAft>
                <a:spcPts val="0"/>
              </a:spcAft>
              <a:buClr>
                <a:srgbClr val="203785"/>
              </a:buClr>
              <a:buSzPts val="2400"/>
              <a:buNone/>
            </a:pPr>
            <a:r>
              <a:t/>
            </a:r>
            <a:endParaRPr sz="3200">
              <a:solidFill>
                <a:srgbClr val="203785"/>
              </a:solidFill>
            </a:endParaRPr>
          </a:p>
          <a:p>
            <a:pPr indent="-76200" lvl="0" marL="228600" rtl="0" algn="l">
              <a:lnSpc>
                <a:spcPct val="90000"/>
              </a:lnSpc>
              <a:spcBef>
                <a:spcPts val="1000"/>
              </a:spcBef>
              <a:spcAft>
                <a:spcPts val="0"/>
              </a:spcAft>
              <a:buClr>
                <a:srgbClr val="203785"/>
              </a:buClr>
              <a:buSzPts val="2400"/>
              <a:buNone/>
            </a:pPr>
            <a:r>
              <a:t/>
            </a:r>
            <a:endParaRPr sz="3200">
              <a:solidFill>
                <a:srgbClr val="203785"/>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0"/>
          <p:cNvSpPr txBox="1"/>
          <p:nvPr>
            <p:ph type="title"/>
          </p:nvPr>
        </p:nvSpPr>
        <p:spPr>
          <a:xfrm>
            <a:off x="838200" y="365125"/>
            <a:ext cx="10515600" cy="65580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03785"/>
              </a:buClr>
              <a:buSzPts val="3959"/>
              <a:buFont typeface="Calibri"/>
              <a:buNone/>
            </a:pPr>
            <a:r>
              <a:rPr b="1" lang="tr-TR" sz="3959">
                <a:solidFill>
                  <a:srgbClr val="203785"/>
                </a:solidFill>
              </a:rPr>
              <a:t>Kaynakça</a:t>
            </a:r>
            <a:endParaRPr/>
          </a:p>
        </p:txBody>
      </p:sp>
      <p:sp>
        <p:nvSpPr>
          <p:cNvPr id="247" name="Google Shape;247;p10"/>
          <p:cNvSpPr txBox="1"/>
          <p:nvPr>
            <p:ph idx="1" type="body"/>
          </p:nvPr>
        </p:nvSpPr>
        <p:spPr>
          <a:xfrm>
            <a:off x="838200" y="1169818"/>
            <a:ext cx="10515600" cy="173432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03785"/>
              </a:buClr>
              <a:buSzPts val="2800"/>
              <a:buChar char="•"/>
            </a:pPr>
            <a:r>
              <a:rPr lang="tr-TR">
                <a:solidFill>
                  <a:srgbClr val="203785"/>
                </a:solidFill>
              </a:rPr>
              <a:t>W3schools.com</a:t>
            </a:r>
            <a:endParaRPr>
              <a:solidFill>
                <a:srgbClr val="203785"/>
              </a:solidFill>
            </a:endParaRPr>
          </a:p>
          <a:p>
            <a:pPr indent="-50800" lvl="0" marL="228600" rtl="0" algn="l">
              <a:lnSpc>
                <a:spcPct val="90000"/>
              </a:lnSpc>
              <a:spcBef>
                <a:spcPts val="1000"/>
              </a:spcBef>
              <a:spcAft>
                <a:spcPts val="0"/>
              </a:spcAft>
              <a:buClr>
                <a:schemeClr val="dk1"/>
              </a:buClr>
              <a:buSzPts val="2800"/>
              <a:buNone/>
            </a:pPr>
            <a:r>
              <a:t/>
            </a:r>
            <a:endParaRPr>
              <a:solidFill>
                <a:srgbClr val="203785"/>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7"/>
          <p:cNvSpPr txBox="1"/>
          <p:nvPr>
            <p:ph type="title"/>
          </p:nvPr>
        </p:nvSpPr>
        <p:spPr>
          <a:xfrm>
            <a:off x="838200" y="365126"/>
            <a:ext cx="10515600" cy="60583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45454"/>
              <a:buNone/>
            </a:pPr>
            <a:r>
              <a:rPr lang="tr-TR">
                <a:solidFill>
                  <a:srgbClr val="203785"/>
                </a:solidFill>
              </a:rPr>
              <a:t>Python’da Döngüler	</a:t>
            </a:r>
            <a:endParaRPr/>
          </a:p>
        </p:txBody>
      </p:sp>
      <p:sp>
        <p:nvSpPr>
          <p:cNvPr id="97" name="Google Shape;97;p7"/>
          <p:cNvSpPr txBox="1"/>
          <p:nvPr>
            <p:ph idx="1" type="body"/>
          </p:nvPr>
        </p:nvSpPr>
        <p:spPr>
          <a:xfrm>
            <a:off x="838200" y="970962"/>
            <a:ext cx="10515600" cy="5206001"/>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tr-TR">
                <a:solidFill>
                  <a:srgbClr val="203785"/>
                </a:solidFill>
              </a:rPr>
              <a:t>Python’da döngüler iki fonksiyon yardımıyla gerçekleştirilir. Bunlar </a:t>
            </a:r>
            <a:r>
              <a:rPr lang="tr-TR">
                <a:solidFill>
                  <a:srgbClr val="FF0000"/>
                </a:solidFill>
              </a:rPr>
              <a:t>while</a:t>
            </a:r>
            <a:r>
              <a:rPr lang="tr-TR">
                <a:solidFill>
                  <a:srgbClr val="203785"/>
                </a:solidFill>
              </a:rPr>
              <a:t> ve </a:t>
            </a:r>
            <a:r>
              <a:rPr lang="tr-TR">
                <a:solidFill>
                  <a:srgbClr val="FF0000"/>
                </a:solidFill>
              </a:rPr>
              <a:t>for</a:t>
            </a:r>
            <a:r>
              <a:rPr lang="tr-TR">
                <a:solidFill>
                  <a:srgbClr val="203785"/>
                </a:solidFill>
              </a:rPr>
              <a:t>’dur.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8"/>
          <p:cNvSpPr txBox="1"/>
          <p:nvPr>
            <p:ph type="title"/>
          </p:nvPr>
        </p:nvSpPr>
        <p:spPr>
          <a:xfrm>
            <a:off x="838200" y="365126"/>
            <a:ext cx="10515600" cy="86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03785"/>
              </a:buClr>
              <a:buSzPts val="3959"/>
              <a:buFont typeface="Calibri"/>
              <a:buNone/>
            </a:pPr>
            <a:r>
              <a:rPr lang="tr-TR" sz="3959">
                <a:solidFill>
                  <a:srgbClr val="203785"/>
                </a:solidFill>
              </a:rPr>
              <a:t>for döngüsü</a:t>
            </a:r>
            <a:endParaRPr/>
          </a:p>
        </p:txBody>
      </p:sp>
      <p:sp>
        <p:nvSpPr>
          <p:cNvPr id="103" name="Google Shape;103;p8"/>
          <p:cNvSpPr txBox="1"/>
          <p:nvPr>
            <p:ph idx="1" type="body"/>
          </p:nvPr>
        </p:nvSpPr>
        <p:spPr>
          <a:xfrm>
            <a:off x="838200" y="1355109"/>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1000"/>
              </a:spcBef>
              <a:spcAft>
                <a:spcPts val="0"/>
              </a:spcAft>
              <a:buClr>
                <a:srgbClr val="203785"/>
              </a:buClr>
              <a:buSzPts val="2400"/>
              <a:buChar char="•"/>
            </a:pPr>
            <a:r>
              <a:rPr lang="tr-TR" sz="3200">
                <a:solidFill>
                  <a:srgbClr val="203785"/>
                </a:solidFill>
              </a:rPr>
              <a:t>For da while gibi bir döngüdür. Tıpkı while döngüsünde olduğu gibi, programlarımızın birden fazla sayıda çalışmasını sağlar. Ancak for döngüsü while a göre daha kapsamlıdır. While döngüsü ile yapamayacağınız veya yaparken zorlanabileceğiniz şeyler for döngüsü yardımıyla çok kolay bir şekilde ifade edebilirsiniz.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9"/>
          <p:cNvSpPr txBox="1"/>
          <p:nvPr>
            <p:ph type="title"/>
          </p:nvPr>
        </p:nvSpPr>
        <p:spPr>
          <a:xfrm>
            <a:off x="838200" y="365126"/>
            <a:ext cx="10515600" cy="86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03785"/>
              </a:buClr>
              <a:buSzPts val="3959"/>
              <a:buFont typeface="Calibri"/>
              <a:buNone/>
            </a:pPr>
            <a:r>
              <a:rPr lang="tr-TR" sz="3959">
                <a:solidFill>
                  <a:srgbClr val="203785"/>
                </a:solidFill>
              </a:rPr>
              <a:t>in ifadesi</a:t>
            </a:r>
            <a:endParaRPr/>
          </a:p>
        </p:txBody>
      </p:sp>
      <p:sp>
        <p:nvSpPr>
          <p:cNvPr id="109" name="Google Shape;109;p9"/>
          <p:cNvSpPr txBox="1"/>
          <p:nvPr>
            <p:ph idx="1" type="body"/>
          </p:nvPr>
        </p:nvSpPr>
        <p:spPr>
          <a:xfrm>
            <a:off x="838200" y="1355109"/>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1000"/>
              </a:spcBef>
              <a:spcAft>
                <a:spcPts val="0"/>
              </a:spcAft>
              <a:buClr>
                <a:srgbClr val="203785"/>
              </a:buClr>
              <a:buSzPts val="2400"/>
              <a:buChar char="•"/>
            </a:pPr>
            <a:r>
              <a:rPr lang="tr-TR" sz="3200">
                <a:solidFill>
                  <a:srgbClr val="203785"/>
                </a:solidFill>
              </a:rPr>
              <a:t>Aitlik işleci, bir karakter dizisi ya da sayının, herhangi bir veri tipi içinde bulunup bulunmadığını sorgulamamızı sağlayan işleçlerdir. Python’da bir tane aitlik işleci bulunur. Bu işleç de in işlecidir. Bu işleci şöyle kullanıyoruz:</a:t>
            </a:r>
            <a:endParaRPr/>
          </a:p>
          <a:p>
            <a:pPr indent="0" lvl="0" marL="0" rtl="0" algn="l">
              <a:lnSpc>
                <a:spcPct val="90000"/>
              </a:lnSpc>
              <a:spcBef>
                <a:spcPts val="1000"/>
              </a:spcBef>
              <a:spcAft>
                <a:spcPts val="0"/>
              </a:spcAft>
              <a:buClr>
                <a:srgbClr val="203785"/>
              </a:buClr>
              <a:buSzPts val="2400"/>
              <a:buNone/>
            </a:pPr>
            <a:r>
              <a:rPr lang="tr-TR" sz="3200">
                <a:solidFill>
                  <a:srgbClr val="203785"/>
                </a:solidFill>
              </a:rPr>
              <a:t>   </a:t>
            </a:r>
            <a:endParaRPr/>
          </a:p>
        </p:txBody>
      </p:sp>
      <p:sp>
        <p:nvSpPr>
          <p:cNvPr id="110" name="Google Shape;110;p9"/>
          <p:cNvSpPr txBox="1"/>
          <p:nvPr/>
        </p:nvSpPr>
        <p:spPr>
          <a:xfrm>
            <a:off x="2427953" y="4217707"/>
            <a:ext cx="8068597" cy="4351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1000"/>
              </a:spcBef>
              <a:spcAft>
                <a:spcPts val="0"/>
              </a:spcAft>
              <a:buClr>
                <a:srgbClr val="203785"/>
              </a:buClr>
              <a:buSzPts val="2400"/>
              <a:buFont typeface="Arial"/>
              <a:buChar char="•"/>
            </a:pPr>
            <a:r>
              <a:rPr b="0" i="0" lang="tr-TR" sz="1800" u="none" cap="none" strike="noStrike">
                <a:solidFill>
                  <a:srgbClr val="203785"/>
                </a:solidFill>
                <a:latin typeface="Calibri"/>
                <a:ea typeface="Calibri"/>
                <a:cs typeface="Calibri"/>
                <a:sym typeface="Calibri"/>
              </a:rPr>
              <a:t>Görüldüğü üzere in adlı bu işleç bir öğenin veri tipi içinde bulunup bulunmadığını sorguluyor. Eğer bahsedilen öğe, veri tipi içinde geçiyorsa True çıktısı geçmiyorsa False çıktısı alınır.</a:t>
            </a:r>
            <a:endParaRPr/>
          </a:p>
        </p:txBody>
      </p:sp>
      <p:pic>
        <p:nvPicPr>
          <p:cNvPr id="111" name="Google Shape;111;p9"/>
          <p:cNvPicPr preferRelativeResize="0"/>
          <p:nvPr/>
        </p:nvPicPr>
        <p:blipFill rotWithShape="1">
          <a:blip r:embed="rId3">
            <a:alphaModFix/>
          </a:blip>
          <a:srcRect b="0" l="0" r="0" t="0"/>
          <a:stretch/>
        </p:blipFill>
        <p:spPr>
          <a:xfrm>
            <a:off x="9305925" y="2890222"/>
            <a:ext cx="2047875" cy="704850"/>
          </a:xfrm>
          <a:prstGeom prst="rect">
            <a:avLst/>
          </a:prstGeom>
          <a:noFill/>
          <a:ln>
            <a:noFill/>
          </a:ln>
        </p:spPr>
      </p:pic>
      <p:pic>
        <p:nvPicPr>
          <p:cNvPr id="112" name="Google Shape;112;p9"/>
          <p:cNvPicPr preferRelativeResize="0"/>
          <p:nvPr/>
        </p:nvPicPr>
        <p:blipFill rotWithShape="1">
          <a:blip r:embed="rId4">
            <a:alphaModFix/>
          </a:blip>
          <a:srcRect b="0" l="0" r="0" t="0"/>
          <a:stretch/>
        </p:blipFill>
        <p:spPr>
          <a:xfrm>
            <a:off x="10258425" y="3716255"/>
            <a:ext cx="1095375" cy="733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838200" y="365126"/>
            <a:ext cx="10515600" cy="86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03785"/>
              </a:buClr>
              <a:buSzPts val="3959"/>
              <a:buFont typeface="Calibri"/>
              <a:buNone/>
            </a:pPr>
            <a:r>
              <a:rPr lang="tr-TR" sz="3959">
                <a:solidFill>
                  <a:srgbClr val="203785"/>
                </a:solidFill>
              </a:rPr>
              <a:t>for döngüsü nasıl kullanılır?</a:t>
            </a:r>
            <a:endParaRPr/>
          </a:p>
        </p:txBody>
      </p:sp>
      <p:sp>
        <p:nvSpPr>
          <p:cNvPr id="118" name="Google Shape;118;p23"/>
          <p:cNvSpPr txBox="1"/>
          <p:nvPr>
            <p:ph idx="1" type="body"/>
          </p:nvPr>
        </p:nvSpPr>
        <p:spPr>
          <a:xfrm>
            <a:off x="838200" y="1355109"/>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1000"/>
              </a:spcBef>
              <a:spcAft>
                <a:spcPts val="0"/>
              </a:spcAft>
              <a:buClr>
                <a:srgbClr val="203785"/>
              </a:buClr>
              <a:buSzPts val="2400"/>
              <a:buChar char="•"/>
            </a:pPr>
            <a:r>
              <a:rPr lang="tr-TR" sz="3200">
                <a:solidFill>
                  <a:srgbClr val="203785"/>
                </a:solidFill>
              </a:rPr>
              <a:t>For döngüsü bir dizi üzerinde yineleme yapmak için kullanılabilir. Dizi yerine bir liste, bir sözlük, küme kullanılabilir.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838200" y="365126"/>
            <a:ext cx="10515600" cy="86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03785"/>
              </a:buClr>
              <a:buSzPts val="3959"/>
              <a:buFont typeface="Calibri"/>
              <a:buNone/>
            </a:pPr>
            <a:r>
              <a:rPr lang="tr-TR" sz="3959">
                <a:solidFill>
                  <a:srgbClr val="203785"/>
                </a:solidFill>
              </a:rPr>
              <a:t>for döngüsü nasıl kullanılır?</a:t>
            </a:r>
            <a:endParaRPr/>
          </a:p>
        </p:txBody>
      </p:sp>
      <p:sp>
        <p:nvSpPr>
          <p:cNvPr id="124" name="Google Shape;124;p24"/>
          <p:cNvSpPr txBox="1"/>
          <p:nvPr>
            <p:ph idx="1" type="body"/>
          </p:nvPr>
        </p:nvSpPr>
        <p:spPr>
          <a:xfrm>
            <a:off x="838200" y="1355109"/>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1000"/>
              </a:spcBef>
              <a:spcAft>
                <a:spcPts val="0"/>
              </a:spcAft>
              <a:buClr>
                <a:srgbClr val="203785"/>
              </a:buClr>
              <a:buSzPts val="2400"/>
              <a:buChar char="•"/>
            </a:pPr>
            <a:r>
              <a:rPr lang="tr-TR" sz="3200">
                <a:solidFill>
                  <a:srgbClr val="203785"/>
                </a:solidFill>
              </a:rPr>
              <a:t>Bu for döngüsünü string yani harf dizini dediğimiz değişken türünde de oluşturabiliriz. String bir harf dizisi olduğundan for döngüsü ile çalışabilir.</a:t>
            </a:r>
            <a:endParaRPr/>
          </a:p>
        </p:txBody>
      </p:sp>
      <p:pic>
        <p:nvPicPr>
          <p:cNvPr id="125" name="Google Shape;125;p24"/>
          <p:cNvPicPr preferRelativeResize="0"/>
          <p:nvPr/>
        </p:nvPicPr>
        <p:blipFill rotWithShape="1">
          <a:blip r:embed="rId3">
            <a:alphaModFix/>
          </a:blip>
          <a:srcRect b="0" l="0" r="0" t="0"/>
          <a:stretch/>
        </p:blipFill>
        <p:spPr>
          <a:xfrm>
            <a:off x="2463369" y="3428999"/>
            <a:ext cx="3024600" cy="912181"/>
          </a:xfrm>
          <a:prstGeom prst="rect">
            <a:avLst/>
          </a:prstGeom>
          <a:noFill/>
          <a:ln>
            <a:noFill/>
          </a:ln>
        </p:spPr>
      </p:pic>
      <p:pic>
        <p:nvPicPr>
          <p:cNvPr id="126" name="Google Shape;126;p24"/>
          <p:cNvPicPr preferRelativeResize="0"/>
          <p:nvPr/>
        </p:nvPicPr>
        <p:blipFill rotWithShape="1">
          <a:blip r:embed="rId4">
            <a:alphaModFix/>
          </a:blip>
          <a:srcRect b="0" l="0" r="0" t="0"/>
          <a:stretch/>
        </p:blipFill>
        <p:spPr>
          <a:xfrm>
            <a:off x="7835884" y="2817592"/>
            <a:ext cx="657225" cy="3009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838200" y="365126"/>
            <a:ext cx="10515600" cy="868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03785"/>
              </a:buClr>
              <a:buSzPts val="3959"/>
              <a:buFont typeface="Calibri"/>
              <a:buNone/>
            </a:pPr>
            <a:r>
              <a:rPr lang="tr-TR" sz="3959">
                <a:solidFill>
                  <a:srgbClr val="203785"/>
                </a:solidFill>
              </a:rPr>
              <a:t>❓❓❔❔SORU❔❔❓❓   </a:t>
            </a:r>
            <a:endParaRPr/>
          </a:p>
        </p:txBody>
      </p:sp>
      <p:sp>
        <p:nvSpPr>
          <p:cNvPr id="132" name="Google Shape;132;p25"/>
          <p:cNvSpPr txBox="1"/>
          <p:nvPr>
            <p:ph idx="1" type="body"/>
          </p:nvPr>
        </p:nvSpPr>
        <p:spPr>
          <a:xfrm>
            <a:off x="838200" y="1355109"/>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1000"/>
              </a:spcBef>
              <a:spcAft>
                <a:spcPts val="0"/>
              </a:spcAft>
              <a:buClr>
                <a:srgbClr val="203785"/>
              </a:buClr>
              <a:buSzPts val="2400"/>
              <a:buChar char="•"/>
            </a:pPr>
            <a:r>
              <a:rPr lang="tr-TR" sz="3200">
                <a:solidFill>
                  <a:srgbClr val="203785"/>
                </a:solidFill>
              </a:rPr>
              <a:t>String ifadede olduğu gibi aynısını sayılar için yapabilir miyiz?</a:t>
            </a:r>
            <a:endParaRPr/>
          </a:p>
        </p:txBody>
      </p:sp>
      <p:pic>
        <p:nvPicPr>
          <p:cNvPr id="133" name="Google Shape;133;p25"/>
          <p:cNvPicPr preferRelativeResize="0"/>
          <p:nvPr/>
        </p:nvPicPr>
        <p:blipFill rotWithShape="1">
          <a:blip r:embed="rId3">
            <a:alphaModFix/>
          </a:blip>
          <a:srcRect b="0" l="0" r="0" t="0"/>
          <a:stretch/>
        </p:blipFill>
        <p:spPr>
          <a:xfrm>
            <a:off x="3679978" y="2896663"/>
            <a:ext cx="2939097" cy="106467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838200" y="124287"/>
            <a:ext cx="10515600" cy="4916196"/>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1000"/>
              </a:spcBef>
              <a:spcAft>
                <a:spcPts val="0"/>
              </a:spcAft>
              <a:buClr>
                <a:srgbClr val="203785"/>
              </a:buClr>
              <a:buSzPts val="2400"/>
              <a:buChar char="•"/>
            </a:pPr>
            <a:r>
              <a:rPr lang="tr-TR" sz="3200">
                <a:solidFill>
                  <a:srgbClr val="203785"/>
                </a:solidFill>
              </a:rPr>
              <a:t>Hayır… Yapamayız bunun nedeni ise 123456789 ifadesi bir sayıdır. Dizi değildir. Bunun için bu sayıyı string ifadeye dönüştürme işlemi yapmamız gerekir. Aynı zamanda bu sayılar üzerinde işlem yapmak istiyorsak yazdırırken de int ifadeye dönüştürmemiz gerekecektir. Peki bu nasıl olur?</a:t>
            </a:r>
            <a:endParaRPr/>
          </a:p>
        </p:txBody>
      </p:sp>
      <p:pic>
        <p:nvPicPr>
          <p:cNvPr id="139" name="Google Shape;139;p26"/>
          <p:cNvPicPr preferRelativeResize="0"/>
          <p:nvPr/>
        </p:nvPicPr>
        <p:blipFill rotWithShape="1">
          <a:blip r:embed="rId3">
            <a:alphaModFix/>
          </a:blip>
          <a:srcRect b="0" l="0" r="0" t="0"/>
          <a:stretch/>
        </p:blipFill>
        <p:spPr>
          <a:xfrm>
            <a:off x="3667495" y="3244001"/>
            <a:ext cx="4456834" cy="11682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eması">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2020-12-29T20:29:45Z</dcterms:created>
  <dc:creator>Alperen Orhan</dc:creator>
</cp:coreProperties>
</file>