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O2W8KZL17ufhC6rciRJ6/IDOD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8ca619d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bc8ca619d2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c8ca619d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bc8ca619d2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c8ca619d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bc8ca619d2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c8ca619d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bc8ca619d2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766763"/>
            <a:ext cx="9144000" cy="990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6000"/>
              <a:buFont typeface="Calibri"/>
              <a:buNone/>
            </a:pPr>
            <a:r>
              <a:rPr b="1" lang="tr-TR">
                <a:solidFill>
                  <a:srgbClr val="203785"/>
                </a:solidFill>
              </a:rPr>
              <a:t>YazYap 2021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2299318"/>
            <a:ext cx="9144000" cy="1731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>
                <a:solidFill>
                  <a:srgbClr val="203785"/>
                </a:solidFill>
              </a:rPr>
              <a:t>Lise Öğrencilerine Yönelik Python Eğitimi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>
                <a:solidFill>
                  <a:srgbClr val="203785"/>
                </a:solidFill>
              </a:rPr>
              <a:t>Ders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c8ca619d2_1_40"/>
          <p:cNvSpPr txBox="1"/>
          <p:nvPr>
            <p:ph type="title"/>
          </p:nvPr>
        </p:nvSpPr>
        <p:spPr>
          <a:xfrm>
            <a:off x="838200" y="365126"/>
            <a:ext cx="10515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3959"/>
              <a:buFont typeface="Calibri"/>
              <a:buNone/>
            </a:pPr>
            <a:r>
              <a:rPr lang="tr-TR" sz="3959">
                <a:solidFill>
                  <a:srgbClr val="203785"/>
                </a:solidFill>
              </a:rPr>
              <a:t>Type() fonksiyonu örnekler:</a:t>
            </a:r>
            <a:endParaRPr/>
          </a:p>
        </p:txBody>
      </p:sp>
      <p:pic>
        <p:nvPicPr>
          <p:cNvPr id="150" name="Google Shape;150;gbc8ca619d2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450" y="1461051"/>
            <a:ext cx="30480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bc8ca619d2_1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2775" y="3080301"/>
            <a:ext cx="25908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bc8ca619d2_1_40"/>
          <p:cNvSpPr txBox="1"/>
          <p:nvPr/>
        </p:nvSpPr>
        <p:spPr>
          <a:xfrm>
            <a:off x="3436475" y="5145750"/>
            <a:ext cx="38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3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Kodumuz</a:t>
            </a:r>
            <a:endParaRPr b="1" sz="23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bc8ca619d2_1_40"/>
          <p:cNvSpPr txBox="1"/>
          <p:nvPr/>
        </p:nvSpPr>
        <p:spPr>
          <a:xfrm>
            <a:off x="7835150" y="1957000"/>
            <a:ext cx="38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3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Çıktımız</a:t>
            </a:r>
            <a:endParaRPr b="1" sz="23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838200" y="365126"/>
            <a:ext cx="10515600" cy="74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4400"/>
              <a:buFont typeface="Calibri"/>
              <a:buNone/>
            </a:pPr>
            <a:r>
              <a:rPr lang="tr-TR">
                <a:solidFill>
                  <a:srgbClr val="203785"/>
                </a:solidFill>
              </a:rPr>
              <a:t>Örnek</a:t>
            </a:r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6846" l="1883" r="0" t="0"/>
          <a:stretch/>
        </p:blipFill>
        <p:spPr>
          <a:xfrm>
            <a:off x="1742725" y="1404475"/>
            <a:ext cx="8706550" cy="26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838200" y="365126"/>
            <a:ext cx="10515600" cy="74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4400"/>
              <a:buFont typeface="Calibri"/>
              <a:buNone/>
            </a:pPr>
            <a:r>
              <a:rPr lang="tr-TR">
                <a:solidFill>
                  <a:srgbClr val="203785"/>
                </a:solidFill>
              </a:rPr>
              <a:t>Çözüm</a:t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6846" l="1883" r="0" t="0"/>
          <a:stretch/>
        </p:blipFill>
        <p:spPr>
          <a:xfrm>
            <a:off x="1742725" y="1404450"/>
            <a:ext cx="8706550" cy="26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1912475" y="3287075"/>
            <a:ext cx="56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1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b="1" sz="30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838200" y="365125"/>
            <a:ext cx="10515600" cy="655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3959"/>
              <a:buFont typeface="Calibri"/>
              <a:buNone/>
            </a:pPr>
            <a:r>
              <a:rPr b="1" lang="tr-TR" sz="3959">
                <a:solidFill>
                  <a:srgbClr val="203785"/>
                </a:solidFill>
              </a:rPr>
              <a:t>Kaynakça</a:t>
            </a:r>
            <a:endParaRPr/>
          </a:p>
        </p:txBody>
      </p:sp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838200" y="1169818"/>
            <a:ext cx="10515600" cy="1734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800"/>
              <a:buChar char="•"/>
            </a:pPr>
            <a:r>
              <a:rPr lang="tr-TR">
                <a:solidFill>
                  <a:srgbClr val="203785"/>
                </a:solidFill>
              </a:rPr>
              <a:t>W3schools.com</a:t>
            </a:r>
            <a:endParaRPr>
              <a:solidFill>
                <a:srgbClr val="203785"/>
              </a:solidFill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1800"/>
              <a:buChar char="•"/>
            </a:pPr>
            <a:r>
              <a:rPr lang="tr-TR">
                <a:solidFill>
                  <a:srgbClr val="203785"/>
                </a:solidFill>
              </a:rPr>
              <a:t>pythondersleri.com</a:t>
            </a:r>
            <a:endParaRPr>
              <a:solidFill>
                <a:srgbClr val="203785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0378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c8ca619d2_1_13"/>
          <p:cNvSpPr txBox="1"/>
          <p:nvPr>
            <p:ph type="title"/>
          </p:nvPr>
        </p:nvSpPr>
        <p:spPr>
          <a:xfrm>
            <a:off x="838200" y="365126"/>
            <a:ext cx="10515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3959"/>
              <a:buFont typeface="Calibri"/>
              <a:buNone/>
            </a:pPr>
            <a:r>
              <a:rPr lang="tr-TR" sz="3959">
                <a:solidFill>
                  <a:srgbClr val="203785"/>
                </a:solidFill>
              </a:rPr>
              <a:t>Değişken Tanımlama Kuralı</a:t>
            </a:r>
            <a:endParaRPr/>
          </a:p>
        </p:txBody>
      </p:sp>
      <p:sp>
        <p:nvSpPr>
          <p:cNvPr id="91" name="Google Shape;91;gbc8ca619d2_1_13"/>
          <p:cNvSpPr txBox="1"/>
          <p:nvPr>
            <p:ph idx="1" type="body"/>
          </p:nvPr>
        </p:nvSpPr>
        <p:spPr>
          <a:xfrm>
            <a:off x="838200" y="1355109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400"/>
              <a:buChar char="•"/>
            </a:pPr>
            <a:r>
              <a:rPr lang="tr-TR" sz="2400">
                <a:solidFill>
                  <a:srgbClr val="203785"/>
                </a:solidFill>
              </a:rPr>
              <a:t>Değişken ismi  harf ile veya ‘_’ işareti ile başlamalıdır. </a:t>
            </a:r>
            <a:endParaRPr sz="2400">
              <a:solidFill>
                <a:srgbClr val="203785"/>
              </a:solidFill>
            </a:endParaRPr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400"/>
              <a:buChar char="•"/>
            </a:pPr>
            <a:r>
              <a:rPr lang="tr-TR" sz="2400">
                <a:solidFill>
                  <a:srgbClr val="203785"/>
                </a:solidFill>
              </a:rPr>
              <a:t>Değişken ismi rakam ile başlayamaz.</a:t>
            </a:r>
            <a:endParaRPr sz="2400">
              <a:solidFill>
                <a:srgbClr val="203785"/>
              </a:solidFill>
            </a:endParaRPr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400"/>
              <a:buChar char="•"/>
            </a:pPr>
            <a:r>
              <a:rPr lang="tr-TR" sz="2400">
                <a:solidFill>
                  <a:srgbClr val="203785"/>
                </a:solidFill>
              </a:rPr>
              <a:t>Değişken ismi sadece alfanümerik karakterler ve ‘_’ içerebilir. (A-z, 0-9, _ )</a:t>
            </a:r>
            <a:endParaRPr sz="2400">
              <a:solidFill>
                <a:srgbClr val="203785"/>
              </a:solidFill>
            </a:endParaRPr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400"/>
              <a:buChar char="•"/>
            </a:pPr>
            <a:r>
              <a:rPr lang="tr-TR" sz="2400">
                <a:solidFill>
                  <a:srgbClr val="203785"/>
                </a:solidFill>
              </a:rPr>
              <a:t>Değişken isimleri harfe duyarlıdır. (yas, Yas, YAS değişkenleri farklıdırlar.)</a:t>
            </a:r>
            <a:endParaRPr sz="2400">
              <a:solidFill>
                <a:srgbClr val="20378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6"/>
            <a:ext cx="10515600" cy="939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4400"/>
              <a:buFont typeface="Calibri"/>
              <a:buNone/>
            </a:pPr>
            <a:r>
              <a:rPr lang="tr-TR">
                <a:solidFill>
                  <a:srgbClr val="203785"/>
                </a:solidFill>
              </a:rPr>
              <a:t>Veri Türleri - Değişkenler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305018"/>
            <a:ext cx="105156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400"/>
              <a:buChar char="•"/>
            </a:pPr>
            <a:r>
              <a:rPr lang="tr-TR" sz="2400">
                <a:solidFill>
                  <a:srgbClr val="203785"/>
                </a:solidFill>
              </a:rPr>
              <a:t>Bir veriyi içerisinde depolayan birime değişken denir. </a:t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785"/>
              </a:solidFill>
            </a:endParaRPr>
          </a:p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400"/>
              <a:buChar char="•"/>
            </a:pPr>
            <a:r>
              <a:rPr lang="tr-TR" sz="2400">
                <a:solidFill>
                  <a:srgbClr val="203785"/>
                </a:solidFill>
              </a:rPr>
              <a:t>Değişkeni yandaki kutuya benzetebilirsiniz.</a:t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78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785"/>
              </a:solidFill>
            </a:endParaRPr>
          </a:p>
          <a:p>
            <a:pPr indent="-266700" lvl="0" marL="228600" rtl="0" algn="l"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400"/>
              <a:buChar char="•"/>
            </a:pPr>
            <a:r>
              <a:rPr lang="tr-TR" sz="2400">
                <a:solidFill>
                  <a:srgbClr val="203785"/>
                </a:solidFill>
              </a:rPr>
              <a:t>Siz ona bir değer verirsiniz. O da verdiğiniz değeri sizin için saklar.</a:t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785"/>
              </a:solidFill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38200" y="2234661"/>
            <a:ext cx="10515600" cy="1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875" y="1206536"/>
            <a:ext cx="19050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75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4400"/>
              <a:buFont typeface="Calibri"/>
              <a:buNone/>
            </a:pPr>
            <a:r>
              <a:rPr lang="tr-TR">
                <a:solidFill>
                  <a:srgbClr val="203785"/>
                </a:solidFill>
              </a:rPr>
              <a:t>Diğer Dillerde Değişken Tanımı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838200" y="111858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000"/>
              <a:buChar char="•"/>
            </a:pPr>
            <a:r>
              <a:rPr lang="tr-TR" sz="2400">
                <a:solidFill>
                  <a:srgbClr val="203785"/>
                </a:solidFill>
              </a:rPr>
              <a:t>Diğer programlama dillerinde(C, C++, C#) bir değişken tanımlarken değişkenin adı yazılmadan önce türü yazılır. </a:t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203785"/>
                </a:solidFill>
              </a:rPr>
              <a:t>int tamSayi = 10;</a:t>
            </a:r>
            <a:br>
              <a:rPr lang="tr-TR" sz="2400">
                <a:solidFill>
                  <a:srgbClr val="203785"/>
                </a:solidFill>
              </a:rPr>
            </a:b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203785"/>
                </a:solidFill>
              </a:rPr>
              <a:t>char karakter = ‘a’;</a:t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203785"/>
                </a:solidFill>
              </a:rPr>
              <a:t>float ondalikSayi = 2.5; gibi</a:t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378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c8ca619d2_1_6"/>
          <p:cNvSpPr txBox="1"/>
          <p:nvPr>
            <p:ph type="title"/>
          </p:nvPr>
        </p:nvSpPr>
        <p:spPr>
          <a:xfrm>
            <a:off x="838200" y="365125"/>
            <a:ext cx="105156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4400"/>
              <a:buFont typeface="Calibri"/>
              <a:buNone/>
            </a:pPr>
            <a:r>
              <a:rPr lang="tr-TR">
                <a:solidFill>
                  <a:srgbClr val="203785"/>
                </a:solidFill>
              </a:rPr>
              <a:t>Python Dilinde</a:t>
            </a:r>
            <a:r>
              <a:rPr lang="tr-TR">
                <a:solidFill>
                  <a:srgbClr val="203785"/>
                </a:solidFill>
              </a:rPr>
              <a:t> Değişken Tanımı</a:t>
            </a:r>
            <a:endParaRPr/>
          </a:p>
        </p:txBody>
      </p:sp>
      <p:sp>
        <p:nvSpPr>
          <p:cNvPr id="111" name="Google Shape;111;gbc8ca619d2_1_6"/>
          <p:cNvSpPr txBox="1"/>
          <p:nvPr>
            <p:ph idx="1" type="body"/>
          </p:nvPr>
        </p:nvSpPr>
        <p:spPr>
          <a:xfrm>
            <a:off x="838200" y="111858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000"/>
              <a:buChar char="•"/>
            </a:pPr>
            <a:r>
              <a:rPr lang="tr-TR" sz="2400">
                <a:solidFill>
                  <a:srgbClr val="203785"/>
                </a:solidFill>
              </a:rPr>
              <a:t>Fakat pythonda böyle bir zahmete gerek yoktur. Değişken tanımlarken adını ve değerini yazmak yeterlidir.</a:t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785"/>
              </a:solidFill>
            </a:endParaRPr>
          </a:p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400"/>
              <a:buChar char="•"/>
            </a:pPr>
            <a:r>
              <a:rPr lang="tr-TR" sz="2400">
                <a:solidFill>
                  <a:srgbClr val="203785"/>
                </a:solidFill>
              </a:rPr>
              <a:t>tamSayi = 10</a:t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785"/>
              </a:solidFill>
            </a:endParaRPr>
          </a:p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400"/>
              <a:buChar char="•"/>
            </a:pPr>
            <a:r>
              <a:rPr lang="tr-TR" sz="2400">
                <a:solidFill>
                  <a:srgbClr val="203785"/>
                </a:solidFill>
              </a:rPr>
              <a:t>karakter = ‘a’</a:t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785"/>
              </a:solidFill>
            </a:endParaRPr>
          </a:p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400"/>
              <a:buChar char="•"/>
            </a:pPr>
            <a:r>
              <a:rPr lang="tr-TR" sz="2400">
                <a:solidFill>
                  <a:srgbClr val="203785"/>
                </a:solidFill>
              </a:rPr>
              <a:t>float = 2.5    gibi</a:t>
            </a:r>
            <a:endParaRPr sz="2400">
              <a:solidFill>
                <a:srgbClr val="203785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378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7106" l="0" r="0" t="0"/>
          <a:stretch/>
        </p:blipFill>
        <p:spPr>
          <a:xfrm>
            <a:off x="596350" y="385550"/>
            <a:ext cx="3580775" cy="184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100" y="385550"/>
            <a:ext cx="3580775" cy="18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5">
            <a:alphaModFix/>
          </a:blip>
          <a:srcRect b="0" l="0" r="3679" t="4187"/>
          <a:stretch/>
        </p:blipFill>
        <p:spPr>
          <a:xfrm>
            <a:off x="3857825" y="3316950"/>
            <a:ext cx="3582000" cy="18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4676600" y="5156550"/>
            <a:ext cx="415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3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Hatalı Örnek</a:t>
            </a:r>
            <a:endParaRPr b="1" sz="23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4350875" y="1289800"/>
            <a:ext cx="415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3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Doğru Örnekler</a:t>
            </a:r>
            <a:endParaRPr b="1" sz="23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838200" y="365126"/>
            <a:ext cx="10515600" cy="868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3959"/>
              <a:buFont typeface="Calibri"/>
              <a:buNone/>
            </a:pPr>
            <a:r>
              <a:rPr lang="tr-TR" sz="3959">
                <a:solidFill>
                  <a:srgbClr val="203785"/>
                </a:solidFill>
              </a:rPr>
              <a:t>Değişkenler Nelerdir ?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838200" y="125333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000"/>
              <a:buChar char="•"/>
            </a:pPr>
            <a:r>
              <a:rPr lang="tr-TR" sz="2000">
                <a:solidFill>
                  <a:srgbClr val="203785"/>
                </a:solidFill>
              </a:rPr>
              <a:t>Tam Sayılar                               - &gt; integer                - &gt; int</a:t>
            </a:r>
            <a:endParaRPr sz="2000">
              <a:solidFill>
                <a:srgbClr val="203785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000"/>
              <a:buChar char="•"/>
            </a:pPr>
            <a:r>
              <a:rPr lang="tr-TR" sz="2000">
                <a:solidFill>
                  <a:srgbClr val="203785"/>
                </a:solidFill>
              </a:rPr>
              <a:t>Ondalıklı Sayılar                       - &gt; float   </a:t>
            </a:r>
            <a:r>
              <a:rPr lang="tr-TR" sz="2000">
                <a:solidFill>
                  <a:srgbClr val="203785"/>
                </a:solidFill>
              </a:rPr>
              <a:t>                 - &gt; float</a:t>
            </a:r>
            <a:endParaRPr sz="2000">
              <a:solidFill>
                <a:srgbClr val="203785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000"/>
              <a:buChar char="•"/>
            </a:pPr>
            <a:r>
              <a:rPr lang="tr-TR" sz="2000">
                <a:solidFill>
                  <a:srgbClr val="203785"/>
                </a:solidFill>
              </a:rPr>
              <a:t>Karakter dizisi                           - &gt; string  </a:t>
            </a:r>
            <a:r>
              <a:rPr lang="tr-TR" sz="2000">
                <a:solidFill>
                  <a:srgbClr val="203785"/>
                </a:solidFill>
              </a:rPr>
              <a:t>                - &gt; str</a:t>
            </a:r>
            <a:endParaRPr sz="2000">
              <a:solidFill>
                <a:srgbClr val="203785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000"/>
              <a:buChar char="•"/>
            </a:pPr>
            <a:r>
              <a:rPr lang="tr-TR" sz="2000">
                <a:solidFill>
                  <a:srgbClr val="203785"/>
                </a:solidFill>
              </a:rPr>
              <a:t>Listeler                                       - &gt; list  </a:t>
            </a:r>
            <a:r>
              <a:rPr lang="tr-TR" sz="2000">
                <a:solidFill>
                  <a:srgbClr val="203785"/>
                </a:solidFill>
              </a:rPr>
              <a:t>                     - &gt; list</a:t>
            </a:r>
            <a:endParaRPr sz="2000">
              <a:solidFill>
                <a:srgbClr val="203785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000"/>
              <a:buChar char="•"/>
            </a:pPr>
            <a:r>
              <a:rPr lang="tr-TR" sz="2000">
                <a:solidFill>
                  <a:srgbClr val="203785"/>
                </a:solidFill>
              </a:rPr>
              <a:t>Demetler                                   - &gt; tuple  </a:t>
            </a:r>
            <a:r>
              <a:rPr lang="tr-TR" sz="2000">
                <a:solidFill>
                  <a:srgbClr val="203785"/>
                </a:solidFill>
              </a:rPr>
              <a:t>                 - &gt; tuple</a:t>
            </a:r>
            <a:endParaRPr sz="2000">
              <a:solidFill>
                <a:srgbClr val="203785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000"/>
              <a:buChar char="•"/>
            </a:pPr>
            <a:r>
              <a:rPr lang="tr-TR" sz="2000">
                <a:solidFill>
                  <a:srgbClr val="203785"/>
                </a:solidFill>
              </a:rPr>
              <a:t>Sözlükler                                    - &gt; dictionary   </a:t>
            </a:r>
            <a:r>
              <a:rPr lang="tr-TR" sz="2000">
                <a:solidFill>
                  <a:srgbClr val="203785"/>
                </a:solidFill>
              </a:rPr>
              <a:t>       - &gt; dict</a:t>
            </a:r>
            <a:endParaRPr sz="2000">
              <a:solidFill>
                <a:srgbClr val="203785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000"/>
              <a:buChar char="•"/>
            </a:pPr>
            <a:r>
              <a:rPr lang="tr-TR" sz="2000">
                <a:solidFill>
                  <a:srgbClr val="203785"/>
                </a:solidFill>
              </a:rPr>
              <a:t>Mantık değişkenleri                 - &gt; boolean </a:t>
            </a:r>
            <a:r>
              <a:rPr lang="tr-TR" sz="2000">
                <a:solidFill>
                  <a:srgbClr val="203785"/>
                </a:solidFill>
              </a:rPr>
              <a:t>            - &gt; bool</a:t>
            </a:r>
            <a:endParaRPr sz="2000">
              <a:solidFill>
                <a:srgbClr val="20378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25" y="1646525"/>
            <a:ext cx="33813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175" y="237288"/>
            <a:ext cx="29813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3000" y="1641750"/>
            <a:ext cx="39528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2175" y="3496800"/>
            <a:ext cx="30575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4646725" y="4977250"/>
            <a:ext cx="415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3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Boolean değişkeni</a:t>
            </a:r>
            <a:endParaRPr b="1" sz="23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8038500" y="2679975"/>
            <a:ext cx="415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3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String değişkeni</a:t>
            </a:r>
            <a:endParaRPr b="1" sz="23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4398700" y="1487000"/>
            <a:ext cx="415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3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Integer değişkeni</a:t>
            </a:r>
            <a:endParaRPr b="1" sz="23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150475" y="2820575"/>
            <a:ext cx="38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3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Float değişkeni</a:t>
            </a:r>
            <a:endParaRPr b="1" sz="23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c8ca619d2_1_18"/>
          <p:cNvSpPr txBox="1"/>
          <p:nvPr>
            <p:ph type="title"/>
          </p:nvPr>
        </p:nvSpPr>
        <p:spPr>
          <a:xfrm>
            <a:off x="838200" y="365126"/>
            <a:ext cx="10515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3959"/>
              <a:buFont typeface="Calibri"/>
              <a:buNone/>
            </a:pPr>
            <a:r>
              <a:rPr lang="tr-TR" sz="3959">
                <a:solidFill>
                  <a:srgbClr val="203785"/>
                </a:solidFill>
              </a:rPr>
              <a:t>Type() fonksiyonu</a:t>
            </a:r>
            <a:endParaRPr/>
          </a:p>
        </p:txBody>
      </p:sp>
      <p:sp>
        <p:nvSpPr>
          <p:cNvPr id="144" name="Google Shape;144;gbc8ca619d2_1_18"/>
          <p:cNvSpPr txBox="1"/>
          <p:nvPr>
            <p:ph idx="1" type="body"/>
          </p:nvPr>
        </p:nvSpPr>
        <p:spPr>
          <a:xfrm>
            <a:off x="838200" y="1355109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400"/>
              <a:buChar char="•"/>
            </a:pPr>
            <a:r>
              <a:rPr lang="tr-TR" sz="2400">
                <a:solidFill>
                  <a:srgbClr val="203785"/>
                </a:solidFill>
              </a:rPr>
              <a:t>Pythondaki type fonksiyonu sayesinde değişkenin tipini öğrenebiliriz. </a:t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785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203785"/>
                </a:solidFill>
              </a:rPr>
              <a:t>Kullanışı;      type(degisken)    şeklindedir. </a:t>
            </a:r>
            <a:endParaRPr sz="2400">
              <a:solidFill>
                <a:srgbClr val="20378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2020-12-29T20:29:45Z</dcterms:created>
  <dc:creator>Alperen Orhan</dc:creator>
</cp:coreProperties>
</file>