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ZUPj5yaLF27Nb7SgKiD5lTHxW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fb11d32f3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bfb11d32f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fb11d32f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bfb11d32f3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fb11d337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bfb11d337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fb11d337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bfb11d337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fb11d337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bfb11d3370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fb11d3370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bfb11d337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fb11d3370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bfb11d3370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fb11d337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bfb11d3370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fb11d3370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bfb11d3370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fb11d3370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bfb11d3370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fb11d3370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bfb11d337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fb11d3370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bfb11d3370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fb11d3370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bfb11d3370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fb11d3370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bfb11d337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fb11d337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bfb11d337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fb11d32f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bfb11d32f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fb11d32f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bfb11d32f3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fb11d32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bfb11d32f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fb11d32f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bfb11d32f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fb11d32f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bfb11d32f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fb11d32f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bfb11d32f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766763"/>
            <a:ext cx="9144000" cy="99091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03785"/>
              </a:buClr>
              <a:buSzPts val="6000"/>
              <a:buFont typeface="Calibri"/>
              <a:buNone/>
            </a:pPr>
            <a:r>
              <a:rPr b="1" lang="tr-TR">
                <a:solidFill>
                  <a:srgbClr val="203785"/>
                </a:solidFill>
              </a:rPr>
              <a:t>YazYap 2021</a:t>
            </a:r>
            <a:endParaRPr/>
          </a:p>
        </p:txBody>
      </p:sp>
      <p:sp>
        <p:nvSpPr>
          <p:cNvPr id="85" name="Google Shape;85;p1"/>
          <p:cNvSpPr txBox="1"/>
          <p:nvPr>
            <p:ph idx="1" type="subTitle"/>
          </p:nvPr>
        </p:nvSpPr>
        <p:spPr>
          <a:xfrm>
            <a:off x="1524000" y="2299318"/>
            <a:ext cx="9144000" cy="173114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03785"/>
              </a:buClr>
              <a:buSzPts val="2800"/>
              <a:buNone/>
            </a:pPr>
            <a:r>
              <a:rPr lang="tr-TR" sz="2800">
                <a:solidFill>
                  <a:srgbClr val="203785"/>
                </a:solidFill>
              </a:rPr>
              <a:t>Lise Öğrencilerine Yönelik Python Eğitimi</a:t>
            </a:r>
            <a:endParaRPr/>
          </a:p>
          <a:p>
            <a:pPr indent="0" lvl="0" marL="0" rtl="0" algn="ctr">
              <a:lnSpc>
                <a:spcPct val="90000"/>
              </a:lnSpc>
              <a:spcBef>
                <a:spcPts val="1000"/>
              </a:spcBef>
              <a:spcAft>
                <a:spcPts val="0"/>
              </a:spcAft>
              <a:buClr>
                <a:srgbClr val="203785"/>
              </a:buClr>
              <a:buSzPts val="2800"/>
              <a:buNone/>
            </a:pPr>
            <a:r>
              <a:rPr lang="tr-TR" sz="2800">
                <a:solidFill>
                  <a:srgbClr val="203785"/>
                </a:solidFill>
              </a:rPr>
              <a:t>Ders 7</a:t>
            </a:r>
            <a:endParaRPr sz="2800">
              <a:solidFill>
                <a:srgbClr val="203785"/>
              </a:solidFill>
            </a:endParaRPr>
          </a:p>
          <a:p>
            <a:pPr indent="0" lvl="0" marL="0" rtl="0" algn="ctr">
              <a:lnSpc>
                <a:spcPct val="90000"/>
              </a:lnSpc>
              <a:spcBef>
                <a:spcPts val="1000"/>
              </a:spcBef>
              <a:spcAft>
                <a:spcPts val="0"/>
              </a:spcAft>
              <a:buClr>
                <a:srgbClr val="203785"/>
              </a:buClr>
              <a:buSzPts val="2800"/>
              <a:buNone/>
            </a:pPr>
            <a:r>
              <a:rPr lang="tr-TR" sz="2800">
                <a:solidFill>
                  <a:srgbClr val="203785"/>
                </a:solidFill>
              </a:rPr>
              <a:t>1.Uygulama Dersi</a:t>
            </a:r>
            <a:endParaRPr sz="2800">
              <a:solidFill>
                <a:srgbClr val="20378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bfb11d32f3_0_43"/>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Sorusu</a:t>
            </a:r>
            <a:endParaRPr>
              <a:solidFill>
                <a:srgbClr val="263F87"/>
              </a:solidFill>
            </a:endParaRPr>
          </a:p>
        </p:txBody>
      </p:sp>
      <p:sp>
        <p:nvSpPr>
          <p:cNvPr id="143" name="Google Shape;143;gbfb11d32f3_0_43"/>
          <p:cNvSpPr txBox="1"/>
          <p:nvPr/>
        </p:nvSpPr>
        <p:spPr>
          <a:xfrm>
            <a:off x="1473150" y="1830575"/>
            <a:ext cx="9245700" cy="1251300"/>
          </a:xfrm>
          <a:prstGeom prst="rect">
            <a:avLst/>
          </a:prstGeom>
          <a:noFill/>
          <a:ln>
            <a:noFill/>
          </a:ln>
        </p:spPr>
        <p:txBody>
          <a:bodyPr anchorCtr="0" anchor="t" bIns="91425" lIns="91425" spcFirstLastPara="1" rIns="91425" wrap="square" tIns="91425">
            <a:spAutoFit/>
          </a:bodyPr>
          <a:lstStyle/>
          <a:p>
            <a:pPr indent="0" lvl="0" marL="685800" rtl="0" algn="l">
              <a:lnSpc>
                <a:spcPct val="115000"/>
              </a:lnSpc>
              <a:spcBef>
                <a:spcPts val="0"/>
              </a:spcBef>
              <a:spcAft>
                <a:spcPts val="0"/>
              </a:spcAft>
              <a:buNone/>
            </a:pPr>
            <a:r>
              <a:rPr lang="tr-TR" sz="2100">
                <a:solidFill>
                  <a:srgbClr val="263F87"/>
                </a:solidFill>
              </a:rPr>
              <a:t>Kullanıcı tarafından girilen bir karakter dizisi içerisinde geçen sesli ve sessiz harflerin kaç tane olduğunu çıktı olarak veren Python kodunu yazınız.</a:t>
            </a:r>
            <a:endParaRPr sz="2100">
              <a:solidFill>
                <a:srgbClr val="263F87"/>
              </a:solidFill>
              <a:latin typeface="Calibri"/>
              <a:ea typeface="Calibri"/>
              <a:cs typeface="Calibri"/>
              <a:sym typeface="Calibri"/>
            </a:endParaRPr>
          </a:p>
        </p:txBody>
      </p:sp>
      <p:sp>
        <p:nvSpPr>
          <p:cNvPr id="144" name="Google Shape;144;gbfb11d32f3_0_43"/>
          <p:cNvSpPr txBox="1"/>
          <p:nvPr/>
        </p:nvSpPr>
        <p:spPr>
          <a:xfrm>
            <a:off x="2759125" y="3409100"/>
            <a:ext cx="7627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200">
                <a:solidFill>
                  <a:srgbClr val="263F87"/>
                </a:solidFill>
                <a:latin typeface="Calibri"/>
                <a:ea typeface="Calibri"/>
                <a:cs typeface="Calibri"/>
                <a:sym typeface="Calibri"/>
              </a:rPr>
              <a:t>sesli_harfler = "aeıioöuü" </a:t>
            </a:r>
            <a:endParaRPr sz="2200">
              <a:solidFill>
                <a:srgbClr val="263F87"/>
              </a:solidFill>
              <a:latin typeface="Calibri"/>
              <a:ea typeface="Calibri"/>
              <a:cs typeface="Calibri"/>
              <a:sym typeface="Calibri"/>
            </a:endParaRPr>
          </a:p>
          <a:p>
            <a:pPr indent="0" lvl="0" marL="0" rtl="0" algn="l">
              <a:spcBef>
                <a:spcPts val="0"/>
              </a:spcBef>
              <a:spcAft>
                <a:spcPts val="0"/>
              </a:spcAft>
              <a:buNone/>
            </a:pPr>
            <a:r>
              <a:rPr lang="tr-TR" sz="2200">
                <a:solidFill>
                  <a:srgbClr val="263F87"/>
                </a:solidFill>
                <a:latin typeface="Calibri"/>
                <a:ea typeface="Calibri"/>
                <a:cs typeface="Calibri"/>
                <a:sym typeface="Calibri"/>
              </a:rPr>
              <a:t>sessiz_harfler = "bcçdfgğhjklmnprsştvyz"</a:t>
            </a:r>
            <a:endParaRPr sz="2200">
              <a:solidFill>
                <a:srgbClr val="263F87"/>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bfb11d32f3_0_48"/>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Çözümü</a:t>
            </a:r>
            <a:endParaRPr>
              <a:solidFill>
                <a:srgbClr val="263F87"/>
              </a:solidFill>
            </a:endParaRPr>
          </a:p>
        </p:txBody>
      </p:sp>
      <p:sp>
        <p:nvSpPr>
          <p:cNvPr id="150" name="Google Shape;150;gbfb11d32f3_0_48"/>
          <p:cNvSpPr txBox="1"/>
          <p:nvPr/>
        </p:nvSpPr>
        <p:spPr>
          <a:xfrm>
            <a:off x="1963225" y="1392825"/>
            <a:ext cx="7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51" name="Google Shape;151;gbfb11d32f3_0_48"/>
          <p:cNvPicPr preferRelativeResize="0"/>
          <p:nvPr/>
        </p:nvPicPr>
        <p:blipFill>
          <a:blip r:embed="rId3">
            <a:alphaModFix/>
          </a:blip>
          <a:stretch>
            <a:fillRect/>
          </a:stretch>
        </p:blipFill>
        <p:spPr>
          <a:xfrm>
            <a:off x="2725800" y="1392825"/>
            <a:ext cx="6068874" cy="362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bfb11d3370_0_5"/>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Sorusu</a:t>
            </a:r>
            <a:endParaRPr>
              <a:solidFill>
                <a:srgbClr val="263F87"/>
              </a:solidFill>
            </a:endParaRPr>
          </a:p>
        </p:txBody>
      </p:sp>
      <p:pic>
        <p:nvPicPr>
          <p:cNvPr id="157" name="Google Shape;157;gbfb11d3370_0_5"/>
          <p:cNvPicPr preferRelativeResize="0"/>
          <p:nvPr/>
        </p:nvPicPr>
        <p:blipFill>
          <a:blip r:embed="rId3">
            <a:alphaModFix/>
          </a:blip>
          <a:stretch>
            <a:fillRect/>
          </a:stretch>
        </p:blipFill>
        <p:spPr>
          <a:xfrm>
            <a:off x="3747200" y="1459074"/>
            <a:ext cx="3110800" cy="1488400"/>
          </a:xfrm>
          <a:prstGeom prst="rect">
            <a:avLst/>
          </a:prstGeom>
          <a:noFill/>
          <a:ln>
            <a:noFill/>
          </a:ln>
        </p:spPr>
      </p:pic>
      <p:sp>
        <p:nvSpPr>
          <p:cNvPr id="158" name="Google Shape;158;gbfb11d3370_0_5"/>
          <p:cNvSpPr txBox="1"/>
          <p:nvPr/>
        </p:nvSpPr>
        <p:spPr>
          <a:xfrm>
            <a:off x="1963225" y="3139675"/>
            <a:ext cx="8616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200">
                <a:solidFill>
                  <a:srgbClr val="263F87"/>
                </a:solidFill>
                <a:latin typeface="Calibri"/>
                <a:ea typeface="Calibri"/>
                <a:cs typeface="Calibri"/>
                <a:sym typeface="Calibri"/>
              </a:rPr>
              <a:t>Kullanıcıdan bir girdi alınız. Girilen sayı kadar ‘ * ‘ ile örnekteki çıktıyı vericek kodu yazınız.</a:t>
            </a:r>
            <a:endParaRPr sz="2200">
              <a:solidFill>
                <a:srgbClr val="263F87"/>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bfb11d3370_0_9"/>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Çözümü</a:t>
            </a:r>
            <a:endParaRPr>
              <a:solidFill>
                <a:srgbClr val="263F87"/>
              </a:solidFill>
            </a:endParaRPr>
          </a:p>
        </p:txBody>
      </p:sp>
      <p:sp>
        <p:nvSpPr>
          <p:cNvPr id="164" name="Google Shape;164;gbfb11d3370_0_9"/>
          <p:cNvSpPr txBox="1"/>
          <p:nvPr/>
        </p:nvSpPr>
        <p:spPr>
          <a:xfrm>
            <a:off x="1963225" y="1392825"/>
            <a:ext cx="7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65" name="Google Shape;165;gbfb11d3370_0_9"/>
          <p:cNvPicPr preferRelativeResize="0"/>
          <p:nvPr/>
        </p:nvPicPr>
        <p:blipFill>
          <a:blip r:embed="rId3">
            <a:alphaModFix/>
          </a:blip>
          <a:stretch>
            <a:fillRect/>
          </a:stretch>
        </p:blipFill>
        <p:spPr>
          <a:xfrm>
            <a:off x="900550" y="1918975"/>
            <a:ext cx="9695775" cy="210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bfb11d3370_0_23"/>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Sorusu</a:t>
            </a:r>
            <a:endParaRPr>
              <a:solidFill>
                <a:srgbClr val="263F87"/>
              </a:solidFill>
            </a:endParaRPr>
          </a:p>
        </p:txBody>
      </p:sp>
      <p:sp>
        <p:nvSpPr>
          <p:cNvPr id="171" name="Google Shape;171;gbfb11d3370_0_23"/>
          <p:cNvSpPr txBox="1"/>
          <p:nvPr/>
        </p:nvSpPr>
        <p:spPr>
          <a:xfrm>
            <a:off x="1904200" y="2003025"/>
            <a:ext cx="7136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200">
                <a:solidFill>
                  <a:srgbClr val="263F87"/>
                </a:solidFill>
                <a:latin typeface="Calibri"/>
                <a:ea typeface="Calibri"/>
                <a:cs typeface="Calibri"/>
                <a:sym typeface="Calibri"/>
              </a:rPr>
              <a:t>Kenarları Girilen Dikdörtgenin Alanı ve Çevresini bulan Python kodunu yazınız</a:t>
            </a:r>
            <a:endParaRPr sz="2200">
              <a:solidFill>
                <a:srgbClr val="263F87"/>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bfb11d3370_0_27"/>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Çözümü</a:t>
            </a:r>
            <a:endParaRPr>
              <a:solidFill>
                <a:srgbClr val="263F87"/>
              </a:solidFill>
            </a:endParaRPr>
          </a:p>
        </p:txBody>
      </p:sp>
      <p:sp>
        <p:nvSpPr>
          <p:cNvPr id="177" name="Google Shape;177;gbfb11d3370_0_27"/>
          <p:cNvSpPr txBox="1"/>
          <p:nvPr/>
        </p:nvSpPr>
        <p:spPr>
          <a:xfrm>
            <a:off x="1963225" y="1392825"/>
            <a:ext cx="7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78" name="Google Shape;178;gbfb11d3370_0_27"/>
          <p:cNvPicPr preferRelativeResize="0"/>
          <p:nvPr/>
        </p:nvPicPr>
        <p:blipFill>
          <a:blip r:embed="rId3">
            <a:alphaModFix/>
          </a:blip>
          <a:stretch>
            <a:fillRect/>
          </a:stretch>
        </p:blipFill>
        <p:spPr>
          <a:xfrm>
            <a:off x="2522500" y="1793025"/>
            <a:ext cx="6138850" cy="2339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bfb11d3370_0_32"/>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Sorusu</a:t>
            </a:r>
            <a:endParaRPr>
              <a:solidFill>
                <a:srgbClr val="263F87"/>
              </a:solidFill>
            </a:endParaRPr>
          </a:p>
        </p:txBody>
      </p:sp>
      <p:sp>
        <p:nvSpPr>
          <p:cNvPr id="184" name="Google Shape;184;gbfb11d3370_0_32"/>
          <p:cNvSpPr txBox="1"/>
          <p:nvPr/>
        </p:nvSpPr>
        <p:spPr>
          <a:xfrm>
            <a:off x="1658125" y="1697900"/>
            <a:ext cx="8582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000">
                <a:solidFill>
                  <a:srgbClr val="263F87"/>
                </a:solidFill>
                <a:latin typeface="Calibri"/>
                <a:ea typeface="Calibri"/>
                <a:cs typeface="Calibri"/>
                <a:sym typeface="Calibri"/>
              </a:rPr>
              <a:t>Bir hava yolu firması en fazla 20 kilogram bagaj hakkı vermektedir. 20 kilogramdan sonraki her kilogram için 10 TL ek ücret almaktadır. Buna göre bagajı 20 kg ya da daha az olan yolculara “Herhangi bir ücret ödemeniz gerekmiyor.”; 20 kg’den fazla olanlar için de ne kadar ek ücret ödeneceğini hesaplayarak “Fazla bagaj için ….. TL ödemelisiniz.” çıktılarını veren kodu yazınız.</a:t>
            </a:r>
            <a:endParaRPr sz="2000">
              <a:solidFill>
                <a:srgbClr val="263F87"/>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bfb11d3370_0_36"/>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Çözümü</a:t>
            </a:r>
            <a:endParaRPr>
              <a:solidFill>
                <a:srgbClr val="263F87"/>
              </a:solidFill>
            </a:endParaRPr>
          </a:p>
        </p:txBody>
      </p:sp>
      <p:sp>
        <p:nvSpPr>
          <p:cNvPr id="190" name="Google Shape;190;gbfb11d3370_0_36"/>
          <p:cNvSpPr txBox="1"/>
          <p:nvPr/>
        </p:nvSpPr>
        <p:spPr>
          <a:xfrm>
            <a:off x="1963225" y="1392825"/>
            <a:ext cx="7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91" name="Google Shape;191;gbfb11d3370_0_36"/>
          <p:cNvPicPr preferRelativeResize="0"/>
          <p:nvPr/>
        </p:nvPicPr>
        <p:blipFill>
          <a:blip r:embed="rId3">
            <a:alphaModFix/>
          </a:blip>
          <a:stretch>
            <a:fillRect/>
          </a:stretch>
        </p:blipFill>
        <p:spPr>
          <a:xfrm>
            <a:off x="1701900" y="1653675"/>
            <a:ext cx="7541300" cy="211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fb11d3370_0_82"/>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Sorusu</a:t>
            </a:r>
            <a:endParaRPr>
              <a:solidFill>
                <a:srgbClr val="263F87"/>
              </a:solidFill>
            </a:endParaRPr>
          </a:p>
        </p:txBody>
      </p:sp>
      <p:sp>
        <p:nvSpPr>
          <p:cNvPr id="197" name="Google Shape;197;gbfb11d3370_0_82"/>
          <p:cNvSpPr txBox="1"/>
          <p:nvPr/>
        </p:nvSpPr>
        <p:spPr>
          <a:xfrm>
            <a:off x="1711175" y="1750975"/>
            <a:ext cx="83643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100">
                <a:solidFill>
                  <a:srgbClr val="263F87"/>
                </a:solidFill>
                <a:latin typeface="Calibri"/>
                <a:ea typeface="Calibri"/>
                <a:cs typeface="Calibri"/>
                <a:sym typeface="Calibri"/>
              </a:rPr>
              <a:t>Girilen plaka kodu 16 ise ekrana Bursa; 34 ise İstanbul; 06 ise Ankara; bunların dışında girilen tüm değerlerde ise Türkiye çıktısı veren kodu yazınız.</a:t>
            </a:r>
            <a:endParaRPr sz="2100">
              <a:solidFill>
                <a:srgbClr val="263F87"/>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bfb11d3370_0_87"/>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Çözümü</a:t>
            </a:r>
            <a:endParaRPr>
              <a:solidFill>
                <a:srgbClr val="263F87"/>
              </a:solidFill>
            </a:endParaRPr>
          </a:p>
        </p:txBody>
      </p:sp>
      <p:sp>
        <p:nvSpPr>
          <p:cNvPr id="203" name="Google Shape;203;gbfb11d3370_0_87"/>
          <p:cNvSpPr txBox="1"/>
          <p:nvPr/>
        </p:nvSpPr>
        <p:spPr>
          <a:xfrm>
            <a:off x="1963225" y="1392825"/>
            <a:ext cx="7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04" name="Google Shape;204;gbfb11d3370_0_87"/>
          <p:cNvPicPr preferRelativeResize="0"/>
          <p:nvPr/>
        </p:nvPicPr>
        <p:blipFill>
          <a:blip r:embed="rId3">
            <a:alphaModFix/>
          </a:blip>
          <a:stretch>
            <a:fillRect/>
          </a:stretch>
        </p:blipFill>
        <p:spPr>
          <a:xfrm>
            <a:off x="2772375" y="1266863"/>
            <a:ext cx="5199875" cy="40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bfb11d3370_0_14"/>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Sorusu</a:t>
            </a:r>
            <a:endParaRPr>
              <a:solidFill>
                <a:srgbClr val="263F87"/>
              </a:solidFill>
            </a:endParaRPr>
          </a:p>
        </p:txBody>
      </p:sp>
      <p:sp>
        <p:nvSpPr>
          <p:cNvPr id="91" name="Google Shape;91;gbfb11d3370_0_14"/>
          <p:cNvSpPr txBox="1"/>
          <p:nvPr/>
        </p:nvSpPr>
        <p:spPr>
          <a:xfrm>
            <a:off x="2388400" y="2016275"/>
            <a:ext cx="6168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200">
                <a:solidFill>
                  <a:srgbClr val="263F87"/>
                </a:solidFill>
                <a:latin typeface="Calibri"/>
                <a:ea typeface="Calibri"/>
                <a:cs typeface="Calibri"/>
                <a:sym typeface="Calibri"/>
              </a:rPr>
              <a:t>Girilen Sayının Pozitif, Negatif, ya da Sıfır(0) olduğunu bulan Python kodunu yazınız</a:t>
            </a:r>
            <a:endParaRPr sz="2200">
              <a:solidFill>
                <a:srgbClr val="263F87"/>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bfb11d3370_0_93"/>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Sorusu</a:t>
            </a:r>
            <a:endParaRPr>
              <a:solidFill>
                <a:srgbClr val="263F87"/>
              </a:solidFill>
            </a:endParaRPr>
          </a:p>
        </p:txBody>
      </p:sp>
      <p:sp>
        <p:nvSpPr>
          <p:cNvPr id="210" name="Google Shape;210;gbfb11d3370_0_93"/>
          <p:cNvSpPr txBox="1"/>
          <p:nvPr/>
        </p:nvSpPr>
        <p:spPr>
          <a:xfrm>
            <a:off x="1326500" y="1432625"/>
            <a:ext cx="914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100">
                <a:latin typeface="Calibri"/>
                <a:ea typeface="Calibri"/>
                <a:cs typeface="Calibri"/>
                <a:sym typeface="Calibri"/>
              </a:rPr>
              <a:t>Python programlama dili ile aşağıdaki gibi basit bir hesaplama makinesi yapalım. 4 işlem olarak seçenekleri kullanıcıdan aldıktan sonra toplama, çıkarma, çarpma ve bölme olarak 1 2 3 4 gibi girdi alalım. Son olarak seçimler dışında bir giriş yapılırsa onu da “geçersiz işlem girdiniz” şeklinde mesaj verebiliriz.</a:t>
            </a:r>
            <a:endParaRPr sz="2100">
              <a:latin typeface="Calibri"/>
              <a:ea typeface="Calibri"/>
              <a:cs typeface="Calibri"/>
              <a:sym typeface="Calibri"/>
            </a:endParaRPr>
          </a:p>
        </p:txBody>
      </p:sp>
      <p:sp>
        <p:nvSpPr>
          <p:cNvPr id="211" name="Google Shape;211;gbfb11d3370_0_93"/>
          <p:cNvSpPr txBox="1"/>
          <p:nvPr/>
        </p:nvSpPr>
        <p:spPr>
          <a:xfrm>
            <a:off x="2798900" y="3075875"/>
            <a:ext cx="63804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100">
                <a:latin typeface="Calibri"/>
                <a:ea typeface="Calibri"/>
                <a:cs typeface="Calibri"/>
                <a:sym typeface="Calibri"/>
              </a:rPr>
              <a:t>#Baslangic kodu </a:t>
            </a:r>
            <a:endParaRPr sz="2100">
              <a:latin typeface="Calibri"/>
              <a:ea typeface="Calibri"/>
              <a:cs typeface="Calibri"/>
              <a:sym typeface="Calibri"/>
            </a:endParaRPr>
          </a:p>
          <a:p>
            <a:pPr indent="0" lvl="0" marL="0" rtl="0" algn="l">
              <a:spcBef>
                <a:spcPts val="0"/>
              </a:spcBef>
              <a:spcAft>
                <a:spcPts val="0"/>
              </a:spcAft>
              <a:buNone/>
            </a:pPr>
            <a:r>
              <a:rPr lang="tr-TR" sz="2100">
                <a:latin typeface="Calibri"/>
                <a:ea typeface="Calibri"/>
                <a:cs typeface="Calibri"/>
                <a:sym typeface="Calibri"/>
              </a:rPr>
              <a:t>print("--- Hesap Makinesi -----") </a:t>
            </a:r>
            <a:endParaRPr sz="2100">
              <a:latin typeface="Calibri"/>
              <a:ea typeface="Calibri"/>
              <a:cs typeface="Calibri"/>
              <a:sym typeface="Calibri"/>
            </a:endParaRPr>
          </a:p>
          <a:p>
            <a:pPr indent="0" lvl="0" marL="0" rtl="0" algn="l">
              <a:spcBef>
                <a:spcPts val="0"/>
              </a:spcBef>
              <a:spcAft>
                <a:spcPts val="0"/>
              </a:spcAft>
              <a:buNone/>
            </a:pPr>
            <a:r>
              <a:rPr lang="tr-TR" sz="2100">
                <a:latin typeface="Calibri"/>
                <a:ea typeface="Calibri"/>
                <a:cs typeface="Calibri"/>
                <a:sym typeface="Calibri"/>
              </a:rPr>
              <a:t>print("Toplama işlemi̇ yapmak için 1 'e basin. çikarma işlemi yapmak için 2 'e basin. çarpma işlemi  yapmak için 3 'e basin. bölme işlemi   yapmak için 4 'e basin.")</a:t>
            </a:r>
            <a:endParaRPr sz="21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bfb11d3370_0_97"/>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Çözümü</a:t>
            </a:r>
            <a:endParaRPr>
              <a:solidFill>
                <a:srgbClr val="263F87"/>
              </a:solidFill>
            </a:endParaRPr>
          </a:p>
        </p:txBody>
      </p:sp>
      <p:sp>
        <p:nvSpPr>
          <p:cNvPr id="217" name="Google Shape;217;gbfb11d3370_0_97"/>
          <p:cNvSpPr txBox="1"/>
          <p:nvPr/>
        </p:nvSpPr>
        <p:spPr>
          <a:xfrm>
            <a:off x="1963225" y="1392825"/>
            <a:ext cx="7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18" name="Google Shape;218;gbfb11d3370_0_97"/>
          <p:cNvPicPr preferRelativeResize="0"/>
          <p:nvPr/>
        </p:nvPicPr>
        <p:blipFill>
          <a:blip r:embed="rId3">
            <a:alphaModFix/>
          </a:blip>
          <a:stretch>
            <a:fillRect/>
          </a:stretch>
        </p:blipFill>
        <p:spPr>
          <a:xfrm>
            <a:off x="3041000" y="1266875"/>
            <a:ext cx="5657650" cy="45962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bfb11d3370_0_62"/>
          <p:cNvSpPr txBox="1"/>
          <p:nvPr/>
        </p:nvSpPr>
        <p:spPr>
          <a:xfrm>
            <a:off x="1963225" y="1392825"/>
            <a:ext cx="7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4" name="Google Shape;224;gbfb11d3370_0_62"/>
          <p:cNvSpPr txBox="1"/>
          <p:nvPr/>
        </p:nvSpPr>
        <p:spPr>
          <a:xfrm>
            <a:off x="795875" y="1392825"/>
            <a:ext cx="590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rgbClr val="263F87"/>
                </a:solidFill>
                <a:latin typeface="Calibri"/>
                <a:ea typeface="Calibri"/>
                <a:cs typeface="Calibri"/>
                <a:sym typeface="Calibri"/>
              </a:rPr>
              <a:t>https://www.tasarimkodlama.com/</a:t>
            </a:r>
            <a:endParaRPr>
              <a:solidFill>
                <a:srgbClr val="263F87"/>
              </a:solidFill>
              <a:latin typeface="Calibri"/>
              <a:ea typeface="Calibri"/>
              <a:cs typeface="Calibri"/>
              <a:sym typeface="Calibri"/>
            </a:endParaRPr>
          </a:p>
          <a:p>
            <a:pPr indent="0" lvl="0" marL="0" rtl="0" algn="l">
              <a:spcBef>
                <a:spcPts val="0"/>
              </a:spcBef>
              <a:spcAft>
                <a:spcPts val="0"/>
              </a:spcAft>
              <a:buNone/>
            </a:pPr>
            <a:r>
              <a:rPr lang="tr-TR">
                <a:solidFill>
                  <a:srgbClr val="263F87"/>
                </a:solidFill>
                <a:latin typeface="Calibri"/>
                <a:ea typeface="Calibri"/>
                <a:cs typeface="Calibri"/>
                <a:sym typeface="Calibri"/>
              </a:rPr>
              <a:t>https://www.algoritmaornekleri.com/</a:t>
            </a:r>
            <a:endParaRPr>
              <a:solidFill>
                <a:srgbClr val="263F87"/>
              </a:solidFill>
              <a:latin typeface="Calibri"/>
              <a:ea typeface="Calibri"/>
              <a:cs typeface="Calibri"/>
              <a:sym typeface="Calibri"/>
            </a:endParaRPr>
          </a:p>
          <a:p>
            <a:pPr indent="0" lvl="0" marL="0" rtl="0" algn="l">
              <a:spcBef>
                <a:spcPts val="0"/>
              </a:spcBef>
              <a:spcAft>
                <a:spcPts val="0"/>
              </a:spcAft>
              <a:buNone/>
            </a:pPr>
            <a:r>
              <a:rPr lang="tr-TR">
                <a:solidFill>
                  <a:srgbClr val="263F87"/>
                </a:solidFill>
                <a:latin typeface="Calibri"/>
                <a:ea typeface="Calibri"/>
                <a:cs typeface="Calibri"/>
                <a:sym typeface="Calibri"/>
              </a:rPr>
              <a:t>https://mustafasolmaz.com/</a:t>
            </a:r>
            <a:endParaRPr>
              <a:solidFill>
                <a:srgbClr val="263F87"/>
              </a:solidFill>
              <a:latin typeface="Calibri"/>
              <a:ea typeface="Calibri"/>
              <a:cs typeface="Calibri"/>
              <a:sym typeface="Calibri"/>
            </a:endParaRPr>
          </a:p>
        </p:txBody>
      </p:sp>
      <p:sp>
        <p:nvSpPr>
          <p:cNvPr id="225" name="Google Shape;225;gbfb11d3370_0_62"/>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Kaynakça</a:t>
            </a:r>
            <a:endParaRPr>
              <a:solidFill>
                <a:srgbClr val="263F8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bfb11d3370_0_18"/>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Çözümü</a:t>
            </a:r>
            <a:endParaRPr>
              <a:solidFill>
                <a:srgbClr val="263F87"/>
              </a:solidFill>
            </a:endParaRPr>
          </a:p>
        </p:txBody>
      </p:sp>
      <p:sp>
        <p:nvSpPr>
          <p:cNvPr id="97" name="Google Shape;97;gbfb11d3370_0_18"/>
          <p:cNvSpPr txBox="1"/>
          <p:nvPr/>
        </p:nvSpPr>
        <p:spPr>
          <a:xfrm>
            <a:off x="1963225" y="1392825"/>
            <a:ext cx="7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98" name="Google Shape;98;gbfb11d3370_0_18"/>
          <p:cNvPicPr preferRelativeResize="0"/>
          <p:nvPr/>
        </p:nvPicPr>
        <p:blipFill>
          <a:blip r:embed="rId3">
            <a:alphaModFix/>
          </a:blip>
          <a:stretch>
            <a:fillRect/>
          </a:stretch>
        </p:blipFill>
        <p:spPr>
          <a:xfrm>
            <a:off x="2707400" y="1666975"/>
            <a:ext cx="6324850" cy="255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bfb11d32f3_0_32"/>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Sorusu</a:t>
            </a:r>
            <a:endParaRPr>
              <a:solidFill>
                <a:srgbClr val="263F87"/>
              </a:solidFill>
            </a:endParaRPr>
          </a:p>
        </p:txBody>
      </p:sp>
      <p:sp>
        <p:nvSpPr>
          <p:cNvPr id="104" name="Google Shape;104;gbfb11d32f3_0_32"/>
          <p:cNvSpPr txBox="1"/>
          <p:nvPr/>
        </p:nvSpPr>
        <p:spPr>
          <a:xfrm>
            <a:off x="2082600" y="1883625"/>
            <a:ext cx="714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100">
                <a:solidFill>
                  <a:srgbClr val="263F87"/>
                </a:solidFill>
                <a:latin typeface="Calibri"/>
                <a:ea typeface="Calibri"/>
                <a:cs typeface="Calibri"/>
                <a:sym typeface="Calibri"/>
              </a:rPr>
              <a:t>Aracın gittiği toplam km’deki yakıt masrafını hesaplayan kodu yazınız.</a:t>
            </a:r>
            <a:endParaRPr sz="2100">
              <a:solidFill>
                <a:srgbClr val="263F87"/>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bfb11d32f3_0_37"/>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Çözümü</a:t>
            </a:r>
            <a:endParaRPr>
              <a:solidFill>
                <a:srgbClr val="263F87"/>
              </a:solidFill>
            </a:endParaRPr>
          </a:p>
        </p:txBody>
      </p:sp>
      <p:sp>
        <p:nvSpPr>
          <p:cNvPr id="110" name="Google Shape;110;gbfb11d32f3_0_37"/>
          <p:cNvSpPr txBox="1"/>
          <p:nvPr/>
        </p:nvSpPr>
        <p:spPr>
          <a:xfrm>
            <a:off x="1963225" y="1392825"/>
            <a:ext cx="7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11" name="Google Shape;111;gbfb11d32f3_0_37"/>
          <p:cNvPicPr preferRelativeResize="0"/>
          <p:nvPr/>
        </p:nvPicPr>
        <p:blipFill>
          <a:blip r:embed="rId3">
            <a:alphaModFix/>
          </a:blip>
          <a:stretch>
            <a:fillRect/>
          </a:stretch>
        </p:blipFill>
        <p:spPr>
          <a:xfrm>
            <a:off x="1251748" y="1793025"/>
            <a:ext cx="9396699" cy="15253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bfb11d32f3_0_0"/>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Sorusu</a:t>
            </a:r>
            <a:endParaRPr>
              <a:solidFill>
                <a:srgbClr val="263F87"/>
              </a:solidFill>
            </a:endParaRPr>
          </a:p>
        </p:txBody>
      </p:sp>
      <p:sp>
        <p:nvSpPr>
          <p:cNvPr id="117" name="Google Shape;117;gbfb11d32f3_0_0"/>
          <p:cNvSpPr txBox="1"/>
          <p:nvPr/>
        </p:nvSpPr>
        <p:spPr>
          <a:xfrm>
            <a:off x="1419350" y="2122375"/>
            <a:ext cx="9020100" cy="13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TR" sz="2500">
                <a:solidFill>
                  <a:srgbClr val="263F87"/>
                </a:solidFill>
                <a:latin typeface="Calibri"/>
                <a:ea typeface="Calibri"/>
                <a:cs typeface="Calibri"/>
                <a:sym typeface="Calibri"/>
              </a:rPr>
              <a:t>İki vize ve bir final sınavına girilen üniversitede harf notuna vizeler %30 final ise %40 etkilidir. Bu üniversitenin harf ortalamasını hesaplayan kodu yazınız.</a:t>
            </a:r>
            <a:endParaRPr sz="2500">
              <a:solidFill>
                <a:srgbClr val="263F8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bfb11d32f3_0_8"/>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a:t>
            </a:r>
            <a:r>
              <a:rPr lang="tr-TR">
                <a:solidFill>
                  <a:srgbClr val="263F87"/>
                </a:solidFill>
              </a:rPr>
              <a:t> Uygulama Çözümü</a:t>
            </a:r>
            <a:endParaRPr>
              <a:solidFill>
                <a:srgbClr val="263F87"/>
              </a:solidFill>
            </a:endParaRPr>
          </a:p>
        </p:txBody>
      </p:sp>
      <p:sp>
        <p:nvSpPr>
          <p:cNvPr id="123" name="Google Shape;123;gbfb11d32f3_0_8"/>
          <p:cNvSpPr txBox="1"/>
          <p:nvPr/>
        </p:nvSpPr>
        <p:spPr>
          <a:xfrm>
            <a:off x="1963225" y="1392825"/>
            <a:ext cx="7813200" cy="35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24" name="Google Shape;124;gbfb11d32f3_0_8"/>
          <p:cNvPicPr preferRelativeResize="0"/>
          <p:nvPr/>
        </p:nvPicPr>
        <p:blipFill>
          <a:blip r:embed="rId3">
            <a:alphaModFix/>
          </a:blip>
          <a:stretch>
            <a:fillRect/>
          </a:stretch>
        </p:blipFill>
        <p:spPr>
          <a:xfrm>
            <a:off x="2805500" y="1266869"/>
            <a:ext cx="5445301" cy="4446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bfb11d32f3_0_21"/>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Sorusu</a:t>
            </a:r>
            <a:endParaRPr>
              <a:solidFill>
                <a:srgbClr val="263F87"/>
              </a:solidFill>
            </a:endParaRPr>
          </a:p>
        </p:txBody>
      </p:sp>
      <p:sp>
        <p:nvSpPr>
          <p:cNvPr id="130" name="Google Shape;130;gbfb11d32f3_0_21"/>
          <p:cNvSpPr txBox="1"/>
          <p:nvPr/>
        </p:nvSpPr>
        <p:spPr>
          <a:xfrm>
            <a:off x="1419350" y="2122375"/>
            <a:ext cx="9020100" cy="13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TR" sz="2500">
                <a:solidFill>
                  <a:srgbClr val="263F87"/>
                </a:solidFill>
                <a:latin typeface="Calibri"/>
                <a:ea typeface="Calibri"/>
                <a:cs typeface="Calibri"/>
                <a:sym typeface="Calibri"/>
              </a:rPr>
              <a:t>Bir sayının kendisi dışında bütün pozitif bölenlerinin toplamı kendisine eşit olan sayılara mükemmel sayı denir. Kullanıcıdan alınan sayının mükemmel sayı olup olmadığını kontrol eden kodu yazınız.</a:t>
            </a:r>
            <a:endParaRPr sz="2500">
              <a:solidFill>
                <a:srgbClr val="263F87"/>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bfb11d32f3_0_26"/>
          <p:cNvSpPr txBox="1"/>
          <p:nvPr>
            <p:ph type="ctrTitle"/>
          </p:nvPr>
        </p:nvSpPr>
        <p:spPr>
          <a:xfrm>
            <a:off x="900550" y="275963"/>
            <a:ext cx="9144000" cy="99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tr-TR">
                <a:solidFill>
                  <a:srgbClr val="263F87"/>
                </a:solidFill>
              </a:rPr>
              <a:t>🎉 Uygulama Çözümü</a:t>
            </a:r>
            <a:endParaRPr>
              <a:solidFill>
                <a:srgbClr val="263F87"/>
              </a:solidFill>
            </a:endParaRPr>
          </a:p>
        </p:txBody>
      </p:sp>
      <p:sp>
        <p:nvSpPr>
          <p:cNvPr id="136" name="Google Shape;136;gbfb11d32f3_0_26"/>
          <p:cNvSpPr txBox="1"/>
          <p:nvPr/>
        </p:nvSpPr>
        <p:spPr>
          <a:xfrm>
            <a:off x="1963225" y="1392825"/>
            <a:ext cx="7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37" name="Google Shape;137;gbfb11d32f3_0_26"/>
          <p:cNvPicPr preferRelativeResize="0"/>
          <p:nvPr/>
        </p:nvPicPr>
        <p:blipFill>
          <a:blip r:embed="rId3">
            <a:alphaModFix/>
          </a:blip>
          <a:stretch>
            <a:fillRect/>
          </a:stretch>
        </p:blipFill>
        <p:spPr>
          <a:xfrm>
            <a:off x="2739050" y="1507650"/>
            <a:ext cx="5737251" cy="342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2020-12-29T20:29:45Z</dcterms:created>
  <dc:creator>Alperen Orhan</dc:creator>
</cp:coreProperties>
</file>