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886-88DF-40B2-9F3A-CA0B1372F7E2}" type="datetimeFigureOut">
              <a:rPr lang="nb-NO" smtClean="0"/>
              <a:t>19.11.2016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2F2B-D0E4-4A25-86ED-0652DBCE37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74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886-88DF-40B2-9F3A-CA0B1372F7E2}" type="datetimeFigureOut">
              <a:rPr lang="nb-NO" smtClean="0"/>
              <a:t>19.11.2016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2F2B-D0E4-4A25-86ED-0652DBCE37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229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886-88DF-40B2-9F3A-CA0B1372F7E2}" type="datetimeFigureOut">
              <a:rPr lang="nb-NO" smtClean="0"/>
              <a:t>19.11.2016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2F2B-D0E4-4A25-86ED-0652DBCE37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87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886-88DF-40B2-9F3A-CA0B1372F7E2}" type="datetimeFigureOut">
              <a:rPr lang="nb-NO" smtClean="0"/>
              <a:t>19.11.2016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2F2B-D0E4-4A25-86ED-0652DBCE37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242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886-88DF-40B2-9F3A-CA0B1372F7E2}" type="datetimeFigureOut">
              <a:rPr lang="nb-NO" smtClean="0"/>
              <a:t>19.11.2016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2F2B-D0E4-4A25-86ED-0652DBCE37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839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886-88DF-40B2-9F3A-CA0B1372F7E2}" type="datetimeFigureOut">
              <a:rPr lang="nb-NO" smtClean="0"/>
              <a:t>19.11.2016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2F2B-D0E4-4A25-86ED-0652DBCE37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52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886-88DF-40B2-9F3A-CA0B1372F7E2}" type="datetimeFigureOut">
              <a:rPr lang="nb-NO" smtClean="0"/>
              <a:t>19.11.2016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2F2B-D0E4-4A25-86ED-0652DBCE37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734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886-88DF-40B2-9F3A-CA0B1372F7E2}" type="datetimeFigureOut">
              <a:rPr lang="nb-NO" smtClean="0"/>
              <a:t>19.11.2016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2F2B-D0E4-4A25-86ED-0652DBCE37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403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886-88DF-40B2-9F3A-CA0B1372F7E2}" type="datetimeFigureOut">
              <a:rPr lang="nb-NO" smtClean="0"/>
              <a:t>19.11.2016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2F2B-D0E4-4A25-86ED-0652DBCE37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262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886-88DF-40B2-9F3A-CA0B1372F7E2}" type="datetimeFigureOut">
              <a:rPr lang="nb-NO" smtClean="0"/>
              <a:t>19.11.2016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2F2B-D0E4-4A25-86ED-0652DBCE37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53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886-88DF-40B2-9F3A-CA0B1372F7E2}" type="datetimeFigureOut">
              <a:rPr lang="nb-NO" smtClean="0"/>
              <a:t>19.11.2016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2F2B-D0E4-4A25-86ED-0652DBCE37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71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9886-88DF-40B2-9F3A-CA0B1372F7E2}" type="datetimeFigureOut">
              <a:rPr lang="nb-NO" smtClean="0"/>
              <a:t>19.11.2016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2F2B-D0E4-4A25-86ED-0652DBCE37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318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mrf.org.au/myscope/xrd/applications/" TargetMode="External"/><Relationship Id="rId2" Type="http://schemas.openxmlformats.org/officeDocument/2006/relationships/hyperlink" Target="https://www.mn.uio.no/kjemi/english/research/about/infrastructure/xrd-lab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erc.carleton.edu/research_education/geochemsheets/techniques/SXD.html" TargetMode="External"/><Relationship Id="rId5" Type="http://schemas.openxmlformats.org/officeDocument/2006/relationships/hyperlink" Target="http://serc.carleton.edu/research_education/geochemsheets/techniques/XRD.html" TargetMode="External"/><Relationship Id="rId4" Type="http://schemas.openxmlformats.org/officeDocument/2006/relationships/hyperlink" Target="http://serc.carleton.edu/research_education/geochemsheets/BraggsLa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X-ray</a:t>
            </a:r>
            <a:r>
              <a:rPr lang="nb-NO" dirty="0"/>
              <a:t> </a:t>
            </a:r>
            <a:r>
              <a:rPr lang="nb-NO" dirty="0" err="1"/>
              <a:t>diffraction</a:t>
            </a:r>
            <a:r>
              <a:rPr lang="nb-NO" dirty="0"/>
              <a:t> (XRD)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By Furkan Kaya</a:t>
            </a:r>
          </a:p>
        </p:txBody>
      </p:sp>
    </p:spTree>
    <p:extLst>
      <p:ext uri="{BB962C8B-B14F-4D97-AF65-F5344CB8AC3E}">
        <p14:creationId xmlns:p14="http://schemas.microsoft.com/office/powerpoint/2010/main" val="61093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5413"/>
          </a:xfrm>
        </p:spPr>
        <p:txBody>
          <a:bodyPr/>
          <a:lstStyle/>
          <a:p>
            <a:r>
              <a:rPr lang="nb-NO" dirty="0"/>
              <a:t>Layout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lecture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Basic </a:t>
            </a:r>
            <a:r>
              <a:rPr lang="nb-NO" dirty="0" err="1"/>
              <a:t>theory</a:t>
            </a:r>
            <a:endParaRPr lang="nb-NO" dirty="0"/>
          </a:p>
          <a:p>
            <a:endParaRPr lang="nb-NO" dirty="0"/>
          </a:p>
          <a:p>
            <a:r>
              <a:rPr lang="nb-NO" dirty="0"/>
              <a:t>Applications </a:t>
            </a:r>
            <a:r>
              <a:rPr lang="nb-NO" dirty="0" err="1"/>
              <a:t>of</a:t>
            </a:r>
            <a:r>
              <a:rPr lang="nb-NO" dirty="0"/>
              <a:t> XRD</a:t>
            </a:r>
          </a:p>
          <a:p>
            <a:endParaRPr lang="nb-NO" dirty="0"/>
          </a:p>
          <a:p>
            <a:r>
              <a:rPr lang="nb-NO" dirty="0"/>
              <a:t>A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example</a:t>
            </a:r>
            <a:r>
              <a:rPr lang="nb-NO" dirty="0"/>
              <a:t>: </a:t>
            </a:r>
            <a:r>
              <a:rPr lang="nb-NO" dirty="0" err="1"/>
              <a:t>the</a:t>
            </a:r>
            <a:r>
              <a:rPr lang="nb-NO" dirty="0"/>
              <a:t> XRD-lab in Oslo</a:t>
            </a:r>
          </a:p>
        </p:txBody>
      </p:sp>
    </p:spTree>
    <p:extLst>
      <p:ext uri="{BB962C8B-B14F-4D97-AF65-F5344CB8AC3E}">
        <p14:creationId xmlns:p14="http://schemas.microsoft.com/office/powerpoint/2010/main" val="42332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721"/>
          </a:xfrm>
        </p:spPr>
        <p:txBody>
          <a:bodyPr/>
          <a:lstStyle/>
          <a:p>
            <a:r>
              <a:rPr lang="nb-NO" dirty="0" err="1"/>
              <a:t>Theory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XRD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1986" y="1371838"/>
            <a:ext cx="11108029" cy="4936773"/>
          </a:xfrm>
        </p:spPr>
        <p:txBody>
          <a:bodyPr/>
          <a:lstStyle/>
          <a:p>
            <a:r>
              <a:rPr lang="nb-NO" dirty="0"/>
              <a:t>Braggs </a:t>
            </a:r>
            <a:r>
              <a:rPr lang="nb-NO" dirty="0" err="1"/>
              <a:t>law</a:t>
            </a:r>
            <a:r>
              <a:rPr lang="nb-NO" dirty="0"/>
              <a:t>: n</a:t>
            </a:r>
            <a:r>
              <a:rPr lang="el-GR" dirty="0"/>
              <a:t>λ =2</a:t>
            </a:r>
            <a:r>
              <a:rPr lang="nb-NO" dirty="0"/>
              <a:t>d*sin</a:t>
            </a:r>
            <a:r>
              <a:rPr lang="el-GR" dirty="0"/>
              <a:t>θ 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Angle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incident</a:t>
            </a:r>
            <a:r>
              <a:rPr lang="nb-NO" dirty="0"/>
              <a:t> = angle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scattering</a:t>
            </a: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166937"/>
            <a:ext cx="5581650" cy="28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4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Theory</a:t>
            </a:r>
            <a:r>
              <a:rPr lang="nb-NO" dirty="0"/>
              <a:t> </a:t>
            </a:r>
            <a:r>
              <a:rPr lang="nb-NO" dirty="0" err="1"/>
              <a:t>continues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186962"/>
            <a:ext cx="10515600" cy="4990001"/>
          </a:xfrm>
        </p:spPr>
        <p:txBody>
          <a:bodyPr/>
          <a:lstStyle/>
          <a:p>
            <a:r>
              <a:rPr lang="nb-NO" dirty="0" err="1"/>
              <a:t>Known</a:t>
            </a:r>
            <a:r>
              <a:rPr lang="nb-NO" dirty="0"/>
              <a:t> angle (theta), </a:t>
            </a:r>
            <a:r>
              <a:rPr lang="nb-NO" dirty="0" err="1"/>
              <a:t>wavelength</a:t>
            </a:r>
            <a:r>
              <a:rPr lang="nb-NO" dirty="0"/>
              <a:t> and </a:t>
            </a:r>
            <a:r>
              <a:rPr lang="nb-NO" dirty="0" err="1"/>
              <a:t>constructive</a:t>
            </a:r>
            <a:r>
              <a:rPr lang="nb-NO" dirty="0"/>
              <a:t> </a:t>
            </a:r>
            <a:r>
              <a:rPr lang="nb-NO" dirty="0" err="1"/>
              <a:t>interference</a:t>
            </a:r>
            <a:r>
              <a:rPr lang="nb-NO" dirty="0"/>
              <a:t> </a:t>
            </a:r>
            <a:r>
              <a:rPr lang="nb-NO" dirty="0" err="1"/>
              <a:t>gives</a:t>
            </a:r>
            <a:r>
              <a:rPr lang="nb-NO" dirty="0"/>
              <a:t> </a:t>
            </a:r>
            <a:r>
              <a:rPr lang="nb-NO" dirty="0" err="1"/>
              <a:t>atomic</a:t>
            </a:r>
            <a:r>
              <a:rPr lang="nb-NO" dirty="0"/>
              <a:t> </a:t>
            </a:r>
            <a:r>
              <a:rPr lang="nb-NO" dirty="0" err="1"/>
              <a:t>spacing</a:t>
            </a:r>
            <a:r>
              <a:rPr lang="nb-NO" dirty="0"/>
              <a:t> (d)</a:t>
            </a:r>
          </a:p>
          <a:p>
            <a:endParaRPr lang="nb-NO" dirty="0"/>
          </a:p>
          <a:p>
            <a:r>
              <a:rPr lang="nb-NO" dirty="0"/>
              <a:t>From d = </a:t>
            </a:r>
            <a:r>
              <a:rPr lang="nb-NO" dirty="0" err="1"/>
              <a:t>crystal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material</a:t>
            </a:r>
          </a:p>
          <a:p>
            <a:endParaRPr lang="nb-NO" dirty="0"/>
          </a:p>
          <a:p>
            <a:r>
              <a:rPr lang="nb-NO" dirty="0" err="1"/>
              <a:t>According</a:t>
            </a:r>
            <a:r>
              <a:rPr lang="nb-NO" dirty="0"/>
              <a:t> to: </a:t>
            </a:r>
            <a:r>
              <a:rPr lang="nb-NO" dirty="0"/>
              <a:t>d(</a:t>
            </a:r>
            <a:r>
              <a:rPr lang="nb-NO" dirty="0" err="1"/>
              <a:t>hkl</a:t>
            </a:r>
            <a:r>
              <a:rPr lang="nb-NO" dirty="0"/>
              <a:t>) =(a/(</a:t>
            </a:r>
            <a:r>
              <a:rPr lang="nb-NO" dirty="0" err="1"/>
              <a:t>sqrt</a:t>
            </a:r>
            <a:r>
              <a:rPr lang="nb-NO" dirty="0"/>
              <a:t>((h^2 + k^2 + l^2))) (</a:t>
            </a:r>
            <a:r>
              <a:rPr lang="nb-NO" dirty="0" err="1"/>
              <a:t>cubic</a:t>
            </a:r>
            <a:r>
              <a:rPr lang="nb-NO" dirty="0"/>
              <a:t> </a:t>
            </a:r>
            <a:r>
              <a:rPr lang="nb-NO" dirty="0" err="1"/>
              <a:t>crystal</a:t>
            </a:r>
            <a:r>
              <a:rPr lang="nb-NO" dirty="0"/>
              <a:t> </a:t>
            </a:r>
            <a:r>
              <a:rPr lang="nb-NO" dirty="0" err="1"/>
              <a:t>structures</a:t>
            </a:r>
            <a:r>
              <a:rPr lang="nb-NO" dirty="0"/>
              <a:t>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7786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Applications </a:t>
            </a:r>
            <a:r>
              <a:rPr lang="nb-NO" dirty="0" err="1"/>
              <a:t>of</a:t>
            </a:r>
            <a:r>
              <a:rPr lang="nb-NO" dirty="0"/>
              <a:t> XRD - </a:t>
            </a:r>
            <a:r>
              <a:rPr lang="nb-NO" dirty="0" err="1"/>
              <a:t>examples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b-NO" dirty="0" err="1"/>
              <a:t>Deciding</a:t>
            </a:r>
            <a:r>
              <a:rPr lang="nb-NO" dirty="0"/>
              <a:t> </a:t>
            </a:r>
            <a:r>
              <a:rPr lang="nb-NO" dirty="0" err="1"/>
              <a:t>whether</a:t>
            </a:r>
            <a:r>
              <a:rPr lang="nb-NO" dirty="0"/>
              <a:t> a material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heusler</a:t>
            </a:r>
            <a:r>
              <a:rPr lang="nb-NO" dirty="0"/>
              <a:t> or half-</a:t>
            </a:r>
            <a:r>
              <a:rPr lang="nb-NO" dirty="0" err="1"/>
              <a:t>heusler</a:t>
            </a:r>
            <a:endParaRPr lang="nb-NO" dirty="0"/>
          </a:p>
          <a:p>
            <a:endParaRPr lang="nb-NO" dirty="0"/>
          </a:p>
          <a:p>
            <a:r>
              <a:rPr lang="nb-NO" dirty="0"/>
              <a:t>D = 6.06 Ångstrøm </a:t>
            </a:r>
            <a:r>
              <a:rPr lang="nb-NO" dirty="0" err="1"/>
              <a:t>gives</a:t>
            </a:r>
            <a:r>
              <a:rPr lang="nb-NO" dirty="0"/>
              <a:t> </a:t>
            </a:r>
            <a:r>
              <a:rPr lang="nb-NO" dirty="0" err="1"/>
              <a:t>halfheusler</a:t>
            </a:r>
            <a:endParaRPr lang="nb-NO" dirty="0"/>
          </a:p>
          <a:p>
            <a:endParaRPr lang="nb-NO" dirty="0"/>
          </a:p>
          <a:p>
            <a:r>
              <a:rPr lang="nb-NO" dirty="0"/>
              <a:t>D = 6.36 Ångstrøm </a:t>
            </a:r>
            <a:r>
              <a:rPr lang="nb-NO" dirty="0" err="1"/>
              <a:t>gives</a:t>
            </a:r>
            <a:r>
              <a:rPr lang="nb-NO" dirty="0"/>
              <a:t> </a:t>
            </a:r>
            <a:r>
              <a:rPr lang="nb-NO" dirty="0" err="1"/>
              <a:t>Heusler</a:t>
            </a:r>
            <a:endParaRPr lang="nb-NO" dirty="0"/>
          </a:p>
        </p:txBody>
      </p:sp>
      <p:pic>
        <p:nvPicPr>
          <p:cNvPr id="1026" name="Picture 2" descr="Bilderesultat for x-ray diffraction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445" t="-17187" r="-22824" b="-9900"/>
          <a:stretch/>
        </p:blipFill>
        <p:spPr bwMode="auto">
          <a:xfrm>
            <a:off x="4554414" y="-413238"/>
            <a:ext cx="7112977" cy="64362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64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852"/>
          </a:xfrm>
        </p:spPr>
        <p:txBody>
          <a:bodyPr/>
          <a:lstStyle/>
          <a:p>
            <a:r>
              <a:rPr lang="nb-NO" dirty="0"/>
              <a:t>Application 2: </a:t>
            </a:r>
            <a:r>
              <a:rPr lang="nb-NO" dirty="0" err="1"/>
              <a:t>Pharmaceutical</a:t>
            </a:r>
            <a:r>
              <a:rPr lang="nb-NO" dirty="0"/>
              <a:t> </a:t>
            </a:r>
            <a:r>
              <a:rPr lang="nb-NO" dirty="0" err="1"/>
              <a:t>industry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644162"/>
            <a:ext cx="10515600" cy="4532801"/>
          </a:xfrm>
        </p:spPr>
        <p:txBody>
          <a:bodyPr/>
          <a:lstStyle/>
          <a:p>
            <a:r>
              <a:rPr lang="nb-NO" dirty="0" err="1"/>
              <a:t>Characterizing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composition</a:t>
            </a:r>
            <a:endParaRPr lang="nb-NO" dirty="0"/>
          </a:p>
          <a:p>
            <a:endParaRPr lang="nb-NO" dirty="0"/>
          </a:p>
          <a:p>
            <a:r>
              <a:rPr lang="nb-NO" dirty="0"/>
              <a:t>STEP 1: </a:t>
            </a:r>
            <a:r>
              <a:rPr lang="nb-NO" dirty="0" err="1"/>
              <a:t>Isolate</a:t>
            </a:r>
            <a:r>
              <a:rPr lang="nb-NO" dirty="0"/>
              <a:t> </a:t>
            </a:r>
            <a:r>
              <a:rPr lang="nb-NO" dirty="0" err="1"/>
              <a:t>active</a:t>
            </a:r>
            <a:r>
              <a:rPr lang="nb-NO" dirty="0"/>
              <a:t> </a:t>
            </a:r>
            <a:r>
              <a:rPr lang="nb-NO" dirty="0" err="1"/>
              <a:t>drug</a:t>
            </a:r>
            <a:r>
              <a:rPr lang="nb-NO" dirty="0"/>
              <a:t>, XRD </a:t>
            </a:r>
            <a:r>
              <a:rPr lang="nb-NO" dirty="0" err="1"/>
              <a:t>diffraction</a:t>
            </a:r>
            <a:r>
              <a:rPr lang="nb-NO" dirty="0"/>
              <a:t> to analyse </a:t>
            </a:r>
            <a:r>
              <a:rPr lang="nb-NO" dirty="0" err="1"/>
              <a:t>crystal</a:t>
            </a:r>
            <a:r>
              <a:rPr lang="nb-NO" dirty="0"/>
              <a:t> </a:t>
            </a:r>
            <a:r>
              <a:rPr lang="nb-NO" dirty="0" err="1"/>
              <a:t>structure</a:t>
            </a:r>
            <a:endParaRPr lang="nb-NO" dirty="0"/>
          </a:p>
          <a:p>
            <a:endParaRPr lang="nb-NO" dirty="0"/>
          </a:p>
          <a:p>
            <a:r>
              <a:rPr lang="nb-NO" dirty="0"/>
              <a:t>STEP 2: </a:t>
            </a:r>
            <a:r>
              <a:rPr lang="nb-NO" dirty="0" err="1"/>
              <a:t>Secure</a:t>
            </a:r>
            <a:r>
              <a:rPr lang="nb-NO" dirty="0"/>
              <a:t> a patent and start to </a:t>
            </a:r>
            <a:r>
              <a:rPr lang="nb-NO" dirty="0" err="1"/>
              <a:t>manufacture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889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/>
          <a:lstStyle/>
          <a:p>
            <a:r>
              <a:rPr lang="nb-NO" dirty="0"/>
              <a:t>XRD-lab in Oslo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417886"/>
            <a:ext cx="3932237" cy="345110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nb-NO" dirty="0"/>
              <a:t>AFFILIATED WITH UIO</a:t>
            </a:r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HAS ONE CRYSTAL XRD INSTRUMENT (APEX)</a:t>
            </a:r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AND SEVERAL POWDER XRD INSTRUMENTS</a:t>
            </a:r>
          </a:p>
          <a:p>
            <a:pPr marL="285750" indent="-285750">
              <a:buFontTx/>
              <a:buChar char="-"/>
            </a:pPr>
            <a:endParaRPr lang="nb-NO" dirty="0"/>
          </a:p>
        </p:txBody>
      </p:sp>
      <p:pic>
        <p:nvPicPr>
          <p:cNvPr id="2050" name="Picture 2" descr="http://www.mn.uio.no/kjemi/english/research/about/infrastructure/xrd-lab/instruments/apex/xrd-apex2-507jpg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r="316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4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04252"/>
          </a:xfrm>
        </p:spPr>
        <p:txBody>
          <a:bodyPr/>
          <a:lstStyle/>
          <a:p>
            <a:r>
              <a:rPr lang="nb-NO" dirty="0" err="1"/>
              <a:t>Powder</a:t>
            </a:r>
            <a:r>
              <a:rPr lang="nb-NO" dirty="0"/>
              <a:t> XRD instruments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 500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DIFF1</a:t>
            </a:r>
          </a:p>
        </p:txBody>
      </p:sp>
      <p:pic>
        <p:nvPicPr>
          <p:cNvPr id="3074" name="Picture 2" descr="http://www.mn.uio.no/kjemi/english/research/about/infrastructure/xrd-lab/instruments/D500/xrd-d500-507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628107"/>
            <a:ext cx="5157787" cy="343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n.uio.no/kjemi/english/research/about/infrastructure/xrd-lab/instruments/diff1/xrd-diff1-507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19640"/>
            <a:ext cx="5183188" cy="38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59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7260"/>
          </a:xfrm>
        </p:spPr>
        <p:txBody>
          <a:bodyPr/>
          <a:lstStyle/>
          <a:p>
            <a:r>
              <a:rPr lang="nb-NO" dirty="0"/>
              <a:t>Sources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2259623"/>
            <a:ext cx="9144000" cy="4387362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nb-NO" dirty="0"/>
              <a:t>Material </a:t>
            </a:r>
            <a:r>
              <a:rPr lang="nb-NO" dirty="0" err="1"/>
              <a:t>characterisation</a:t>
            </a:r>
            <a:r>
              <a:rPr lang="nb-NO" dirty="0"/>
              <a:t> by </a:t>
            </a:r>
            <a:r>
              <a:rPr lang="nb-NO" dirty="0" err="1"/>
              <a:t>Yang</a:t>
            </a:r>
            <a:r>
              <a:rPr lang="nb-NO" dirty="0"/>
              <a:t> </a:t>
            </a:r>
            <a:r>
              <a:rPr lang="nb-NO" dirty="0" err="1"/>
              <a:t>Leng</a:t>
            </a:r>
            <a:endParaRPr lang="nb-NO" dirty="0"/>
          </a:p>
          <a:p>
            <a:pPr marL="342900" indent="-342900" algn="l">
              <a:buFontTx/>
              <a:buChar char="-"/>
            </a:pPr>
            <a:r>
              <a:rPr lang="nb-NO" dirty="0">
                <a:hlinkClick r:id="rId2"/>
              </a:rPr>
              <a:t>https://www.mn.uio.no/kjemi/english/research/about/infrastructure/xrd-lab/</a:t>
            </a:r>
            <a:endParaRPr lang="nb-NO" dirty="0"/>
          </a:p>
          <a:p>
            <a:pPr marL="342900" indent="-342900" algn="l">
              <a:buFontTx/>
              <a:buChar char="-"/>
            </a:pPr>
            <a:r>
              <a:rPr lang="nb-NO" dirty="0">
                <a:hlinkClick r:id="rId3"/>
              </a:rPr>
              <a:t>http://www.ammrf.org.au/myscope/xrd/applications/</a:t>
            </a:r>
            <a:endParaRPr lang="nb-NO" dirty="0"/>
          </a:p>
          <a:p>
            <a:pPr marL="342900" indent="-342900" algn="l">
              <a:buFontTx/>
              <a:buChar char="-"/>
            </a:pPr>
            <a:r>
              <a:rPr lang="nb-NO" dirty="0">
                <a:hlinkClick r:id="rId4"/>
              </a:rPr>
              <a:t>http://serc.carleton.edu/research_education/geochemsheets/BraggsLaw.html</a:t>
            </a:r>
            <a:endParaRPr lang="nb-NO" dirty="0"/>
          </a:p>
          <a:p>
            <a:pPr marL="342900" indent="-342900" algn="l">
              <a:buFontTx/>
              <a:buChar char="-"/>
            </a:pPr>
            <a:r>
              <a:rPr lang="nb-NO" dirty="0">
                <a:hlinkClick r:id="rId5"/>
              </a:rPr>
              <a:t>http://serc.carleton.edu/research_education/geochemsheets/techniques/XRD.html</a:t>
            </a:r>
            <a:endParaRPr lang="nb-NO" dirty="0"/>
          </a:p>
          <a:p>
            <a:pPr marL="342900" indent="-342900" algn="l">
              <a:buFontTx/>
              <a:buChar char="-"/>
            </a:pPr>
            <a:r>
              <a:rPr lang="nb-NO" dirty="0">
                <a:hlinkClick r:id="rId6"/>
              </a:rPr>
              <a:t>http://serc.carleton.edu/research_education/geochemsheets/techniques/SXD.html</a:t>
            </a:r>
            <a:endParaRPr lang="nb-NO" dirty="0"/>
          </a:p>
          <a:p>
            <a:pPr marL="342900" indent="-342900" algn="l">
              <a:buFontTx/>
              <a:buChar char="-"/>
            </a:pPr>
            <a:endParaRPr lang="nb-NO" dirty="0"/>
          </a:p>
          <a:p>
            <a:pPr marL="342900" indent="-342900" algn="l">
              <a:buFontTx/>
              <a:buChar char="-"/>
            </a:pPr>
            <a:endParaRPr lang="nb-NO" dirty="0"/>
          </a:p>
          <a:p>
            <a:pPr marL="342900" indent="-342900">
              <a:buFontTx/>
              <a:buChar char="-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0900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280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X-ray diffraction (XRD)</vt:lpstr>
      <vt:lpstr>Layout of the lecture</vt:lpstr>
      <vt:lpstr>Theory of XRD</vt:lpstr>
      <vt:lpstr>Theory continues</vt:lpstr>
      <vt:lpstr>Applications of XRD - examples</vt:lpstr>
      <vt:lpstr>Application 2: Pharmaceutical industry</vt:lpstr>
      <vt:lpstr>XRD-lab in Oslo</vt:lpstr>
      <vt:lpstr>Powder XRD instruments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X-ray diffraction (XRD)</dc:title>
  <dc:creator>Abdussamet Kaya</dc:creator>
  <cp:lastModifiedBy>Abdussamet Kaya</cp:lastModifiedBy>
  <cp:revision>27</cp:revision>
  <dcterms:created xsi:type="dcterms:W3CDTF">2016-11-19T14:12:26Z</dcterms:created>
  <dcterms:modified xsi:type="dcterms:W3CDTF">2016-11-20T01:17:28Z</dcterms:modified>
</cp:coreProperties>
</file>