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2784-ECE3-48B1-9830-DA74B700E4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8A55B-6596-4707-84CA-4BA48497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8A55B-6596-4707-84CA-4BA48497E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8B0-639E-4DA9-8286-7BE53DA64765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6081-8B83-4E5C-B628-67D007A0540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1D7-48CB-43AF-8928-3C566D6702C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E08B-EA9F-4F03-B1CF-0082649B562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E46-081C-4240-B559-4A8D07B2C14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F32-FB27-46F1-BBF3-00674A8E02E8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2AC-C028-49D4-BC02-D99922F35F3E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27E9-0B08-4F57-BF23-33AA5235C9F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6F60-E749-41CE-8055-CF02D77AD9E0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C51-1CDE-4D6D-B9BA-0AD4CC354037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BE56-0F8B-453D-B91C-788C6F46D88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1130-C710-416D-961E-50C363CCEC8D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E641-420A-4998-B8A3-AF0F108E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0462"/>
            <a:ext cx="9144000" cy="2389501"/>
          </a:xfrm>
        </p:spPr>
        <p:txBody>
          <a:bodyPr>
            <a:normAutofit fontScale="90000"/>
          </a:bodyPr>
          <a:lstStyle/>
          <a:p>
            <a:r>
              <a:rPr lang="hu-HU" sz="4000" dirty="0" smtClean="0"/>
              <a:t>DEMO </a:t>
            </a:r>
            <a:r>
              <a:rPr lang="hu-HU" sz="4000" dirty="0" err="1" smtClean="0"/>
              <a:t>applications</a:t>
            </a:r>
            <a:r>
              <a:rPr lang="hu-HU" sz="4000" dirty="0" smtClean="0"/>
              <a:t> </a:t>
            </a:r>
            <a:r>
              <a:rPr lang="hu-HU" sz="4000" dirty="0" err="1" smtClean="0"/>
              <a:t>with</a:t>
            </a:r>
            <a:r>
              <a:rPr lang="hu-HU" sz="4000" dirty="0" smtClean="0"/>
              <a:t> MPR121 and </a:t>
            </a:r>
            <a:r>
              <a:rPr lang="hu-HU" sz="4000" dirty="0" err="1" smtClean="0"/>
              <a:t>Arduino</a:t>
            </a:r>
            <a:r>
              <a:rPr lang="hu-HU" sz="4000" dirty="0" smtClean="0"/>
              <a:t>: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TOUCH, PROXIMITY SENSING AND LED SWITCHING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ORIGAMI project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– MPR121 chip </a:t>
            </a:r>
            <a:r>
              <a:rPr lang="hu-HU" dirty="0" err="1" smtClean="0"/>
              <a:t>from</a:t>
            </a:r>
            <a:r>
              <a:rPr lang="hu-HU" dirty="0" smtClean="0"/>
              <a:t> NXP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81931"/>
            <a:ext cx="10515600" cy="4351338"/>
          </a:xfrm>
        </p:spPr>
        <p:txBody>
          <a:bodyPr/>
          <a:lstStyle/>
          <a:p>
            <a:r>
              <a:rPr lang="hu-HU" sz="2400" dirty="0" smtClean="0"/>
              <a:t>12 </a:t>
            </a:r>
            <a:r>
              <a:rPr lang="hu-HU" sz="2400" dirty="0" err="1" smtClean="0"/>
              <a:t>channels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capacitive</a:t>
            </a:r>
            <a:r>
              <a:rPr lang="hu-HU" sz="2400" dirty="0" smtClean="0"/>
              <a:t> </a:t>
            </a:r>
            <a:r>
              <a:rPr lang="hu-HU" sz="2400" dirty="0" err="1" smtClean="0"/>
              <a:t>sensor</a:t>
            </a:r>
            <a:r>
              <a:rPr lang="hu-HU" sz="2400" dirty="0" smtClean="0"/>
              <a:t> </a:t>
            </a:r>
            <a:r>
              <a:rPr lang="hu-HU" sz="2400" dirty="0" err="1" smtClean="0"/>
              <a:t>electrodes</a:t>
            </a:r>
            <a:endParaRPr lang="hu-HU" sz="2400" dirty="0"/>
          </a:p>
          <a:p>
            <a:r>
              <a:rPr lang="hu-HU" sz="2400" dirty="0" smtClean="0"/>
              <a:t>LED drive </a:t>
            </a:r>
            <a:r>
              <a:rPr lang="hu-HU" sz="2400" dirty="0" err="1" smtClean="0"/>
              <a:t>available</a:t>
            </a:r>
            <a:r>
              <a:rPr lang="hu-HU" sz="2400" dirty="0" smtClean="0"/>
              <a:t> </a:t>
            </a:r>
            <a:r>
              <a:rPr lang="hu-HU" sz="2400" dirty="0" err="1" smtClean="0"/>
              <a:t>on</a:t>
            </a:r>
            <a:r>
              <a:rPr lang="hu-HU" sz="2400" dirty="0" smtClean="0"/>
              <a:t> 8 out of 12 </a:t>
            </a:r>
            <a:r>
              <a:rPr lang="hu-HU" sz="2400" dirty="0" err="1" smtClean="0"/>
              <a:t>channels</a:t>
            </a:r>
            <a:r>
              <a:rPr lang="hu-HU" sz="2400" dirty="0" smtClean="0"/>
              <a:t> (</a:t>
            </a:r>
            <a:r>
              <a:rPr lang="hu-HU" sz="2400" dirty="0" err="1" smtClean="0"/>
              <a:t>only</a:t>
            </a:r>
            <a:r>
              <a:rPr lang="hu-HU" sz="2400" dirty="0" smtClean="0"/>
              <a:t> 1-2 </a:t>
            </a:r>
            <a:r>
              <a:rPr lang="hu-HU" sz="2400" dirty="0" err="1" smtClean="0"/>
              <a:t>LEDs</a:t>
            </a:r>
            <a:r>
              <a:rPr lang="hu-HU" sz="2400" dirty="0" smtClean="0"/>
              <a:t> / </a:t>
            </a:r>
            <a:r>
              <a:rPr lang="hu-HU" sz="2400" dirty="0" err="1" smtClean="0"/>
              <a:t>channel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Autoconfig</a:t>
            </a:r>
            <a:r>
              <a:rPr lang="hu-HU" sz="2400" dirty="0" smtClean="0"/>
              <a:t>: </a:t>
            </a:r>
            <a:r>
              <a:rPr lang="hu-HU" sz="2400" dirty="0" err="1" smtClean="0"/>
              <a:t>fits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wide</a:t>
            </a:r>
            <a:r>
              <a:rPr lang="hu-HU" sz="2400" dirty="0" smtClean="0"/>
              <a:t> </a:t>
            </a:r>
            <a:r>
              <a:rPr lang="hu-HU" sz="2400" dirty="0" err="1" smtClean="0"/>
              <a:t>range</a:t>
            </a:r>
            <a:r>
              <a:rPr lang="hu-HU" sz="2400" dirty="0" smtClean="0"/>
              <a:t> of </a:t>
            </a:r>
            <a:r>
              <a:rPr lang="hu-HU" sz="2400" dirty="0" err="1" smtClean="0"/>
              <a:t>electrode</a:t>
            </a:r>
            <a:r>
              <a:rPr lang="hu-HU" sz="2400" dirty="0" smtClean="0"/>
              <a:t> </a:t>
            </a:r>
            <a:r>
              <a:rPr lang="hu-HU" sz="2400" dirty="0" err="1" smtClean="0"/>
              <a:t>sizes</a:t>
            </a:r>
            <a:r>
              <a:rPr lang="hu-HU" sz="2400" dirty="0" smtClean="0"/>
              <a:t> </a:t>
            </a:r>
            <a:r>
              <a:rPr lang="hu-HU" sz="2400" dirty="0" err="1" smtClean="0"/>
              <a:t>automatically</a:t>
            </a:r>
            <a:endParaRPr lang="hu-HU" sz="2400" dirty="0"/>
          </a:p>
          <a:p>
            <a:r>
              <a:rPr lang="hu-HU" sz="2400" dirty="0" err="1" smtClean="0">
                <a:solidFill>
                  <a:schemeClr val="accent1"/>
                </a:solidFill>
              </a:rPr>
              <a:t>Baseline</a:t>
            </a:r>
            <a:r>
              <a:rPr lang="hu-HU" sz="2400" dirty="0" smtClean="0">
                <a:solidFill>
                  <a:schemeClr val="accent1"/>
                </a:solidFill>
              </a:rPr>
              <a:t> </a:t>
            </a:r>
            <a:r>
              <a:rPr lang="hu-HU" sz="2400" dirty="0" err="1" smtClean="0">
                <a:solidFill>
                  <a:schemeClr val="accent1"/>
                </a:solidFill>
              </a:rPr>
              <a:t>Tracking</a:t>
            </a:r>
            <a:r>
              <a:rPr lang="hu-HU" sz="2400" dirty="0" smtClean="0">
                <a:solidFill>
                  <a:schemeClr val="accent1"/>
                </a:solidFill>
              </a:rPr>
              <a:t> (BT) </a:t>
            </a:r>
            <a:r>
              <a:rPr lang="hu-HU" sz="2400" dirty="0" smtClean="0"/>
              <a:t>- </a:t>
            </a:r>
            <a:r>
              <a:rPr lang="hu-HU" sz="2400" dirty="0" err="1" smtClean="0"/>
              <a:t>adjusts</a:t>
            </a:r>
            <a:r>
              <a:rPr lang="hu-HU" sz="2400" dirty="0" smtClean="0"/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Baseline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Value</a:t>
            </a:r>
            <a:r>
              <a:rPr lang="hu-HU" sz="2400" dirty="0" smtClean="0">
                <a:solidFill>
                  <a:schemeClr val="accent2"/>
                </a:solidFill>
              </a:rPr>
              <a:t> (BV)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changes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environment</a:t>
            </a:r>
            <a:endParaRPr lang="hu-HU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Dia számának hely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2</a:t>
            </a:fld>
            <a:endParaRPr lang="en-US"/>
          </a:p>
        </p:txBody>
      </p:sp>
      <p:grpSp>
        <p:nvGrpSpPr>
          <p:cNvPr id="94" name="Csoportba foglalás 93"/>
          <p:cNvGrpSpPr/>
          <p:nvPr/>
        </p:nvGrpSpPr>
        <p:grpSpPr>
          <a:xfrm>
            <a:off x="788965" y="3334434"/>
            <a:ext cx="10564835" cy="3204478"/>
            <a:chOff x="838200" y="3331665"/>
            <a:chExt cx="10564835" cy="3204478"/>
          </a:xfrm>
        </p:grpSpPr>
        <p:grpSp>
          <p:nvGrpSpPr>
            <p:cNvPr id="92" name="Csoportba foglalás 91"/>
            <p:cNvGrpSpPr/>
            <p:nvPr/>
          </p:nvGrpSpPr>
          <p:grpSpPr>
            <a:xfrm>
              <a:off x="838200" y="3331665"/>
              <a:ext cx="10564835" cy="3204478"/>
              <a:chOff x="838200" y="3331665"/>
              <a:chExt cx="10564835" cy="3204478"/>
            </a:xfrm>
          </p:grpSpPr>
          <p:grpSp>
            <p:nvGrpSpPr>
              <p:cNvPr id="81" name="Csoportba foglalás 80"/>
              <p:cNvGrpSpPr/>
              <p:nvPr/>
            </p:nvGrpSpPr>
            <p:grpSpPr>
              <a:xfrm>
                <a:off x="838200" y="3331665"/>
                <a:ext cx="10564835" cy="3204478"/>
                <a:chOff x="1071094" y="3331665"/>
                <a:chExt cx="10564835" cy="3204478"/>
              </a:xfrm>
            </p:grpSpPr>
            <p:cxnSp>
              <p:nvCxnSpPr>
                <p:cNvPr id="8" name="Egyenes összekötő nyíllal 7"/>
                <p:cNvCxnSpPr>
                  <a:endCxn id="5" idx="1"/>
                </p:cNvCxnSpPr>
                <p:nvPr/>
              </p:nvCxnSpPr>
              <p:spPr>
                <a:xfrm>
                  <a:off x="1171977" y="4649273"/>
                  <a:ext cx="1519708" cy="120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Szövegdoboz 8"/>
                <p:cNvSpPr txBox="1"/>
                <p:nvPr/>
              </p:nvSpPr>
              <p:spPr>
                <a:xfrm>
                  <a:off x="1071094" y="4291959"/>
                  <a:ext cx="16205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Electrode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signal</a:t>
                  </a:r>
                  <a:endParaRPr lang="hu-HU" dirty="0" smtClean="0"/>
                </a:p>
              </p:txBody>
            </p:sp>
            <p:grpSp>
              <p:nvGrpSpPr>
                <p:cNvPr id="24" name="Csoportba foglalás 23"/>
                <p:cNvGrpSpPr/>
                <p:nvPr/>
              </p:nvGrpSpPr>
              <p:grpSpPr>
                <a:xfrm>
                  <a:off x="2691685" y="4167472"/>
                  <a:ext cx="1056871" cy="987638"/>
                  <a:chOff x="2704564" y="4141714"/>
                  <a:chExt cx="1056871" cy="987638"/>
                </a:xfrm>
                <a:solidFill>
                  <a:schemeClr val="bg1"/>
                </a:solidFill>
              </p:grpSpPr>
              <p:sp>
                <p:nvSpPr>
                  <p:cNvPr id="5" name="Téglalap 4"/>
                  <p:cNvSpPr/>
                  <p:nvPr/>
                </p:nvSpPr>
                <p:spPr>
                  <a:xfrm>
                    <a:off x="2704564" y="4141714"/>
                    <a:ext cx="1056871" cy="98763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Szövegdoboz 9"/>
                  <p:cNvSpPr txBox="1"/>
                  <p:nvPr/>
                </p:nvSpPr>
                <p:spPr>
                  <a:xfrm>
                    <a:off x="2839527" y="4314270"/>
                    <a:ext cx="792315" cy="646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Signal</a:t>
                    </a:r>
                    <a:r>
                      <a:rPr lang="hu-HU" dirty="0" smtClean="0"/>
                      <a:t> Filter</a:t>
                    </a:r>
                    <a:endParaRPr lang="en-US" dirty="0"/>
                  </a:p>
                </p:txBody>
              </p:sp>
            </p:grpSp>
            <p:grpSp>
              <p:nvGrpSpPr>
                <p:cNvPr id="25" name="Csoportba foglalás 24"/>
                <p:cNvGrpSpPr/>
                <p:nvPr/>
              </p:nvGrpSpPr>
              <p:grpSpPr>
                <a:xfrm>
                  <a:off x="4084580" y="5548505"/>
                  <a:ext cx="1120461" cy="987638"/>
                  <a:chOff x="2704564" y="5536624"/>
                  <a:chExt cx="1120461" cy="987638"/>
                </a:xfrm>
              </p:grpSpPr>
              <p:sp>
                <p:nvSpPr>
                  <p:cNvPr id="6" name="Téglalap 5"/>
                  <p:cNvSpPr/>
                  <p:nvPr/>
                </p:nvSpPr>
                <p:spPr>
                  <a:xfrm>
                    <a:off x="2704564" y="5536624"/>
                    <a:ext cx="1068946" cy="98763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Szövegdoboz 10"/>
                  <p:cNvSpPr txBox="1"/>
                  <p:nvPr/>
                </p:nvSpPr>
                <p:spPr>
                  <a:xfrm>
                    <a:off x="2724421" y="5734268"/>
                    <a:ext cx="110060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Baseline</a:t>
                    </a:r>
                    <a:endParaRPr lang="hu-HU" dirty="0" smtClean="0"/>
                  </a:p>
                  <a:p>
                    <a:r>
                      <a:rPr lang="hu-HU" dirty="0" smtClean="0"/>
                      <a:t>Filter</a:t>
                    </a:r>
                    <a:endParaRPr lang="en-US" dirty="0"/>
                  </a:p>
                </p:txBody>
              </p:sp>
            </p:grpSp>
            <p:cxnSp>
              <p:nvCxnSpPr>
                <p:cNvPr id="14" name="Egyenes összekötő nyíllal 13"/>
                <p:cNvCxnSpPr/>
                <p:nvPr/>
              </p:nvCxnSpPr>
              <p:spPr>
                <a:xfrm>
                  <a:off x="4579128" y="4675401"/>
                  <a:ext cx="8417" cy="869472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Csoportba foglalás 20"/>
                <p:cNvGrpSpPr/>
                <p:nvPr/>
              </p:nvGrpSpPr>
              <p:grpSpPr>
                <a:xfrm>
                  <a:off x="6449926" y="3710286"/>
                  <a:ext cx="1909728" cy="1867838"/>
                  <a:chOff x="4998369" y="4244630"/>
                  <a:chExt cx="1909728" cy="1867838"/>
                </a:xfrm>
              </p:grpSpPr>
              <p:sp>
                <p:nvSpPr>
                  <p:cNvPr id="4" name="Rombusz 3"/>
                  <p:cNvSpPr/>
                  <p:nvPr/>
                </p:nvSpPr>
                <p:spPr>
                  <a:xfrm>
                    <a:off x="4998369" y="4244630"/>
                    <a:ext cx="1909728" cy="1867838"/>
                  </a:xfrm>
                  <a:prstGeom prst="diamond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Szövegdoboz 14"/>
                  <p:cNvSpPr txBox="1"/>
                  <p:nvPr/>
                </p:nvSpPr>
                <p:spPr>
                  <a:xfrm>
                    <a:off x="5022949" y="4780117"/>
                    <a:ext cx="183082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>
                        <a:solidFill>
                          <a:schemeClr val="accent2"/>
                        </a:solidFill>
                      </a:rPr>
                      <a:t>BV# </a:t>
                    </a:r>
                    <a:r>
                      <a:rPr lang="hu-HU" dirty="0" smtClean="0"/>
                      <a:t>– EV# </a:t>
                    </a:r>
                  </a:p>
                  <a:p>
                    <a:pPr algn="ctr"/>
                    <a:r>
                      <a:rPr lang="hu-HU" dirty="0" smtClean="0"/>
                      <a:t>&gt;? 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TH 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17" name="Egyenes összekötő nyíllal 16"/>
                <p:cNvCxnSpPr>
                  <a:endCxn id="6" idx="1"/>
                </p:cNvCxnSpPr>
                <p:nvPr/>
              </p:nvCxnSpPr>
              <p:spPr>
                <a:xfrm>
                  <a:off x="2574803" y="6042324"/>
                  <a:ext cx="1509777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Szövegdoboz 19"/>
                <p:cNvSpPr txBox="1"/>
                <p:nvPr/>
              </p:nvSpPr>
              <p:spPr>
                <a:xfrm>
                  <a:off x="2426421" y="5694321"/>
                  <a:ext cx="16680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Baseline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filter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parameters</a:t>
                  </a:r>
                  <a:endParaRPr lang="hu-HU" dirty="0" smtClean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7" name="Egyenes összekötő nyíllal 26"/>
                <p:cNvCxnSpPr>
                  <a:stCxn id="5" idx="3"/>
                  <a:endCxn id="4" idx="1"/>
                </p:cNvCxnSpPr>
                <p:nvPr/>
              </p:nvCxnSpPr>
              <p:spPr>
                <a:xfrm flipV="1">
                  <a:off x="3748556" y="4644205"/>
                  <a:ext cx="2701370" cy="170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Szövegdoboz 28"/>
                <p:cNvSpPr txBox="1"/>
                <p:nvPr/>
              </p:nvSpPr>
              <p:spPr>
                <a:xfrm>
                  <a:off x="3875000" y="4318894"/>
                  <a:ext cx="19493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 </a:t>
                  </a:r>
                  <a:r>
                    <a:rPr lang="hu-HU" dirty="0" err="1" smtClean="0"/>
                    <a:t>Electrode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Value</a:t>
                  </a:r>
                  <a:endParaRPr lang="hu-HU" dirty="0" smtClean="0"/>
                </a:p>
                <a:p>
                  <a:r>
                    <a:rPr lang="hu-HU" dirty="0" smtClean="0"/>
                    <a:t>(EV#)</a:t>
                  </a:r>
                </a:p>
              </p:txBody>
            </p:sp>
            <p:cxnSp>
              <p:nvCxnSpPr>
                <p:cNvPr id="31" name="Szögletes összekötő 30"/>
                <p:cNvCxnSpPr>
                  <a:endCxn id="4" idx="2"/>
                </p:cNvCxnSpPr>
                <p:nvPr/>
              </p:nvCxnSpPr>
              <p:spPr>
                <a:xfrm flipV="1">
                  <a:off x="5160595" y="5578124"/>
                  <a:ext cx="2244195" cy="317142"/>
                </a:xfrm>
                <a:prstGeom prst="bentConnector2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/>
                <p:cNvSpPr txBox="1"/>
                <p:nvPr/>
              </p:nvSpPr>
              <p:spPr>
                <a:xfrm>
                  <a:off x="5269266" y="5593190"/>
                  <a:ext cx="26641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2"/>
                      </a:solidFill>
                    </a:rPr>
                    <a:t>	BV#</a:t>
                  </a:r>
                </a:p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Set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as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if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BT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off</a:t>
                  </a:r>
                  <a:endParaRPr lang="hu-HU" dirty="0" smtClean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40" name="Szögletes összekötő 39"/>
                <p:cNvCxnSpPr>
                  <a:endCxn id="4" idx="0"/>
                </p:cNvCxnSpPr>
                <p:nvPr/>
              </p:nvCxnSpPr>
              <p:spPr>
                <a:xfrm>
                  <a:off x="5930851" y="3525620"/>
                  <a:ext cx="1473939" cy="184666"/>
                </a:xfrm>
                <a:prstGeom prst="bentConnector2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Szövegdoboz 45"/>
                <p:cNvSpPr txBox="1"/>
                <p:nvPr/>
              </p:nvSpPr>
              <p:spPr>
                <a:xfrm>
                  <a:off x="3697983" y="3331665"/>
                  <a:ext cx="24924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rgbClr val="7030A0"/>
                      </a:solidFill>
                    </a:rPr>
                    <a:t>Threshhold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7030A0"/>
                      </a:solidFill>
                    </a:rPr>
                    <a:t>parameter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 (TH)</a:t>
                  </a:r>
                </a:p>
              </p:txBody>
            </p:sp>
            <p:cxnSp>
              <p:nvCxnSpPr>
                <p:cNvPr id="52" name="Egyenes összekötő nyíllal 51"/>
                <p:cNvCxnSpPr>
                  <a:stCxn id="4" idx="3"/>
                  <a:endCxn id="84" idx="1"/>
                </p:cNvCxnSpPr>
                <p:nvPr/>
              </p:nvCxnSpPr>
              <p:spPr>
                <a:xfrm flipV="1">
                  <a:off x="8359654" y="4635703"/>
                  <a:ext cx="1498519" cy="8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Szövegdoboz 52"/>
                <p:cNvSpPr txBox="1"/>
                <p:nvPr/>
              </p:nvSpPr>
              <p:spPr>
                <a:xfrm>
                  <a:off x="8834377" y="4293166"/>
                  <a:ext cx="154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sp>
              <p:nvSpPr>
                <p:cNvPr id="56" name="Szövegdoboz 55"/>
                <p:cNvSpPr txBox="1"/>
                <p:nvPr/>
              </p:nvSpPr>
              <p:spPr>
                <a:xfrm>
                  <a:off x="10015338" y="4397694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</a:t>
                  </a:r>
                  <a:r>
                    <a:rPr lang="hu-HU" dirty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!</a:t>
                  </a:r>
                </a:p>
              </p:txBody>
            </p:sp>
            <p:cxnSp>
              <p:nvCxnSpPr>
                <p:cNvPr id="60" name="Szögletes összekötő 59"/>
                <p:cNvCxnSpPr>
                  <a:stCxn id="4" idx="3"/>
                </p:cNvCxnSpPr>
                <p:nvPr/>
              </p:nvCxnSpPr>
              <p:spPr>
                <a:xfrm>
                  <a:off x="8359654" y="4644205"/>
                  <a:ext cx="1459068" cy="784471"/>
                </a:xfrm>
                <a:prstGeom prst="bentConnector3">
                  <a:avLst>
                    <a:gd name="adj1" fmla="val -31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Szövegdoboz 61"/>
                <p:cNvSpPr txBox="1"/>
                <p:nvPr/>
              </p:nvSpPr>
              <p:spPr>
                <a:xfrm>
                  <a:off x="8878729" y="5083135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sp>
              <p:nvSpPr>
                <p:cNvPr id="64" name="Szövegdoboz 63"/>
                <p:cNvSpPr txBox="1"/>
                <p:nvPr/>
              </p:nvSpPr>
              <p:spPr>
                <a:xfrm>
                  <a:off x="9787639" y="5255906"/>
                  <a:ext cx="1620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# </a:t>
                  </a:r>
                  <a:r>
                    <a:rPr lang="hu-HU" dirty="0" err="1" smtClean="0"/>
                    <a:t>not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.</a:t>
                  </a:r>
                </a:p>
              </p:txBody>
            </p:sp>
          </p:grpSp>
          <p:sp>
            <p:nvSpPr>
              <p:cNvPr id="84" name="Lekerekített téglalap 83"/>
              <p:cNvSpPr/>
              <p:nvPr/>
            </p:nvSpPr>
            <p:spPr>
              <a:xfrm>
                <a:off x="9625279" y="4291959"/>
                <a:ext cx="1468192" cy="6874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Lekerekített téglalap 92"/>
            <p:cNvSpPr/>
            <p:nvPr/>
          </p:nvSpPr>
          <p:spPr>
            <a:xfrm>
              <a:off x="9585828" y="5115931"/>
              <a:ext cx="1468192" cy="687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7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1 – </a:t>
            </a:r>
            <a:r>
              <a:rPr lang="hu-HU" dirty="0" err="1" smtClean="0"/>
              <a:t>proximity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A </a:t>
            </a:r>
            <a:endParaRPr lang="en-US" dirty="0"/>
          </a:p>
        </p:txBody>
      </p:sp>
      <p:sp>
        <p:nvSpPr>
          <p:cNvPr id="97" name="Dia számának helye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3</a:t>
            </a:fld>
            <a:endParaRPr lang="en-US"/>
          </a:p>
        </p:txBody>
      </p:sp>
      <p:grpSp>
        <p:nvGrpSpPr>
          <p:cNvPr id="115" name="Csoportba foglalás 114"/>
          <p:cNvGrpSpPr/>
          <p:nvPr/>
        </p:nvGrpSpPr>
        <p:grpSpPr>
          <a:xfrm>
            <a:off x="244804" y="1517449"/>
            <a:ext cx="11226650" cy="4966907"/>
            <a:chOff x="244804" y="1517449"/>
            <a:chExt cx="11226650" cy="4966907"/>
          </a:xfrm>
        </p:grpSpPr>
        <p:grpSp>
          <p:nvGrpSpPr>
            <p:cNvPr id="112" name="Csoportba foglalás 111"/>
            <p:cNvGrpSpPr/>
            <p:nvPr/>
          </p:nvGrpSpPr>
          <p:grpSpPr>
            <a:xfrm>
              <a:off x="244804" y="1517449"/>
              <a:ext cx="11226650" cy="4966907"/>
              <a:chOff x="244804" y="1517449"/>
              <a:chExt cx="11226650" cy="4966907"/>
            </a:xfrm>
          </p:grpSpPr>
          <p:grpSp>
            <p:nvGrpSpPr>
              <p:cNvPr id="108" name="Csoportba foglalás 107"/>
              <p:cNvGrpSpPr/>
              <p:nvPr/>
            </p:nvGrpSpPr>
            <p:grpSpPr>
              <a:xfrm>
                <a:off x="244804" y="1517449"/>
                <a:ext cx="11226650" cy="4966907"/>
                <a:chOff x="244804" y="1690688"/>
                <a:chExt cx="11226650" cy="4966907"/>
              </a:xfrm>
            </p:grpSpPr>
            <p:pic>
              <p:nvPicPr>
                <p:cNvPr id="4" name="Kép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690688"/>
                  <a:ext cx="4002118" cy="3430387"/>
                </a:xfrm>
                <a:prstGeom prst="rect">
                  <a:avLst/>
                </a:prstGeom>
              </p:spPr>
            </p:pic>
            <p:sp>
              <p:nvSpPr>
                <p:cNvPr id="5" name="Téglalap 4"/>
                <p:cNvSpPr/>
                <p:nvPr/>
              </p:nvSpPr>
              <p:spPr>
                <a:xfrm>
                  <a:off x="1571222" y="2253803"/>
                  <a:ext cx="1970468" cy="3606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églalap 6"/>
                <p:cNvSpPr/>
                <p:nvPr/>
              </p:nvSpPr>
              <p:spPr>
                <a:xfrm>
                  <a:off x="1571222" y="4647127"/>
                  <a:ext cx="1970468" cy="3606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églalap 7"/>
                <p:cNvSpPr/>
                <p:nvPr/>
              </p:nvSpPr>
              <p:spPr>
                <a:xfrm>
                  <a:off x="1653870" y="2820159"/>
                  <a:ext cx="774867" cy="156285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Szövegdoboz 8"/>
                <p:cNvSpPr txBox="1"/>
                <p:nvPr/>
              </p:nvSpPr>
              <p:spPr>
                <a:xfrm>
                  <a:off x="908496" y="2244049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row1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Szövegdoboz 9"/>
                <p:cNvSpPr txBox="1"/>
                <p:nvPr/>
              </p:nvSpPr>
              <p:spPr>
                <a:xfrm>
                  <a:off x="908496" y="4627745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row2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Szövegdoboz 11"/>
                <p:cNvSpPr txBox="1"/>
                <p:nvPr/>
              </p:nvSpPr>
              <p:spPr>
                <a:xfrm>
                  <a:off x="991144" y="2841262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>
                      <a:solidFill>
                        <a:schemeClr val="bg1"/>
                      </a:solidFill>
                    </a:rPr>
                    <a:t>array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Ellipszis 12"/>
                <p:cNvSpPr/>
                <p:nvPr/>
              </p:nvSpPr>
              <p:spPr>
                <a:xfrm>
                  <a:off x="2556456" y="2967330"/>
                  <a:ext cx="1249250" cy="133962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zövegdoboz 13"/>
                <p:cNvSpPr txBox="1"/>
                <p:nvPr/>
              </p:nvSpPr>
              <p:spPr>
                <a:xfrm>
                  <a:off x="2518355" y="2676962"/>
                  <a:ext cx="132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bg1"/>
                      </a:solidFill>
                    </a:rPr>
                    <a:t>ring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Ellipszis 14"/>
                <p:cNvSpPr/>
                <p:nvPr/>
              </p:nvSpPr>
              <p:spPr>
                <a:xfrm>
                  <a:off x="2659485" y="3092720"/>
                  <a:ext cx="1043189" cy="10888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Ellipszis 15"/>
                <p:cNvSpPr/>
                <p:nvPr/>
              </p:nvSpPr>
              <p:spPr>
                <a:xfrm>
                  <a:off x="2839259" y="3285164"/>
                  <a:ext cx="715854" cy="733279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Egyenes összekötő 17"/>
                <p:cNvCxnSpPr/>
                <p:nvPr/>
              </p:nvCxnSpPr>
              <p:spPr>
                <a:xfrm>
                  <a:off x="3685503" y="3516923"/>
                  <a:ext cx="4863921" cy="73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Szövegdoboz 18"/>
                <p:cNvSpPr txBox="1"/>
                <p:nvPr/>
              </p:nvSpPr>
              <p:spPr>
                <a:xfrm>
                  <a:off x="6127666" y="2852305"/>
                  <a:ext cx="225019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rgbClr val="FF0000"/>
                      </a:solidFill>
                    </a:rPr>
                    <a:t>ELE1: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 + </a:t>
                  </a:r>
                  <a:r>
                    <a:rPr lang="hu-HU" dirty="0" err="1" smtClean="0">
                      <a:solidFill>
                        <a:srgbClr val="FF0000"/>
                      </a:solidFill>
                    </a:rPr>
                    <a:t>proximity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5" name="Egyenes összekötő 24"/>
                <p:cNvCxnSpPr>
                  <a:stCxn id="16" idx="6"/>
                </p:cNvCxnSpPr>
                <p:nvPr/>
              </p:nvCxnSpPr>
              <p:spPr>
                <a:xfrm flipV="1">
                  <a:off x="3555113" y="3651803"/>
                  <a:ext cx="4994311" cy="1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zövegdoboz 26"/>
                <p:cNvSpPr txBox="1"/>
                <p:nvPr/>
              </p:nvSpPr>
              <p:spPr>
                <a:xfrm>
                  <a:off x="6096000" y="3637143"/>
                  <a:ext cx="134297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6"/>
                      </a:solidFill>
                    </a:rPr>
                    <a:t>ELE0: </a:t>
                  </a:r>
                  <a:r>
                    <a:rPr lang="hu-HU" dirty="0" err="1" smtClean="0">
                      <a:solidFill>
                        <a:schemeClr val="accent6"/>
                      </a:solidFill>
                    </a:rPr>
                    <a:t>touch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 + </a:t>
                  </a:r>
                  <a:r>
                    <a:rPr lang="hu-HU" dirty="0" err="1" smtClean="0">
                      <a:solidFill>
                        <a:schemeClr val="accent6"/>
                      </a:solidFill>
                    </a:rPr>
                    <a:t>proximity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8" name="Téglalap 27"/>
                <p:cNvSpPr/>
                <p:nvPr/>
              </p:nvSpPr>
              <p:spPr>
                <a:xfrm>
                  <a:off x="8549424" y="3074044"/>
                  <a:ext cx="1255682" cy="990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Szövegdoboz 28"/>
                <p:cNvSpPr txBox="1"/>
                <p:nvPr/>
              </p:nvSpPr>
              <p:spPr>
                <a:xfrm>
                  <a:off x="8611108" y="3130228"/>
                  <a:ext cx="12755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MPR121</a:t>
                  </a:r>
                </a:p>
                <a:p>
                  <a:r>
                    <a:rPr lang="hu-HU" dirty="0" err="1" smtClean="0"/>
                    <a:t>Capacitive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sensing</a:t>
                  </a:r>
                  <a:endParaRPr lang="en-US" dirty="0"/>
                </a:p>
              </p:txBody>
            </p:sp>
            <p:cxnSp>
              <p:nvCxnSpPr>
                <p:cNvPr id="31" name="Szögletes összekötő 30"/>
                <p:cNvCxnSpPr/>
                <p:nvPr/>
              </p:nvCxnSpPr>
              <p:spPr>
                <a:xfrm rot="16200000" flipH="1">
                  <a:off x="3744567" y="3776380"/>
                  <a:ext cx="2701037" cy="788594"/>
                </a:xfrm>
                <a:prstGeom prst="bentConnector3">
                  <a:avLst>
                    <a:gd name="adj1" fmla="val 8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zögletes összekötő 36"/>
                <p:cNvCxnSpPr/>
                <p:nvPr/>
              </p:nvCxnSpPr>
              <p:spPr>
                <a:xfrm rot="16200000" flipH="1">
                  <a:off x="3720202" y="3844885"/>
                  <a:ext cx="2546597" cy="791488"/>
                </a:xfrm>
                <a:prstGeom prst="bentConnector3">
                  <a:avLst>
                    <a:gd name="adj1" fmla="val 94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zögletes összekötő 40"/>
                <p:cNvCxnSpPr/>
                <p:nvPr/>
              </p:nvCxnSpPr>
              <p:spPr>
                <a:xfrm rot="16200000" flipH="1">
                  <a:off x="3633721" y="3876965"/>
                  <a:ext cx="2421208" cy="852718"/>
                </a:xfrm>
                <a:prstGeom prst="bentConnector3">
                  <a:avLst>
                    <a:gd name="adj1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zögletes összekötő 41"/>
                <p:cNvCxnSpPr/>
                <p:nvPr/>
              </p:nvCxnSpPr>
              <p:spPr>
                <a:xfrm rot="16200000" flipH="1">
                  <a:off x="3594340" y="3973756"/>
                  <a:ext cx="2291112" cy="803768"/>
                </a:xfrm>
                <a:prstGeom prst="bentConnector3">
                  <a:avLst>
                    <a:gd name="adj1" fmla="val -2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zögletes összekötő 42"/>
                <p:cNvCxnSpPr/>
                <p:nvPr/>
              </p:nvCxnSpPr>
              <p:spPr>
                <a:xfrm rot="16200000" flipH="1">
                  <a:off x="3975773" y="4441342"/>
                  <a:ext cx="1510145" cy="664346"/>
                </a:xfrm>
                <a:prstGeom prst="bentConnector3">
                  <a:avLst>
                    <a:gd name="adj1" fmla="val 5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zögletes összekötő 45"/>
                <p:cNvCxnSpPr/>
                <p:nvPr/>
              </p:nvCxnSpPr>
              <p:spPr>
                <a:xfrm rot="16200000" flipH="1">
                  <a:off x="3870248" y="4424189"/>
                  <a:ext cx="1365387" cy="814089"/>
                </a:xfrm>
                <a:prstGeom prst="bentConnector3">
                  <a:avLst>
                    <a:gd name="adj1" fmla="val 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zögletes összekötő 46"/>
                <p:cNvCxnSpPr/>
                <p:nvPr/>
              </p:nvCxnSpPr>
              <p:spPr>
                <a:xfrm rot="16200000" flipH="1">
                  <a:off x="3875243" y="4487075"/>
                  <a:ext cx="1209075" cy="792201"/>
                </a:xfrm>
                <a:prstGeom prst="bentConnector3">
                  <a:avLst>
                    <a:gd name="adj1" fmla="val -6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zögletes összekötő 47"/>
                <p:cNvCxnSpPr/>
                <p:nvPr/>
              </p:nvCxnSpPr>
              <p:spPr>
                <a:xfrm rot="16200000" flipH="1">
                  <a:off x="3848659" y="4535632"/>
                  <a:ext cx="1067434" cy="836729"/>
                </a:xfrm>
                <a:prstGeom prst="bentConnector3">
                  <a:avLst>
                    <a:gd name="adj1" fmla="val 5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églalap 64"/>
                <p:cNvSpPr/>
                <p:nvPr/>
              </p:nvSpPr>
              <p:spPr>
                <a:xfrm>
                  <a:off x="4597756" y="5383369"/>
                  <a:ext cx="1247652" cy="1146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zövegdoboz 65"/>
                <p:cNvSpPr txBox="1"/>
                <p:nvPr/>
              </p:nvSpPr>
              <p:spPr>
                <a:xfrm>
                  <a:off x="4739896" y="5558958"/>
                  <a:ext cx="11536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LED </a:t>
                  </a:r>
                  <a:r>
                    <a:rPr lang="hu-HU" dirty="0" err="1" smtClean="0"/>
                    <a:t>power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supply</a:t>
                  </a:r>
                  <a:endParaRPr lang="en-US" dirty="0"/>
                </a:p>
              </p:txBody>
            </p:sp>
            <p:sp>
              <p:nvSpPr>
                <p:cNvPr id="67" name="Téglalap 66"/>
                <p:cNvSpPr/>
                <p:nvPr/>
              </p:nvSpPr>
              <p:spPr>
                <a:xfrm>
                  <a:off x="7448008" y="4827432"/>
                  <a:ext cx="2357098" cy="17021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zövegdoboz 67"/>
                <p:cNvSpPr txBox="1"/>
                <p:nvPr/>
              </p:nvSpPr>
              <p:spPr>
                <a:xfrm>
                  <a:off x="8152934" y="4939754"/>
                  <a:ext cx="17772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MCU</a:t>
                  </a:r>
                </a:p>
                <a:p>
                  <a:r>
                    <a:rPr lang="hu-HU" dirty="0" err="1" smtClean="0"/>
                    <a:t>Arduino</a:t>
                  </a:r>
                  <a:endParaRPr lang="hu-HU" dirty="0" smtClean="0"/>
                </a:p>
              </p:txBody>
            </p:sp>
            <p:cxnSp>
              <p:nvCxnSpPr>
                <p:cNvPr id="70" name="Egyenes összekötő 69"/>
                <p:cNvCxnSpPr>
                  <a:stCxn id="28" idx="2"/>
                </p:cNvCxnSpPr>
                <p:nvPr/>
              </p:nvCxnSpPr>
              <p:spPr>
                <a:xfrm>
                  <a:off x="9177265" y="406464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gyenes összekötő 72"/>
                <p:cNvCxnSpPr>
                  <a:stCxn id="28" idx="2"/>
                </p:cNvCxnSpPr>
                <p:nvPr/>
              </p:nvCxnSpPr>
              <p:spPr>
                <a:xfrm>
                  <a:off x="9177265" y="406464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gyenes összekötő 73"/>
                <p:cNvCxnSpPr/>
                <p:nvPr/>
              </p:nvCxnSpPr>
              <p:spPr>
                <a:xfrm>
                  <a:off x="9342544" y="4078206"/>
                  <a:ext cx="0" cy="762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Szövegdoboz 74"/>
                <p:cNvSpPr txBox="1"/>
                <p:nvPr/>
              </p:nvSpPr>
              <p:spPr>
                <a:xfrm>
                  <a:off x="9342544" y="4240629"/>
                  <a:ext cx="627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I2C</a:t>
                  </a:r>
                  <a:endParaRPr lang="en-US" dirty="0"/>
                </a:p>
              </p:txBody>
            </p:sp>
            <p:cxnSp>
              <p:nvCxnSpPr>
                <p:cNvPr id="78" name="Egyenes összekötő 77"/>
                <p:cNvCxnSpPr/>
                <p:nvPr/>
              </p:nvCxnSpPr>
              <p:spPr>
                <a:xfrm>
                  <a:off x="5845408" y="5628988"/>
                  <a:ext cx="1593568" cy="128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Szövegdoboz 81"/>
                <p:cNvSpPr txBox="1"/>
                <p:nvPr/>
              </p:nvSpPr>
              <p:spPr>
                <a:xfrm>
                  <a:off x="244804" y="5734265"/>
                  <a:ext cx="43699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u="sng" dirty="0"/>
                    <a:t>r</a:t>
                  </a:r>
                  <a:r>
                    <a:rPr lang="hu-HU" u="sng" dirty="0" smtClean="0"/>
                    <a:t>ow1, 2 and ring:  </a:t>
                  </a:r>
                </a:p>
                <a:p>
                  <a:r>
                    <a:rPr lang="hu-HU" dirty="0" smtClean="0"/>
                    <a:t>PWM </a:t>
                  </a:r>
                  <a:r>
                    <a:rPr lang="hu-HU" dirty="0" err="1" smtClean="0"/>
                    <a:t>duty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cycle</a:t>
                  </a:r>
                  <a:r>
                    <a:rPr lang="hu-HU" dirty="0" smtClean="0"/>
                    <a:t> („</a:t>
                  </a:r>
                  <a:r>
                    <a:rPr lang="hu-HU" dirty="0" err="1" smtClean="0"/>
                    <a:t>on-time</a:t>
                  </a:r>
                  <a:r>
                    <a:rPr lang="hu-HU" dirty="0" smtClean="0"/>
                    <a:t>”) </a:t>
                  </a:r>
                  <a:r>
                    <a:rPr lang="hu-HU" dirty="0" err="1" smtClean="0"/>
                    <a:t>proportional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surface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area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touched</a:t>
                  </a:r>
                  <a:r>
                    <a:rPr lang="hu-HU" dirty="0" smtClean="0"/>
                    <a:t> 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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prop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.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to</a:t>
                  </a:r>
                  <a:r>
                    <a:rPr lang="hu-HU" dirty="0" smtClean="0">
                      <a:sym typeface="Wingdings" panose="05000000000000000000" pitchFamily="2" charset="2"/>
                    </a:rPr>
                    <a:t> </a:t>
                  </a:r>
                  <a:r>
                    <a:rPr lang="hu-HU" dirty="0" err="1" smtClean="0">
                      <a:sym typeface="Wingdings" panose="05000000000000000000" pitchFamily="2" charset="2"/>
                    </a:rPr>
                    <a:t>radiance</a:t>
                  </a:r>
                  <a:endParaRPr lang="en-US" dirty="0"/>
                </a:p>
              </p:txBody>
            </p:sp>
            <p:cxnSp>
              <p:nvCxnSpPr>
                <p:cNvPr id="84" name="Egyenes összekötő nyíllal 83"/>
                <p:cNvCxnSpPr/>
                <p:nvPr/>
              </p:nvCxnSpPr>
              <p:spPr>
                <a:xfrm flipH="1" flipV="1">
                  <a:off x="9805106" y="5950959"/>
                  <a:ext cx="931353" cy="5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Szövegdoboz 85"/>
                <p:cNvSpPr txBox="1"/>
                <p:nvPr/>
              </p:nvSpPr>
              <p:spPr>
                <a:xfrm>
                  <a:off x="9878786" y="5593611"/>
                  <a:ext cx="1592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5-9V DC</a:t>
                  </a:r>
                  <a:endParaRPr lang="en-US" dirty="0"/>
                </a:p>
              </p:txBody>
            </p:sp>
            <p:cxnSp>
              <p:nvCxnSpPr>
                <p:cNvPr id="89" name="Egyenes összekötő 88"/>
                <p:cNvCxnSpPr/>
                <p:nvPr/>
              </p:nvCxnSpPr>
              <p:spPr>
                <a:xfrm flipH="1">
                  <a:off x="7448008" y="5950959"/>
                  <a:ext cx="23570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gyenes összekötő nyíllal 89"/>
                <p:cNvCxnSpPr/>
                <p:nvPr/>
              </p:nvCxnSpPr>
              <p:spPr>
                <a:xfrm flipH="1" flipV="1">
                  <a:off x="5847437" y="5948199"/>
                  <a:ext cx="1600571" cy="27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zögletes összekötő 99"/>
                <p:cNvCxnSpPr/>
                <p:nvPr/>
              </p:nvCxnSpPr>
              <p:spPr>
                <a:xfrm>
                  <a:off x="5032433" y="2641869"/>
                  <a:ext cx="3516991" cy="684933"/>
                </a:xfrm>
                <a:prstGeom prst="bentConnector3">
                  <a:avLst>
                    <a:gd name="adj1" fmla="val 9357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Szövegdoboz 105"/>
                <p:cNvSpPr txBox="1"/>
                <p:nvPr/>
              </p:nvSpPr>
              <p:spPr>
                <a:xfrm>
                  <a:off x="5150519" y="2257017"/>
                  <a:ext cx="32808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>
                      <a:solidFill>
                        <a:schemeClr val="accent1"/>
                      </a:solidFill>
                    </a:rPr>
                    <a:t>ELE2, 3, …#: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09" name="Szövegdoboz 108"/>
              <p:cNvSpPr txBox="1"/>
              <p:nvPr/>
            </p:nvSpPr>
            <p:spPr>
              <a:xfrm>
                <a:off x="252128" y="4977484"/>
                <a:ext cx="2803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u="sng" dirty="0" err="1" smtClean="0"/>
                  <a:t>array</a:t>
                </a:r>
                <a:r>
                  <a:rPr lang="hu-HU" u="sng" dirty="0" smtClean="0"/>
                  <a:t>: </a:t>
                </a:r>
              </a:p>
              <a:p>
                <a:r>
                  <a:rPr lang="hu-HU" dirty="0" smtClean="0"/>
                  <a:t>ON/OFF </a:t>
                </a:r>
                <a:r>
                  <a:rPr lang="hu-HU" dirty="0" err="1" smtClean="0"/>
                  <a:t>if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proximity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sensed</a:t>
                </a:r>
                <a:endParaRPr lang="en-US" dirty="0"/>
              </a:p>
            </p:txBody>
          </p:sp>
          <p:sp>
            <p:nvSpPr>
              <p:cNvPr id="110" name="Szövegdoboz 109"/>
              <p:cNvSpPr txBox="1"/>
              <p:nvPr/>
            </p:nvSpPr>
            <p:spPr>
              <a:xfrm>
                <a:off x="6287554" y="5102049"/>
                <a:ext cx="104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PWM</a:t>
                </a:r>
                <a:endParaRPr lang="en-US" dirty="0"/>
              </a:p>
            </p:txBody>
          </p:sp>
          <p:sp>
            <p:nvSpPr>
              <p:cNvPr id="111" name="Szövegdoboz 110"/>
              <p:cNvSpPr txBox="1"/>
              <p:nvPr/>
            </p:nvSpPr>
            <p:spPr>
              <a:xfrm>
                <a:off x="6245492" y="5798601"/>
                <a:ext cx="104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ON/OFF</a:t>
                </a:r>
                <a:endParaRPr lang="en-US" dirty="0"/>
              </a:p>
            </p:txBody>
          </p:sp>
        </p:grpSp>
        <p:cxnSp>
          <p:nvCxnSpPr>
            <p:cNvPr id="113" name="Egyenes összekötő 112"/>
            <p:cNvCxnSpPr/>
            <p:nvPr/>
          </p:nvCxnSpPr>
          <p:spPr>
            <a:xfrm flipV="1">
              <a:off x="3695705" y="3585738"/>
              <a:ext cx="2397661" cy="24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2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1 – </a:t>
            </a:r>
            <a:r>
              <a:rPr lang="hu-HU" dirty="0" err="1" smtClean="0"/>
              <a:t>proximity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A 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4</a:t>
            </a:fld>
            <a:endParaRPr lang="en-US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180671" y="1335395"/>
            <a:ext cx="11830658" cy="5370490"/>
            <a:chOff x="180671" y="1335395"/>
            <a:chExt cx="11830658" cy="5370490"/>
          </a:xfrm>
        </p:grpSpPr>
        <p:grpSp>
          <p:nvGrpSpPr>
            <p:cNvPr id="328" name="Csoportba foglalás 327"/>
            <p:cNvGrpSpPr/>
            <p:nvPr/>
          </p:nvGrpSpPr>
          <p:grpSpPr>
            <a:xfrm>
              <a:off x="180671" y="1335395"/>
              <a:ext cx="11830658" cy="5361353"/>
              <a:chOff x="180671" y="1335395"/>
              <a:chExt cx="11830658" cy="5361353"/>
            </a:xfrm>
          </p:grpSpPr>
          <p:grpSp>
            <p:nvGrpSpPr>
              <p:cNvPr id="221" name="Csoportba foglalás 220"/>
              <p:cNvGrpSpPr/>
              <p:nvPr/>
            </p:nvGrpSpPr>
            <p:grpSpPr>
              <a:xfrm>
                <a:off x="180671" y="1335395"/>
                <a:ext cx="11830658" cy="5361353"/>
                <a:chOff x="246785" y="1436264"/>
                <a:chExt cx="11830658" cy="5361353"/>
              </a:xfrm>
            </p:grpSpPr>
            <p:cxnSp>
              <p:nvCxnSpPr>
                <p:cNvPr id="13" name="Egyenes összekötő nyíllal 12"/>
                <p:cNvCxnSpPr>
                  <a:stCxn id="49" idx="3"/>
                  <a:endCxn id="6" idx="1"/>
                </p:cNvCxnSpPr>
                <p:nvPr/>
              </p:nvCxnSpPr>
              <p:spPr>
                <a:xfrm>
                  <a:off x="1883226" y="2884542"/>
                  <a:ext cx="409821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Csoportba foglalás 149"/>
                <p:cNvGrpSpPr/>
                <p:nvPr/>
              </p:nvGrpSpPr>
              <p:grpSpPr>
                <a:xfrm>
                  <a:off x="2293047" y="1922193"/>
                  <a:ext cx="1881533" cy="1924702"/>
                  <a:chOff x="2293047" y="1922193"/>
                  <a:chExt cx="1881533" cy="1924702"/>
                </a:xfrm>
              </p:grpSpPr>
              <p:sp>
                <p:nvSpPr>
                  <p:cNvPr id="6" name="Rombusz 5"/>
                  <p:cNvSpPr/>
                  <p:nvPr/>
                </p:nvSpPr>
                <p:spPr>
                  <a:xfrm>
                    <a:off x="2293047" y="1922193"/>
                    <a:ext cx="1881533" cy="1924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zövegdoboz 18"/>
                  <p:cNvSpPr txBox="1"/>
                  <p:nvPr/>
                </p:nvSpPr>
                <p:spPr>
                  <a:xfrm>
                    <a:off x="2534470" y="2355707"/>
                    <a:ext cx="1357281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check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&gt;?  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26" name="Szövegdoboz 25"/>
                <p:cNvSpPr txBox="1"/>
                <p:nvPr/>
              </p:nvSpPr>
              <p:spPr>
                <a:xfrm>
                  <a:off x="4265835" y="2548088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37" name="Szögletes összekötő 36"/>
                <p:cNvCxnSpPr>
                  <a:endCxn id="123" idx="1"/>
                </p:cNvCxnSpPr>
                <p:nvPr/>
              </p:nvCxnSpPr>
              <p:spPr>
                <a:xfrm rot="16200000" flipH="1">
                  <a:off x="4083571" y="2970986"/>
                  <a:ext cx="1048508" cy="87596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zövegdoboz 41"/>
                <p:cNvSpPr txBox="1"/>
                <p:nvPr/>
              </p:nvSpPr>
              <p:spPr>
                <a:xfrm>
                  <a:off x="4315801" y="3603413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grpSp>
              <p:nvGrpSpPr>
                <p:cNvPr id="147" name="Csoportba foglalás 146"/>
                <p:cNvGrpSpPr/>
                <p:nvPr/>
              </p:nvGrpSpPr>
              <p:grpSpPr>
                <a:xfrm>
                  <a:off x="246785" y="2548207"/>
                  <a:ext cx="1726050" cy="672669"/>
                  <a:chOff x="246785" y="2548207"/>
                  <a:chExt cx="1726050" cy="672669"/>
                </a:xfrm>
              </p:grpSpPr>
              <p:sp>
                <p:nvSpPr>
                  <p:cNvPr id="28" name="Szövegdoboz 27"/>
                  <p:cNvSpPr txBox="1"/>
                  <p:nvPr/>
                </p:nvSpPr>
                <p:spPr>
                  <a:xfrm>
                    <a:off x="246785" y="2561377"/>
                    <a:ext cx="17260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/>
                      <a:t>Touch</a:t>
                    </a:r>
                    <a:r>
                      <a:rPr lang="hu-HU" dirty="0" smtClean="0"/>
                      <a:t> </a:t>
                    </a:r>
                    <a:r>
                      <a:rPr lang="hu-HU" dirty="0" err="1" smtClean="0"/>
                      <a:t>Intensity</a:t>
                    </a:r>
                    <a:r>
                      <a:rPr lang="hu-HU" dirty="0" smtClean="0"/>
                      <a:t> </a:t>
                    </a:r>
                    <a:endParaRPr lang="hu-HU" dirty="0" smtClean="0"/>
                  </a:p>
                  <a:p>
                    <a:r>
                      <a:rPr lang="hu-HU" dirty="0" smtClean="0"/>
                      <a:t>TI</a:t>
                    </a:r>
                    <a:r>
                      <a:rPr lang="hu-HU" dirty="0" smtClean="0"/>
                      <a:t># = </a:t>
                    </a:r>
                    <a:r>
                      <a:rPr lang="hu-HU" dirty="0" smtClean="0">
                        <a:solidFill>
                          <a:schemeClr val="accent4"/>
                        </a:solidFill>
                      </a:rPr>
                      <a:t>BV#</a:t>
                    </a:r>
                    <a:r>
                      <a:rPr lang="hu-HU" dirty="0" smtClean="0"/>
                      <a:t> – EV#</a:t>
                    </a:r>
                  </a:p>
                </p:txBody>
              </p:sp>
              <p:sp>
                <p:nvSpPr>
                  <p:cNvPr id="49" name="Téglalap 48"/>
                  <p:cNvSpPr/>
                  <p:nvPr/>
                </p:nvSpPr>
                <p:spPr>
                  <a:xfrm>
                    <a:off x="258670" y="2548207"/>
                    <a:ext cx="1624556" cy="6726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Csoportba foglalás 81"/>
                <p:cNvGrpSpPr/>
                <p:nvPr/>
              </p:nvGrpSpPr>
              <p:grpSpPr>
                <a:xfrm>
                  <a:off x="832027" y="5978695"/>
                  <a:ext cx="2923503" cy="369332"/>
                  <a:chOff x="2809610" y="1114680"/>
                  <a:chExt cx="2923503" cy="369332"/>
                </a:xfrm>
              </p:grpSpPr>
              <p:sp>
                <p:nvSpPr>
                  <p:cNvPr id="11" name="Szövegdoboz 10"/>
                  <p:cNvSpPr txBox="1"/>
                  <p:nvPr/>
                </p:nvSpPr>
                <p:spPr>
                  <a:xfrm>
                    <a:off x="2809610" y="1114680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touch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weights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(t#)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72" name="Szögletes összekötő 71"/>
                  <p:cNvCxnSpPr>
                    <a:endCxn id="43" idx="2"/>
                  </p:cNvCxnSpPr>
                  <p:nvPr/>
                </p:nvCxnSpPr>
                <p:spPr>
                  <a:xfrm flipV="1">
                    <a:off x="4676069" y="1171606"/>
                    <a:ext cx="504307" cy="168523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Szövegdoboz 74"/>
                <p:cNvSpPr txBox="1"/>
                <p:nvPr/>
              </p:nvSpPr>
              <p:spPr>
                <a:xfrm>
                  <a:off x="3559020" y="1436264"/>
                  <a:ext cx="395157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Proximity</a:t>
                  </a:r>
                  <a:r>
                    <a:rPr lang="hu-HU" dirty="0" smtClean="0"/>
                    <a:t> (PX) </a:t>
                  </a:r>
                  <a:r>
                    <a:rPr lang="hu-HU" dirty="0" err="1" smtClean="0"/>
                    <a:t>check</a:t>
                  </a:r>
                  <a:r>
                    <a:rPr lang="hu-HU" dirty="0" smtClean="0"/>
                    <a:t> = 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TI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0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w0</a:t>
                  </a:r>
                  <a:r>
                    <a:rPr lang="hu-HU" dirty="0" smtClean="0"/>
                    <a:t> </a:t>
                  </a:r>
                  <a:r>
                    <a:rPr lang="hu-HU" dirty="0" smtClean="0"/>
                    <a:t>+ 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TI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w1</a:t>
                  </a:r>
                  <a:endParaRPr lang="hu-HU" dirty="0" smtClean="0">
                    <a:solidFill>
                      <a:srgbClr val="7030A0"/>
                    </a:solidFill>
                  </a:endParaRPr>
                </a:p>
                <a:p>
                  <a:r>
                    <a:rPr lang="hu-HU" dirty="0" smtClean="0">
                      <a:solidFill>
                        <a:schemeClr val="accent1"/>
                      </a:solidFill>
                    </a:rPr>
                    <a:t>PX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smtClean="0"/>
                    <a:t>=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2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w2</a:t>
                  </a:r>
                  <a:r>
                    <a:rPr lang="hu-HU" dirty="0" smtClean="0"/>
                    <a:t> </a:t>
                  </a:r>
                  <a:r>
                    <a:rPr lang="hu-HU" dirty="0" smtClean="0"/>
                    <a:t>+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3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w3</a:t>
                  </a:r>
                  <a:r>
                    <a:rPr lang="hu-HU" dirty="0" smtClean="0"/>
                    <a:t> </a:t>
                  </a:r>
                  <a:r>
                    <a:rPr lang="hu-HU" dirty="0" smtClean="0"/>
                    <a:t>+…</a:t>
                  </a:r>
                </a:p>
              </p:txBody>
            </p:sp>
            <p:grpSp>
              <p:nvGrpSpPr>
                <p:cNvPr id="78" name="Csoportba foglalás 77"/>
                <p:cNvGrpSpPr/>
                <p:nvPr/>
              </p:nvGrpSpPr>
              <p:grpSpPr>
                <a:xfrm>
                  <a:off x="4769331" y="2495848"/>
                  <a:ext cx="2496712" cy="781396"/>
                  <a:chOff x="9434639" y="4181461"/>
                  <a:chExt cx="1275261" cy="781396"/>
                </a:xfrm>
              </p:grpSpPr>
              <p:sp>
                <p:nvSpPr>
                  <p:cNvPr id="34" name="Szövegdoboz 33"/>
                  <p:cNvSpPr txBox="1"/>
                  <p:nvPr/>
                </p:nvSpPr>
                <p:spPr>
                  <a:xfrm>
                    <a:off x="9434639" y="4211869"/>
                    <a:ext cx="12752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check</a:t>
                    </a:r>
                    <a:r>
                      <a:rPr lang="hu-HU" dirty="0"/>
                      <a:t> </a:t>
                    </a:r>
                    <a:r>
                      <a:rPr lang="hu-HU" dirty="0" smtClean="0"/>
                      <a:t>- </a:t>
                    </a:r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77" name="Téglalap 76"/>
                  <p:cNvSpPr/>
                  <p:nvPr/>
                </p:nvSpPr>
                <p:spPr>
                  <a:xfrm>
                    <a:off x="9480766" y="4181461"/>
                    <a:ext cx="1179339" cy="7813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Csoportba foglalás 86"/>
                <p:cNvGrpSpPr/>
                <p:nvPr/>
              </p:nvGrpSpPr>
              <p:grpSpPr>
                <a:xfrm>
                  <a:off x="2200514" y="4080986"/>
                  <a:ext cx="2004557" cy="1954635"/>
                  <a:chOff x="6805106" y="1864657"/>
                  <a:chExt cx="2004557" cy="1954635"/>
                </a:xfrm>
              </p:grpSpPr>
              <p:sp>
                <p:nvSpPr>
                  <p:cNvPr id="43" name="Rombusz 42"/>
                  <p:cNvSpPr/>
                  <p:nvPr/>
                </p:nvSpPr>
                <p:spPr>
                  <a:xfrm>
                    <a:off x="6805106" y="1864657"/>
                    <a:ext cx="2004557" cy="195463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Szövegdoboz 80"/>
                  <p:cNvSpPr txBox="1"/>
                  <p:nvPr/>
                </p:nvSpPr>
                <p:spPr>
                  <a:xfrm>
                    <a:off x="7032808" y="2380309"/>
                    <a:ext cx="1497767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check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 &gt;? 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T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83" name="Csoportba foglalás 82"/>
                <p:cNvGrpSpPr/>
                <p:nvPr/>
              </p:nvGrpSpPr>
              <p:grpSpPr>
                <a:xfrm>
                  <a:off x="497222" y="1458838"/>
                  <a:ext cx="2923503" cy="463355"/>
                  <a:chOff x="2444825" y="1506022"/>
                  <a:chExt cx="2923503" cy="463355"/>
                </a:xfrm>
              </p:grpSpPr>
              <p:sp>
                <p:nvSpPr>
                  <p:cNvPr id="84" name="Szövegdoboz 83"/>
                  <p:cNvSpPr txBox="1"/>
                  <p:nvPr/>
                </p:nvSpPr>
                <p:spPr>
                  <a:xfrm>
                    <a:off x="2444825" y="1506022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proximity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weights</a:t>
                    </a:r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 (w#)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85" name="Szögletes összekötő 84"/>
                  <p:cNvCxnSpPr/>
                  <p:nvPr/>
                </p:nvCxnSpPr>
                <p:spPr>
                  <a:xfrm>
                    <a:off x="4752304" y="1729429"/>
                    <a:ext cx="413341" cy="239948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zögletes összekötő 90"/>
                <p:cNvCxnSpPr>
                  <a:stCxn id="28" idx="3"/>
                  <a:endCxn id="43" idx="1"/>
                </p:cNvCxnSpPr>
                <p:nvPr/>
              </p:nvCxnSpPr>
              <p:spPr>
                <a:xfrm>
                  <a:off x="1972835" y="2884543"/>
                  <a:ext cx="227679" cy="2173761"/>
                </a:xfrm>
                <a:prstGeom prst="bentConnector3">
                  <a:avLst>
                    <a:gd name="adj1" fmla="val -90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Szövegdoboz 94"/>
                <p:cNvSpPr txBox="1"/>
                <p:nvPr/>
              </p:nvSpPr>
              <p:spPr>
                <a:xfrm>
                  <a:off x="2900479" y="6151286"/>
                  <a:ext cx="619361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Touch</a:t>
                  </a:r>
                  <a:r>
                    <a:rPr lang="hu-HU" dirty="0" smtClean="0"/>
                    <a:t> (T) </a:t>
                  </a:r>
                  <a:r>
                    <a:rPr lang="hu-HU" dirty="0" err="1" smtClean="0"/>
                    <a:t>check</a:t>
                  </a:r>
                  <a:r>
                    <a:rPr lang="hu-HU" dirty="0" smtClean="0"/>
                    <a:t> = </a:t>
                  </a:r>
                  <a:r>
                    <a:rPr lang="hu-HU" dirty="0" smtClean="0">
                      <a:solidFill>
                        <a:schemeClr val="accent6"/>
                      </a:solidFill>
                    </a:rPr>
                    <a:t>I0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t0</a:t>
                  </a:r>
                </a:p>
                <a:p>
                  <a:r>
                    <a:rPr lang="hu-HU" dirty="0" err="1" smtClean="0">
                      <a:solidFill>
                        <a:schemeClr val="accent1"/>
                      </a:solidFill>
                    </a:rPr>
                    <a:t>Touch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(T)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smtClean="0"/>
                    <a:t>= 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TH</a:t>
                  </a:r>
                  <a:r>
                    <a:rPr lang="hu-HU" dirty="0" smtClean="0"/>
                    <a:t> + </a:t>
                  </a:r>
                  <a:r>
                    <a:rPr lang="hu-HU" dirty="0" smtClean="0">
                      <a:solidFill>
                        <a:srgbClr val="FF0000"/>
                      </a:solidFill>
                    </a:rPr>
                    <a:t>TI1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w1 </a:t>
                  </a:r>
                  <a:r>
                    <a:rPr lang="hu-HU" dirty="0" smtClean="0"/>
                    <a:t>+</a:t>
                  </a:r>
                  <a:r>
                    <a:rPr lang="hu-HU" dirty="0"/>
                    <a:t> 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TI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2</a:t>
                  </a:r>
                  <a:r>
                    <a:rPr lang="hu-HU" dirty="0" smtClean="0"/>
                    <a:t>*</a:t>
                  </a:r>
                  <a:r>
                    <a:rPr lang="hu-HU" dirty="0" smtClean="0">
                      <a:solidFill>
                        <a:srgbClr val="7030A0"/>
                      </a:solidFill>
                    </a:rPr>
                    <a:t>w2 </a:t>
                  </a:r>
                  <a:r>
                    <a:rPr lang="hu-HU" dirty="0" smtClean="0"/>
                    <a:t>+ </a:t>
                  </a:r>
                  <a:r>
                    <a:rPr lang="hu-HU" dirty="0" smtClean="0"/>
                    <a:t>…</a:t>
                  </a:r>
                  <a:endParaRPr lang="hu-HU" dirty="0" smtClean="0"/>
                </a:p>
              </p:txBody>
            </p:sp>
            <p:cxnSp>
              <p:nvCxnSpPr>
                <p:cNvPr id="101" name="Egyenes összekötő nyíllal 100"/>
                <p:cNvCxnSpPr>
                  <a:stCxn id="43" idx="3"/>
                  <a:endCxn id="129" idx="1"/>
                </p:cNvCxnSpPr>
                <p:nvPr/>
              </p:nvCxnSpPr>
              <p:spPr>
                <a:xfrm>
                  <a:off x="4205071" y="5058304"/>
                  <a:ext cx="740131" cy="10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Szövegdoboz 101"/>
                <p:cNvSpPr txBox="1"/>
                <p:nvPr/>
              </p:nvSpPr>
              <p:spPr>
                <a:xfrm>
                  <a:off x="4360851" y="4718968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108" name="Egyenes összekötő nyíllal 107"/>
                <p:cNvCxnSpPr>
                  <a:stCxn id="6" idx="3"/>
                  <a:endCxn id="77" idx="1"/>
                </p:cNvCxnSpPr>
                <p:nvPr/>
              </p:nvCxnSpPr>
              <p:spPr>
                <a:xfrm>
                  <a:off x="4174580" y="2884544"/>
                  <a:ext cx="685059" cy="20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Csoportba foglalás 120"/>
                <p:cNvGrpSpPr/>
                <p:nvPr/>
              </p:nvGrpSpPr>
              <p:grpSpPr>
                <a:xfrm>
                  <a:off x="5045806" y="3636380"/>
                  <a:ext cx="1476650" cy="593681"/>
                  <a:chOff x="9564624" y="4254183"/>
                  <a:chExt cx="815018" cy="593681"/>
                </a:xfrm>
              </p:grpSpPr>
              <p:sp>
                <p:nvSpPr>
                  <p:cNvPr id="122" name="Szövegdoboz 121"/>
                  <p:cNvSpPr txBox="1"/>
                  <p:nvPr/>
                </p:nvSpPr>
                <p:spPr>
                  <a:xfrm>
                    <a:off x="9578261" y="4335530"/>
                    <a:ext cx="801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0</a:t>
                    </a:r>
                  </a:p>
                </p:txBody>
              </p:sp>
              <p:sp>
                <p:nvSpPr>
                  <p:cNvPr id="123" name="Téglalap 122"/>
                  <p:cNvSpPr/>
                  <p:nvPr/>
                </p:nvSpPr>
                <p:spPr>
                  <a:xfrm>
                    <a:off x="9564624" y="4254183"/>
                    <a:ext cx="815018" cy="5936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Csoportba foglalás 126"/>
                <p:cNvGrpSpPr/>
                <p:nvPr/>
              </p:nvGrpSpPr>
              <p:grpSpPr>
                <a:xfrm>
                  <a:off x="4945202" y="4683788"/>
                  <a:ext cx="2435828" cy="769789"/>
                  <a:chOff x="9340794" y="4254183"/>
                  <a:chExt cx="1038848" cy="769789"/>
                </a:xfrm>
              </p:grpSpPr>
              <p:sp>
                <p:nvSpPr>
                  <p:cNvPr id="128" name="Szövegdoboz 127"/>
                  <p:cNvSpPr txBox="1"/>
                  <p:nvPr/>
                </p:nvSpPr>
                <p:spPr>
                  <a:xfrm>
                    <a:off x="9394238" y="4307777"/>
                    <a:ext cx="94887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check</a:t>
                    </a:r>
                    <a:r>
                      <a:rPr lang="hu-HU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hu-HU" dirty="0" smtClean="0"/>
                      <a:t>–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T</a:t>
                    </a:r>
                    <a:r>
                      <a:rPr lang="hu-HU" dirty="0" smtClean="0">
                        <a:solidFill>
                          <a:schemeClr val="accent1"/>
                        </a:solidFill>
                      </a:rPr>
                      <a:t>  </a:t>
                    </a:r>
                    <a:r>
                      <a:rPr lang="hu-HU" dirty="0" err="1" smtClean="0">
                        <a:solidFill>
                          <a:schemeClr val="accent1"/>
                        </a:solidFill>
                      </a:rPr>
                      <a:t>shielding</a:t>
                    </a:r>
                    <a:endParaRPr lang="hu-HU" dirty="0" smtClean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29" name="Téglalap 128"/>
                  <p:cNvSpPr/>
                  <p:nvPr/>
                </p:nvSpPr>
                <p:spPr>
                  <a:xfrm>
                    <a:off x="9340794" y="4254183"/>
                    <a:ext cx="1038848" cy="7697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3" name="Szögletes összekötő 132"/>
                <p:cNvCxnSpPr>
                  <a:stCxn id="43" idx="3"/>
                  <a:endCxn id="136" idx="1"/>
                </p:cNvCxnSpPr>
                <p:nvPr/>
              </p:nvCxnSpPr>
              <p:spPr>
                <a:xfrm>
                  <a:off x="4205071" y="5058304"/>
                  <a:ext cx="1298447" cy="849000"/>
                </a:xfrm>
                <a:prstGeom prst="bentConnector3">
                  <a:avLst>
                    <a:gd name="adj1" fmla="val -1577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Csoportba foglalás 133"/>
                <p:cNvGrpSpPr/>
                <p:nvPr/>
              </p:nvGrpSpPr>
              <p:grpSpPr>
                <a:xfrm>
                  <a:off x="5503522" y="5610463"/>
                  <a:ext cx="1595191" cy="593681"/>
                  <a:chOff x="9564624" y="4254183"/>
                  <a:chExt cx="880445" cy="593681"/>
                </a:xfrm>
              </p:grpSpPr>
              <p:sp>
                <p:nvSpPr>
                  <p:cNvPr id="135" name="Szövegdoboz 134"/>
                  <p:cNvSpPr txBox="1"/>
                  <p:nvPr/>
                </p:nvSpPr>
                <p:spPr>
                  <a:xfrm>
                    <a:off x="9643688" y="4347855"/>
                    <a:ext cx="801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T </a:t>
                    </a:r>
                    <a:r>
                      <a:rPr lang="hu-HU" dirty="0" err="1" smtClean="0"/>
                      <a:t>value</a:t>
                    </a:r>
                    <a:r>
                      <a:rPr lang="hu-HU" dirty="0" smtClean="0"/>
                      <a:t> = 0</a:t>
                    </a:r>
                  </a:p>
                </p:txBody>
              </p:sp>
              <p:sp>
                <p:nvSpPr>
                  <p:cNvPr id="136" name="Téglalap 135"/>
                  <p:cNvSpPr/>
                  <p:nvPr/>
                </p:nvSpPr>
                <p:spPr>
                  <a:xfrm>
                    <a:off x="9564624" y="4254183"/>
                    <a:ext cx="815018" cy="5936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Szövegdoboz 139"/>
                <p:cNvSpPr txBox="1"/>
                <p:nvPr/>
              </p:nvSpPr>
              <p:spPr>
                <a:xfrm>
                  <a:off x="4401866" y="5570681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grpSp>
              <p:nvGrpSpPr>
                <p:cNvPr id="151" name="Csoportba foglalás 150"/>
                <p:cNvGrpSpPr/>
                <p:nvPr/>
              </p:nvGrpSpPr>
              <p:grpSpPr>
                <a:xfrm>
                  <a:off x="7671895" y="1897136"/>
                  <a:ext cx="1881533" cy="1924702"/>
                  <a:chOff x="2293047" y="1922193"/>
                  <a:chExt cx="1881533" cy="1924702"/>
                </a:xfrm>
              </p:grpSpPr>
              <p:sp>
                <p:nvSpPr>
                  <p:cNvPr id="152" name="Rombusz 151"/>
                  <p:cNvSpPr/>
                  <p:nvPr/>
                </p:nvSpPr>
                <p:spPr>
                  <a:xfrm>
                    <a:off x="2293047" y="1922193"/>
                    <a:ext cx="1881533" cy="1924702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Szövegdoboz 152"/>
                  <p:cNvSpPr txBox="1"/>
                  <p:nvPr/>
                </p:nvSpPr>
                <p:spPr>
                  <a:xfrm>
                    <a:off x="2535458" y="2435859"/>
                    <a:ext cx="1357281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PX </a:t>
                    </a:r>
                    <a:r>
                      <a:rPr lang="hu-HU" dirty="0" err="1" smtClean="0"/>
                      <a:t>value</a:t>
                    </a:r>
                    <a:endParaRPr lang="hu-HU" dirty="0" smtClean="0"/>
                  </a:p>
                  <a:p>
                    <a:pPr algn="ctr"/>
                    <a:r>
                      <a:rPr lang="hu-HU" dirty="0" smtClean="0"/>
                      <a:t>&gt;?</a:t>
                    </a:r>
                    <a:r>
                      <a:rPr lang="hu-HU" dirty="0"/>
                      <a:t> </a:t>
                    </a:r>
                    <a:r>
                      <a:rPr lang="hu-HU" dirty="0" smtClean="0"/>
                      <a:t> </a:t>
                    </a:r>
                  </a:p>
                  <a:p>
                    <a:pPr algn="ctr"/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PX TH</a:t>
                    </a:r>
                  </a:p>
                </p:txBody>
              </p:sp>
            </p:grpSp>
            <p:grpSp>
              <p:nvGrpSpPr>
                <p:cNvPr id="158" name="Csoportba foglalás 157"/>
                <p:cNvGrpSpPr/>
                <p:nvPr/>
              </p:nvGrpSpPr>
              <p:grpSpPr>
                <a:xfrm>
                  <a:off x="8612662" y="1466466"/>
                  <a:ext cx="3464781" cy="430670"/>
                  <a:chOff x="8612662" y="1466466"/>
                  <a:chExt cx="3464781" cy="430670"/>
                </a:xfrm>
              </p:grpSpPr>
              <p:cxnSp>
                <p:nvCxnSpPr>
                  <p:cNvPr id="154" name="Szögletes összekötő 153"/>
                  <p:cNvCxnSpPr>
                    <a:endCxn id="152" idx="0"/>
                  </p:cNvCxnSpPr>
                  <p:nvPr/>
                </p:nvCxnSpPr>
                <p:spPr>
                  <a:xfrm rot="10800000" flipV="1">
                    <a:off x="8612662" y="1643504"/>
                    <a:ext cx="541278" cy="253632"/>
                  </a:xfrm>
                  <a:prstGeom prst="bentConnector2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Szövegdoboz 156"/>
                  <p:cNvSpPr txBox="1"/>
                  <p:nvPr/>
                </p:nvSpPr>
                <p:spPr>
                  <a:xfrm>
                    <a:off x="9153940" y="1466466"/>
                    <a:ext cx="2923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>
                        <a:solidFill>
                          <a:srgbClr val="7030A0"/>
                        </a:solidFill>
                      </a:rPr>
                      <a:t>PX </a:t>
                    </a:r>
                    <a:r>
                      <a:rPr lang="hu-HU" dirty="0" err="1" smtClean="0">
                        <a:solidFill>
                          <a:srgbClr val="7030A0"/>
                        </a:solidFill>
                      </a:rPr>
                      <a:t>threshhold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cxnSp>
              <p:nvCxnSpPr>
                <p:cNvPr id="160" name="Egyenes összekötő nyíllal 159"/>
                <p:cNvCxnSpPr>
                  <a:stCxn id="77" idx="3"/>
                  <a:endCxn id="152" idx="1"/>
                </p:cNvCxnSpPr>
                <p:nvPr/>
              </p:nvCxnSpPr>
              <p:spPr>
                <a:xfrm flipV="1">
                  <a:off x="7168554" y="2859487"/>
                  <a:ext cx="503341" cy="27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zögletes összekötő 161"/>
                <p:cNvCxnSpPr>
                  <a:stCxn id="122" idx="3"/>
                  <a:endCxn id="152" idx="1"/>
                </p:cNvCxnSpPr>
                <p:nvPr/>
              </p:nvCxnSpPr>
              <p:spPr>
                <a:xfrm flipV="1">
                  <a:off x="6522456" y="2859487"/>
                  <a:ext cx="1149439" cy="1042906"/>
                </a:xfrm>
                <a:prstGeom prst="bentConnector3">
                  <a:avLst>
                    <a:gd name="adj1" fmla="val 7801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Egyenes összekötő nyíllal 170"/>
                <p:cNvCxnSpPr>
                  <a:stCxn id="152" idx="3"/>
                  <a:endCxn id="169" idx="1"/>
                </p:cNvCxnSpPr>
                <p:nvPr/>
              </p:nvCxnSpPr>
              <p:spPr>
                <a:xfrm>
                  <a:off x="9553428" y="2859487"/>
                  <a:ext cx="529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Szövegdoboz 171"/>
                <p:cNvSpPr txBox="1"/>
                <p:nvPr/>
              </p:nvSpPr>
              <p:spPr>
                <a:xfrm>
                  <a:off x="9527633" y="2476014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smtClean="0"/>
                    <a:t>No</a:t>
                  </a:r>
                </a:p>
              </p:txBody>
            </p:sp>
            <p:sp>
              <p:nvSpPr>
                <p:cNvPr id="181" name="Szövegdoboz 180"/>
                <p:cNvSpPr txBox="1"/>
                <p:nvPr/>
              </p:nvSpPr>
              <p:spPr>
                <a:xfrm>
                  <a:off x="9541585" y="3139013"/>
                  <a:ext cx="529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 err="1" smtClean="0"/>
                    <a:t>Yes</a:t>
                  </a:r>
                  <a:endParaRPr lang="hu-HU" dirty="0" smtClean="0"/>
                </a:p>
              </p:txBody>
            </p:sp>
            <p:cxnSp>
              <p:nvCxnSpPr>
                <p:cNvPr id="187" name="Szögletes összekötő 186"/>
                <p:cNvCxnSpPr>
                  <a:endCxn id="204" idx="1"/>
                </p:cNvCxnSpPr>
                <p:nvPr/>
              </p:nvCxnSpPr>
              <p:spPr>
                <a:xfrm flipV="1">
                  <a:off x="7390002" y="4199634"/>
                  <a:ext cx="2708015" cy="654494"/>
                </a:xfrm>
                <a:prstGeom prst="bentConnector3">
                  <a:avLst>
                    <a:gd name="adj1" fmla="val 15282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Csoportba foglalás 204"/>
                <p:cNvGrpSpPr/>
                <p:nvPr/>
              </p:nvGrpSpPr>
              <p:grpSpPr>
                <a:xfrm>
                  <a:off x="10098017" y="3843451"/>
                  <a:ext cx="1753868" cy="712365"/>
                  <a:chOff x="10098017" y="3843451"/>
                  <a:chExt cx="1753868" cy="712365"/>
                </a:xfrm>
              </p:grpSpPr>
              <p:sp>
                <p:nvSpPr>
                  <p:cNvPr id="174" name="Szövegdoboz 173"/>
                  <p:cNvSpPr txBox="1"/>
                  <p:nvPr/>
                </p:nvSpPr>
                <p:spPr>
                  <a:xfrm>
                    <a:off x="10205845" y="4010097"/>
                    <a:ext cx="1646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LED </a:t>
                    </a:r>
                    <a:r>
                      <a:rPr lang="hu-HU" dirty="0" err="1" smtClean="0"/>
                      <a:t>array</a:t>
                    </a:r>
                    <a:r>
                      <a:rPr lang="hu-HU" dirty="0" smtClean="0"/>
                      <a:t> ON</a:t>
                    </a:r>
                  </a:p>
                </p:txBody>
              </p:sp>
              <p:sp>
                <p:nvSpPr>
                  <p:cNvPr id="204" name="Lekerekített téglalap 203"/>
                  <p:cNvSpPr/>
                  <p:nvPr/>
                </p:nvSpPr>
                <p:spPr>
                  <a:xfrm>
                    <a:off x="10098017" y="3843451"/>
                    <a:ext cx="1674056" cy="71236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Csoportba foglalás 205"/>
                <p:cNvGrpSpPr/>
                <p:nvPr/>
              </p:nvGrpSpPr>
              <p:grpSpPr>
                <a:xfrm>
                  <a:off x="10083350" y="2518794"/>
                  <a:ext cx="1765978" cy="712365"/>
                  <a:chOff x="8744413" y="3971423"/>
                  <a:chExt cx="1765978" cy="712365"/>
                </a:xfrm>
              </p:grpSpPr>
              <p:sp>
                <p:nvSpPr>
                  <p:cNvPr id="207" name="Szövegdoboz 206"/>
                  <p:cNvSpPr txBox="1"/>
                  <p:nvPr/>
                </p:nvSpPr>
                <p:spPr>
                  <a:xfrm>
                    <a:off x="8864351" y="4125260"/>
                    <a:ext cx="1646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dirty="0" smtClean="0"/>
                      <a:t>LED </a:t>
                    </a:r>
                    <a:r>
                      <a:rPr lang="hu-HU" dirty="0" err="1" smtClean="0"/>
                      <a:t>array</a:t>
                    </a:r>
                    <a:r>
                      <a:rPr lang="hu-HU" dirty="0" smtClean="0"/>
                      <a:t> OFF</a:t>
                    </a:r>
                  </a:p>
                </p:txBody>
              </p:sp>
              <p:sp>
                <p:nvSpPr>
                  <p:cNvPr id="208" name="Lekerekített téglalap 207"/>
                  <p:cNvSpPr/>
                  <p:nvPr/>
                </p:nvSpPr>
                <p:spPr>
                  <a:xfrm>
                    <a:off x="8744413" y="3971423"/>
                    <a:ext cx="1674056" cy="71236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Téglalap 29"/>
                <p:cNvSpPr/>
                <p:nvPr/>
              </p:nvSpPr>
              <p:spPr>
                <a:xfrm>
                  <a:off x="8335198" y="4752255"/>
                  <a:ext cx="18727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dirty="0" err="1" smtClean="0"/>
                    <a:t>Duty</a:t>
                  </a:r>
                  <a:r>
                    <a:rPr lang="hu-HU" dirty="0" smtClean="0"/>
                    <a:t> </a:t>
                  </a:r>
                  <a:r>
                    <a:rPr lang="hu-HU" dirty="0" err="1" smtClean="0"/>
                    <a:t>cycle</a:t>
                  </a:r>
                  <a:r>
                    <a:rPr lang="hu-HU" dirty="0" smtClean="0"/>
                    <a:t> = </a:t>
                  </a:r>
                  <a:r>
                    <a:rPr lang="hu-HU" dirty="0" err="1" smtClean="0"/>
                    <a:t>scaled</a:t>
                  </a:r>
                  <a:r>
                    <a:rPr lang="hu-HU" dirty="0" smtClean="0"/>
                    <a:t>(T </a:t>
                  </a:r>
                  <a:r>
                    <a:rPr lang="hu-HU" dirty="0" err="1" smtClean="0"/>
                    <a:t>value</a:t>
                  </a:r>
                  <a:r>
                    <a:rPr lang="hu-HU" dirty="0" smtClean="0"/>
                    <a:t>)</a:t>
                  </a:r>
                  <a:endParaRPr lang="en-US" dirty="0"/>
                </a:p>
              </p:txBody>
            </p:sp>
          </p:grpSp>
          <p:sp>
            <p:nvSpPr>
              <p:cNvPr id="228" name="Téglalap 227"/>
              <p:cNvSpPr/>
              <p:nvPr/>
            </p:nvSpPr>
            <p:spPr>
              <a:xfrm>
                <a:off x="8269084" y="4686593"/>
                <a:ext cx="1721610" cy="688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Egyenes összekötő nyíllal 229"/>
              <p:cNvCxnSpPr>
                <a:stCxn id="129" idx="3"/>
                <a:endCxn id="30" idx="1"/>
              </p:cNvCxnSpPr>
              <p:nvPr/>
            </p:nvCxnSpPr>
            <p:spPr>
              <a:xfrm>
                <a:off x="7314916" y="4967814"/>
                <a:ext cx="954168" cy="6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Lekerekített téglalap 293"/>
              <p:cNvSpPr/>
              <p:nvPr/>
            </p:nvSpPr>
            <p:spPr>
              <a:xfrm>
                <a:off x="10189174" y="4676407"/>
                <a:ext cx="1502118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Egyenes összekötő nyíllal 294"/>
              <p:cNvCxnSpPr>
                <a:stCxn id="228" idx="3"/>
                <a:endCxn id="294" idx="1"/>
              </p:cNvCxnSpPr>
              <p:nvPr/>
            </p:nvCxnSpPr>
            <p:spPr>
              <a:xfrm>
                <a:off x="9990694" y="5030815"/>
                <a:ext cx="198480" cy="17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Szövegdoboz 298"/>
              <p:cNvSpPr txBox="1"/>
              <p:nvPr/>
            </p:nvSpPr>
            <p:spPr>
              <a:xfrm>
                <a:off x="10236486" y="4680937"/>
                <a:ext cx="1646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LED row1, 2 and ring ON</a:t>
                </a:r>
              </a:p>
            </p:txBody>
          </p:sp>
          <p:sp>
            <p:nvSpPr>
              <p:cNvPr id="302" name="Szövegdoboz 301"/>
              <p:cNvSpPr txBox="1"/>
              <p:nvPr/>
            </p:nvSpPr>
            <p:spPr>
              <a:xfrm>
                <a:off x="10249087" y="5477020"/>
                <a:ext cx="1646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LED row1, 2 and ring OFF</a:t>
                </a:r>
              </a:p>
            </p:txBody>
          </p:sp>
          <p:sp>
            <p:nvSpPr>
              <p:cNvPr id="303" name="Lekerekített téglalap 302"/>
              <p:cNvSpPr/>
              <p:nvPr/>
            </p:nvSpPr>
            <p:spPr>
              <a:xfrm>
                <a:off x="10191016" y="5434667"/>
                <a:ext cx="1502118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Egyenes összekötő nyíllal 304"/>
              <p:cNvCxnSpPr>
                <a:stCxn id="136" idx="3"/>
                <a:endCxn id="303" idx="1"/>
              </p:cNvCxnSpPr>
              <p:nvPr/>
            </p:nvCxnSpPr>
            <p:spPr>
              <a:xfrm flipV="1">
                <a:off x="6914054" y="5790850"/>
                <a:ext cx="3276962" cy="15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zögletes összekötő 320"/>
              <p:cNvCxnSpPr>
                <a:stCxn id="152" idx="3"/>
              </p:cNvCxnSpPr>
              <p:nvPr/>
            </p:nvCxnSpPr>
            <p:spPr>
              <a:xfrm>
                <a:off x="9487314" y="2758618"/>
                <a:ext cx="761773" cy="670356"/>
              </a:xfrm>
              <a:prstGeom prst="bentConnector3">
                <a:avLst>
                  <a:gd name="adj1" fmla="val -7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zögletes összekötő 325"/>
              <p:cNvCxnSpPr>
                <a:endCxn id="204" idx="0"/>
              </p:cNvCxnSpPr>
              <p:nvPr/>
            </p:nvCxnSpPr>
            <p:spPr>
              <a:xfrm>
                <a:off x="10236486" y="3426677"/>
                <a:ext cx="632445" cy="31590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Szabadkézi sokszög 8"/>
            <p:cNvSpPr/>
            <p:nvPr/>
          </p:nvSpPr>
          <p:spPr>
            <a:xfrm>
              <a:off x="438378" y="1335395"/>
              <a:ext cx="7006107" cy="5370490"/>
            </a:xfrm>
            <a:custGeom>
              <a:avLst/>
              <a:gdLst>
                <a:gd name="connsiteX0" fmla="*/ 0 w 6993228"/>
                <a:gd name="connsiteY0" fmla="*/ 12879 h 5370490"/>
                <a:gd name="connsiteX1" fmla="*/ 6967470 w 6993228"/>
                <a:gd name="connsiteY1" fmla="*/ 0 h 5370490"/>
                <a:gd name="connsiteX2" fmla="*/ 6993228 w 6993228"/>
                <a:gd name="connsiteY2" fmla="*/ 5370490 h 5370490"/>
                <a:gd name="connsiteX3" fmla="*/ 347729 w 6993228"/>
                <a:gd name="connsiteY3" fmla="*/ 5331853 h 5370490"/>
                <a:gd name="connsiteX4" fmla="*/ 347729 w 6993228"/>
                <a:gd name="connsiteY4" fmla="*/ 2408349 h 5370490"/>
                <a:gd name="connsiteX5" fmla="*/ 1648495 w 6993228"/>
                <a:gd name="connsiteY5" fmla="*/ 2408349 h 5370490"/>
                <a:gd name="connsiteX6" fmla="*/ 1622738 w 6993228"/>
                <a:gd name="connsiteY6" fmla="*/ 695459 h 5370490"/>
                <a:gd name="connsiteX7" fmla="*/ 103031 w 6993228"/>
                <a:gd name="connsiteY7" fmla="*/ 721217 h 5370490"/>
                <a:gd name="connsiteX8" fmla="*/ 0 w 6993228"/>
                <a:gd name="connsiteY8" fmla="*/ 12879 h 5370490"/>
                <a:gd name="connsiteX0" fmla="*/ 0 w 6993228"/>
                <a:gd name="connsiteY0" fmla="*/ 12879 h 5370490"/>
                <a:gd name="connsiteX1" fmla="*/ 6967470 w 6993228"/>
                <a:gd name="connsiteY1" fmla="*/ 0 h 5370490"/>
                <a:gd name="connsiteX2" fmla="*/ 6993228 w 6993228"/>
                <a:gd name="connsiteY2" fmla="*/ 5370490 h 5370490"/>
                <a:gd name="connsiteX3" fmla="*/ 347729 w 6993228"/>
                <a:gd name="connsiteY3" fmla="*/ 5331853 h 5370490"/>
                <a:gd name="connsiteX4" fmla="*/ 347729 w 6993228"/>
                <a:gd name="connsiteY4" fmla="*/ 2408349 h 5370490"/>
                <a:gd name="connsiteX5" fmla="*/ 1648495 w 6993228"/>
                <a:gd name="connsiteY5" fmla="*/ 2408349 h 5370490"/>
                <a:gd name="connsiteX6" fmla="*/ 1622738 w 6993228"/>
                <a:gd name="connsiteY6" fmla="*/ 695459 h 5370490"/>
                <a:gd name="connsiteX7" fmla="*/ 0 w 6993228"/>
                <a:gd name="connsiteY7" fmla="*/ 669701 h 5370490"/>
                <a:gd name="connsiteX8" fmla="*/ 0 w 6993228"/>
                <a:gd name="connsiteY8" fmla="*/ 12879 h 5370490"/>
                <a:gd name="connsiteX0" fmla="*/ 12879 w 7006107"/>
                <a:gd name="connsiteY0" fmla="*/ 12879 h 5370490"/>
                <a:gd name="connsiteX1" fmla="*/ 6980349 w 7006107"/>
                <a:gd name="connsiteY1" fmla="*/ 0 h 5370490"/>
                <a:gd name="connsiteX2" fmla="*/ 7006107 w 7006107"/>
                <a:gd name="connsiteY2" fmla="*/ 5370490 h 5370490"/>
                <a:gd name="connsiteX3" fmla="*/ 360608 w 7006107"/>
                <a:gd name="connsiteY3" fmla="*/ 5331853 h 5370490"/>
                <a:gd name="connsiteX4" fmla="*/ 360608 w 7006107"/>
                <a:gd name="connsiteY4" fmla="*/ 2408349 h 5370490"/>
                <a:gd name="connsiteX5" fmla="*/ 1661374 w 7006107"/>
                <a:gd name="connsiteY5" fmla="*/ 2408349 h 5370490"/>
                <a:gd name="connsiteX6" fmla="*/ 1635617 w 7006107"/>
                <a:gd name="connsiteY6" fmla="*/ 695459 h 5370490"/>
                <a:gd name="connsiteX7" fmla="*/ 0 w 7006107"/>
                <a:gd name="connsiteY7" fmla="*/ 695459 h 5370490"/>
                <a:gd name="connsiteX8" fmla="*/ 12879 w 7006107"/>
                <a:gd name="connsiteY8" fmla="*/ 12879 h 537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107" h="5370490">
                  <a:moveTo>
                    <a:pt x="12879" y="12879"/>
                  </a:moveTo>
                  <a:lnTo>
                    <a:pt x="6980349" y="0"/>
                  </a:lnTo>
                  <a:lnTo>
                    <a:pt x="7006107" y="5370490"/>
                  </a:lnTo>
                  <a:lnTo>
                    <a:pt x="360608" y="5331853"/>
                  </a:lnTo>
                  <a:lnTo>
                    <a:pt x="360608" y="2408349"/>
                  </a:lnTo>
                  <a:lnTo>
                    <a:pt x="1661374" y="2408349"/>
                  </a:lnTo>
                  <a:lnTo>
                    <a:pt x="1635617" y="695459"/>
                  </a:lnTo>
                  <a:lnTo>
                    <a:pt x="0" y="695459"/>
                  </a:lnTo>
                  <a:lnTo>
                    <a:pt x="12879" y="1287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918209" y="3879895"/>
              <a:ext cx="461665" cy="153920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hu-HU" dirty="0" err="1" smtClean="0">
                  <a:solidFill>
                    <a:schemeClr val="accent1"/>
                  </a:solidFill>
                </a:rPr>
                <a:t>active</a:t>
              </a:r>
              <a:r>
                <a:rPr lang="hu-HU" dirty="0" smtClean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shielding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9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Applications</a:t>
            </a:r>
            <a:r>
              <a:rPr lang="hu-HU" dirty="0" smtClean="0"/>
              <a:t> 2, 3 -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„</a:t>
            </a:r>
            <a:r>
              <a:rPr lang="hu-HU" dirty="0" err="1" smtClean="0"/>
              <a:t>Round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5</a:t>
            </a:fld>
            <a:endParaRPr lang="en-US"/>
          </a:p>
        </p:txBody>
      </p:sp>
      <p:sp>
        <p:nvSpPr>
          <p:cNvPr id="46" name="Szövegdoboz 45"/>
          <p:cNvSpPr txBox="1"/>
          <p:nvPr/>
        </p:nvSpPr>
        <p:spPr>
          <a:xfrm>
            <a:off x="9878786" y="5420372"/>
            <a:ext cx="159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5-9V DC</a:t>
            </a:r>
            <a:endParaRPr lang="en-US" dirty="0"/>
          </a:p>
        </p:txBody>
      </p:sp>
      <p:grpSp>
        <p:nvGrpSpPr>
          <p:cNvPr id="163" name="Csoportba foglalás 162"/>
          <p:cNvGrpSpPr/>
          <p:nvPr/>
        </p:nvGrpSpPr>
        <p:grpSpPr>
          <a:xfrm>
            <a:off x="646375" y="1237641"/>
            <a:ext cx="10090084" cy="5118709"/>
            <a:chOff x="646375" y="1237641"/>
            <a:chExt cx="10090084" cy="5118709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75" y="1237641"/>
              <a:ext cx="3585580" cy="3942086"/>
            </a:xfrm>
            <a:prstGeom prst="rect">
              <a:avLst/>
            </a:prstGeom>
          </p:spPr>
        </p:pic>
        <p:sp>
          <p:nvSpPr>
            <p:cNvPr id="22" name="Szövegdoboz 21"/>
            <p:cNvSpPr txBox="1"/>
            <p:nvPr/>
          </p:nvSpPr>
          <p:spPr>
            <a:xfrm>
              <a:off x="5025844" y="1679420"/>
              <a:ext cx="22501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553535"/>
                  </a:solidFill>
                </a:rPr>
                <a:t>ELE1…7: </a:t>
              </a:r>
              <a:r>
                <a:rPr lang="hu-HU" dirty="0" err="1" smtClean="0">
                  <a:solidFill>
                    <a:srgbClr val="553535"/>
                  </a:solidFill>
                </a:rPr>
                <a:t>functions</a:t>
              </a:r>
              <a:endParaRPr lang="hu-HU" dirty="0" smtClean="0">
                <a:solidFill>
                  <a:srgbClr val="553535"/>
                </a:solidFill>
              </a:endParaRPr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5025844" y="1384330"/>
              <a:ext cx="1822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553535"/>
                  </a:solidFill>
                </a:rPr>
                <a:t>ELE0: ON/OFF</a:t>
              </a:r>
              <a:endParaRPr lang="en-US" dirty="0">
                <a:solidFill>
                  <a:srgbClr val="553535"/>
                </a:solidFill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8531783" y="1877760"/>
              <a:ext cx="1255682" cy="2285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8660762" y="2438439"/>
              <a:ext cx="1275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MPR121</a:t>
              </a:r>
            </a:p>
            <a:p>
              <a:r>
                <a:rPr lang="hu-HU" dirty="0" err="1" smtClean="0"/>
                <a:t>Capacitive</a:t>
              </a:r>
              <a:r>
                <a:rPr lang="hu-HU" dirty="0" smtClean="0"/>
                <a:t> </a:t>
              </a:r>
              <a:r>
                <a:rPr lang="hu-HU" dirty="0" err="1" smtClean="0"/>
                <a:t>sensing</a:t>
              </a:r>
              <a:endParaRPr lang="en-US" dirty="0"/>
            </a:p>
          </p:txBody>
        </p:sp>
        <p:cxnSp>
          <p:nvCxnSpPr>
            <p:cNvPr id="27" name="Szögletes összekötő 26"/>
            <p:cNvCxnSpPr/>
            <p:nvPr/>
          </p:nvCxnSpPr>
          <p:spPr>
            <a:xfrm rot="16200000" flipH="1">
              <a:off x="3325051" y="3183622"/>
              <a:ext cx="2784751" cy="1543913"/>
            </a:xfrm>
            <a:prstGeom prst="bentConnector3">
              <a:avLst>
                <a:gd name="adj1" fmla="val -107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zögletes összekötő 29"/>
            <p:cNvCxnSpPr/>
            <p:nvPr/>
          </p:nvCxnSpPr>
          <p:spPr>
            <a:xfrm rot="16200000" flipH="1">
              <a:off x="3227309" y="3433486"/>
              <a:ext cx="2362997" cy="1465943"/>
            </a:xfrm>
            <a:prstGeom prst="bentConnector3">
              <a:avLst>
                <a:gd name="adj1" fmla="val -1595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zögletes összekötő 30"/>
            <p:cNvCxnSpPr/>
            <p:nvPr/>
          </p:nvCxnSpPr>
          <p:spPr>
            <a:xfrm rot="16200000" flipH="1">
              <a:off x="3372733" y="3665062"/>
              <a:ext cx="1982045" cy="1398525"/>
            </a:xfrm>
            <a:prstGeom prst="bentConnector3">
              <a:avLst>
                <a:gd name="adj1" fmla="val 21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zögletes összekötő 31"/>
            <p:cNvCxnSpPr/>
            <p:nvPr/>
          </p:nvCxnSpPr>
          <p:spPr>
            <a:xfrm rot="16200000" flipH="1">
              <a:off x="3708879" y="4089578"/>
              <a:ext cx="1513815" cy="988402"/>
            </a:xfrm>
            <a:prstGeom prst="bentConnector3">
              <a:avLst>
                <a:gd name="adj1" fmla="val -20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églalap 34"/>
            <p:cNvSpPr/>
            <p:nvPr/>
          </p:nvSpPr>
          <p:spPr>
            <a:xfrm>
              <a:off x="4597756" y="5210130"/>
              <a:ext cx="1247652" cy="11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4739896" y="5385719"/>
              <a:ext cx="11536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LED </a:t>
              </a:r>
              <a:r>
                <a:rPr lang="hu-HU" dirty="0" err="1" smtClean="0"/>
                <a:t>power</a:t>
              </a:r>
              <a:r>
                <a:rPr lang="hu-HU" dirty="0" smtClean="0"/>
                <a:t> </a:t>
              </a:r>
              <a:r>
                <a:rPr lang="hu-HU" dirty="0" err="1" smtClean="0"/>
                <a:t>supply</a:t>
              </a:r>
              <a:endParaRPr lang="en-US" dirty="0"/>
            </a:p>
          </p:txBody>
        </p:sp>
        <p:sp>
          <p:nvSpPr>
            <p:cNvPr id="37" name="Téglalap 36"/>
            <p:cNvSpPr/>
            <p:nvPr/>
          </p:nvSpPr>
          <p:spPr>
            <a:xfrm>
              <a:off x="7448008" y="4654193"/>
              <a:ext cx="2357098" cy="1702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8152934" y="4766515"/>
              <a:ext cx="1777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MCU</a:t>
              </a:r>
            </a:p>
            <a:p>
              <a:r>
                <a:rPr lang="hu-HU" dirty="0" err="1" smtClean="0"/>
                <a:t>Arduino</a:t>
              </a:r>
              <a:endParaRPr lang="hu-HU" dirty="0" smtClean="0"/>
            </a:p>
          </p:txBody>
        </p:sp>
        <p:cxnSp>
          <p:nvCxnSpPr>
            <p:cNvPr id="40" name="Egyenes összekötő 39"/>
            <p:cNvCxnSpPr>
              <a:stCxn id="25" idx="2"/>
            </p:cNvCxnSpPr>
            <p:nvPr/>
          </p:nvCxnSpPr>
          <p:spPr>
            <a:xfrm>
              <a:off x="9159624" y="4163412"/>
              <a:ext cx="0" cy="49078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/>
            <p:nvPr/>
          </p:nvCxnSpPr>
          <p:spPr>
            <a:xfrm>
              <a:off x="9342544" y="4163411"/>
              <a:ext cx="0" cy="50434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/>
            <p:cNvSpPr txBox="1"/>
            <p:nvPr/>
          </p:nvSpPr>
          <p:spPr>
            <a:xfrm>
              <a:off x="9342544" y="4230916"/>
              <a:ext cx="62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I2C</a:t>
              </a:r>
              <a:endParaRPr lang="en-US" dirty="0"/>
            </a:p>
          </p:txBody>
        </p:sp>
        <p:cxnSp>
          <p:nvCxnSpPr>
            <p:cNvPr id="43" name="Egyenes összekötő 42"/>
            <p:cNvCxnSpPr/>
            <p:nvPr/>
          </p:nvCxnSpPr>
          <p:spPr>
            <a:xfrm>
              <a:off x="5845408" y="5455749"/>
              <a:ext cx="1593568" cy="128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Szövegdoboz 43"/>
            <p:cNvSpPr txBox="1"/>
            <p:nvPr/>
          </p:nvSpPr>
          <p:spPr>
            <a:xfrm>
              <a:off x="696327" y="5550869"/>
              <a:ext cx="356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u="sng" dirty="0" err="1" smtClean="0"/>
                <a:t>LEDs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in</a:t>
              </a:r>
              <a:r>
                <a:rPr lang="hu-HU" u="sng" dirty="0" smtClean="0"/>
                <a:t> 1 ring </a:t>
              </a:r>
              <a:r>
                <a:rPr lang="hu-HU" u="sng" dirty="0" err="1" smtClean="0"/>
                <a:t>on</a:t>
              </a:r>
              <a:r>
                <a:rPr lang="hu-HU" u="sng" dirty="0" smtClean="0"/>
                <a:t> 2 </a:t>
              </a:r>
              <a:r>
                <a:rPr lang="hu-HU" u="sng" dirty="0" err="1" smtClean="0"/>
                <a:t>separate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tracks</a:t>
              </a:r>
              <a:r>
                <a:rPr lang="hu-HU" u="sng" dirty="0" smtClean="0"/>
                <a:t>:</a:t>
              </a:r>
              <a:r>
                <a:rPr lang="hu-HU" dirty="0" smtClean="0"/>
                <a:t> </a:t>
              </a:r>
              <a:r>
                <a:rPr lang="hu-HU" dirty="0" err="1" smtClean="0">
                  <a:solidFill>
                    <a:srgbClr val="FFC000"/>
                  </a:solidFill>
                </a:rPr>
                <a:t>inwards</a:t>
              </a:r>
              <a:r>
                <a:rPr lang="hu-HU" dirty="0" smtClean="0">
                  <a:solidFill>
                    <a:srgbClr val="FFC000"/>
                  </a:solidFill>
                </a:rPr>
                <a:t> </a:t>
              </a:r>
              <a:r>
                <a:rPr lang="hu-HU" dirty="0" smtClean="0"/>
                <a:t>and </a:t>
              </a:r>
              <a:r>
                <a:rPr lang="hu-HU" dirty="0" err="1" smtClean="0">
                  <a:solidFill>
                    <a:srgbClr val="FF0000"/>
                  </a:solidFill>
                </a:rPr>
                <a:t>outwards</a:t>
              </a:r>
              <a:r>
                <a:rPr lang="hu-HU" dirty="0" smtClean="0">
                  <a:solidFill>
                    <a:srgbClr val="FF0000"/>
                  </a:solidFill>
                </a:rPr>
                <a:t> </a:t>
              </a:r>
              <a:r>
                <a:rPr lang="hu-HU" dirty="0" err="1" smtClean="0"/>
                <a:t>facing</a:t>
              </a:r>
              <a:r>
                <a:rPr lang="hu-HU" dirty="0" smtClean="0"/>
                <a:t> </a:t>
              </a:r>
              <a:r>
                <a:rPr lang="hu-HU" dirty="0" err="1" smtClean="0"/>
                <a:t>LEDs</a:t>
              </a:r>
              <a:r>
                <a:rPr lang="hu-HU" dirty="0" smtClean="0"/>
                <a:t>. </a:t>
              </a:r>
              <a:endParaRPr lang="hu-HU" u="sng" dirty="0" smtClean="0"/>
            </a:p>
          </p:txBody>
        </p:sp>
        <p:cxnSp>
          <p:nvCxnSpPr>
            <p:cNvPr id="45" name="Egyenes összekötő nyíllal 44"/>
            <p:cNvCxnSpPr/>
            <p:nvPr/>
          </p:nvCxnSpPr>
          <p:spPr>
            <a:xfrm flipH="1" flipV="1">
              <a:off x="9805106" y="5777720"/>
              <a:ext cx="931353" cy="5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gyenes összekötő 46"/>
            <p:cNvCxnSpPr/>
            <p:nvPr/>
          </p:nvCxnSpPr>
          <p:spPr>
            <a:xfrm flipH="1">
              <a:off x="7448008" y="5777720"/>
              <a:ext cx="235709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gyenes összekötő nyíllal 47"/>
            <p:cNvCxnSpPr/>
            <p:nvPr/>
          </p:nvCxnSpPr>
          <p:spPr>
            <a:xfrm flipH="1" flipV="1">
              <a:off x="5847437" y="5774960"/>
              <a:ext cx="1600571" cy="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zövegdoboz 49"/>
            <p:cNvSpPr txBox="1"/>
            <p:nvPr/>
          </p:nvSpPr>
          <p:spPr>
            <a:xfrm>
              <a:off x="5025844" y="1979912"/>
              <a:ext cx="3280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1"/>
                  </a:solidFill>
                </a:rPr>
                <a:t>ELE8, 9, …#: </a:t>
              </a:r>
              <a:r>
                <a:rPr lang="hu-HU" dirty="0" err="1" smtClean="0">
                  <a:solidFill>
                    <a:schemeClr val="accent1"/>
                  </a:solidFill>
                </a:rPr>
                <a:t>active</a:t>
              </a:r>
              <a:r>
                <a:rPr lang="hu-HU" dirty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shielding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683110" y="5177951"/>
              <a:ext cx="3693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u="sng" dirty="0" smtClean="0"/>
                <a:t>8 </a:t>
              </a:r>
              <a:r>
                <a:rPr lang="hu-HU" u="sng" dirty="0" err="1" smtClean="0"/>
                <a:t>transparent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capacitive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touch</a:t>
              </a:r>
              <a:r>
                <a:rPr lang="hu-HU" u="sng" dirty="0" smtClean="0"/>
                <a:t> </a:t>
              </a:r>
              <a:r>
                <a:rPr lang="hu-HU" u="sng" dirty="0" err="1" smtClean="0"/>
                <a:t>areas</a:t>
              </a:r>
              <a:endParaRPr lang="en-US" dirty="0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6287554" y="5102049"/>
              <a:ext cx="104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PWM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6245492" y="5798601"/>
              <a:ext cx="104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ON/OFF</a:t>
              </a:r>
              <a:endParaRPr lang="en-US" dirty="0"/>
            </a:p>
          </p:txBody>
        </p:sp>
        <p:sp>
          <p:nvSpPr>
            <p:cNvPr id="135" name="Szövegdoboz 134"/>
            <p:cNvSpPr txBox="1"/>
            <p:nvPr/>
          </p:nvSpPr>
          <p:spPr>
            <a:xfrm>
              <a:off x="2120663" y="2938380"/>
              <a:ext cx="175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 smtClean="0">
                  <a:solidFill>
                    <a:srgbClr val="553535"/>
                  </a:solidFill>
                </a:rPr>
                <a:t>0</a:t>
              </a:r>
              <a:endParaRPr lang="en-US" sz="1200" dirty="0">
                <a:solidFill>
                  <a:srgbClr val="553535"/>
                </a:solidFill>
              </a:endParaRPr>
            </a:p>
          </p:txBody>
        </p:sp>
        <p:cxnSp>
          <p:nvCxnSpPr>
            <p:cNvPr id="137" name="Egyenes összekötő 136"/>
            <p:cNvCxnSpPr/>
            <p:nvPr/>
          </p:nvCxnSpPr>
          <p:spPr>
            <a:xfrm>
              <a:off x="4231955" y="242514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gyenes összekötő 137"/>
            <p:cNvCxnSpPr/>
            <p:nvPr/>
          </p:nvCxnSpPr>
          <p:spPr>
            <a:xfrm>
              <a:off x="4231955" y="26308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gyenes összekötő 138"/>
            <p:cNvCxnSpPr/>
            <p:nvPr/>
          </p:nvCxnSpPr>
          <p:spPr>
            <a:xfrm>
              <a:off x="4231955" y="284424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gyenes összekötő 139"/>
            <p:cNvCxnSpPr/>
            <p:nvPr/>
          </p:nvCxnSpPr>
          <p:spPr>
            <a:xfrm>
              <a:off x="4231955" y="30499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gyenes összekötő 140"/>
            <p:cNvCxnSpPr/>
            <p:nvPr/>
          </p:nvCxnSpPr>
          <p:spPr>
            <a:xfrm>
              <a:off x="4231955" y="3164025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gyenes összekötő 141"/>
            <p:cNvCxnSpPr/>
            <p:nvPr/>
          </p:nvCxnSpPr>
          <p:spPr>
            <a:xfrm>
              <a:off x="4231955" y="327858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gyenes összekötő 142"/>
            <p:cNvCxnSpPr/>
            <p:nvPr/>
          </p:nvCxnSpPr>
          <p:spPr>
            <a:xfrm>
              <a:off x="4231955" y="3476706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gyenes összekötő 143"/>
            <p:cNvCxnSpPr/>
            <p:nvPr/>
          </p:nvCxnSpPr>
          <p:spPr>
            <a:xfrm>
              <a:off x="4231955" y="3695663"/>
              <a:ext cx="4296499" cy="0"/>
            </a:xfrm>
            <a:prstGeom prst="line">
              <a:avLst/>
            </a:prstGeom>
            <a:ln w="28575">
              <a:solidFill>
                <a:srgbClr val="55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gyenes összekötő 144"/>
            <p:cNvCxnSpPr/>
            <p:nvPr/>
          </p:nvCxnSpPr>
          <p:spPr>
            <a:xfrm>
              <a:off x="4231955" y="2737566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gyenes összekötő 146"/>
            <p:cNvCxnSpPr/>
            <p:nvPr/>
          </p:nvCxnSpPr>
          <p:spPr>
            <a:xfrm>
              <a:off x="4231955" y="3583386"/>
              <a:ext cx="4208919" cy="1155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gyenes összekötő 147"/>
            <p:cNvCxnSpPr/>
            <p:nvPr/>
          </p:nvCxnSpPr>
          <p:spPr>
            <a:xfrm>
              <a:off x="4231955" y="2476539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gyenes összekötő 148"/>
            <p:cNvCxnSpPr/>
            <p:nvPr/>
          </p:nvCxnSpPr>
          <p:spPr>
            <a:xfrm>
              <a:off x="4229903" y="3750493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gyenes összekötő 151"/>
            <p:cNvCxnSpPr/>
            <p:nvPr/>
          </p:nvCxnSpPr>
          <p:spPr>
            <a:xfrm>
              <a:off x="4229903" y="3110685"/>
              <a:ext cx="429649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gyenes összekötő 152"/>
            <p:cNvCxnSpPr/>
            <p:nvPr/>
          </p:nvCxnSpPr>
          <p:spPr>
            <a:xfrm flipV="1">
              <a:off x="4239575" y="3215379"/>
              <a:ext cx="4201299" cy="98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gyenes összekötő 156"/>
            <p:cNvCxnSpPr/>
            <p:nvPr/>
          </p:nvCxnSpPr>
          <p:spPr>
            <a:xfrm flipH="1" flipV="1">
              <a:off x="4237523" y="3118305"/>
              <a:ext cx="2052" cy="9799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gyenes összekötő 159"/>
            <p:cNvCxnSpPr/>
            <p:nvPr/>
          </p:nvCxnSpPr>
          <p:spPr>
            <a:xfrm flipH="1" flipV="1">
              <a:off x="4245143" y="2478226"/>
              <a:ext cx="2052" cy="9799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gyenes összekötő 161"/>
            <p:cNvCxnSpPr/>
            <p:nvPr/>
          </p:nvCxnSpPr>
          <p:spPr>
            <a:xfrm flipV="1">
              <a:off x="4239575" y="2567679"/>
              <a:ext cx="4201299" cy="98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2 – </a:t>
            </a:r>
            <a:r>
              <a:rPr lang="hu-HU" dirty="0" err="1" smtClean="0"/>
              <a:t>slider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6</a:t>
            </a:fld>
            <a:endParaRPr lang="en-US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grpSp>
        <p:nvGrpSpPr>
          <p:cNvPr id="249" name="Csoportba foglalás 248"/>
          <p:cNvGrpSpPr/>
          <p:nvPr/>
        </p:nvGrpSpPr>
        <p:grpSpPr>
          <a:xfrm>
            <a:off x="184181" y="1400107"/>
            <a:ext cx="11910370" cy="5091920"/>
            <a:chOff x="161519" y="1620705"/>
            <a:chExt cx="11910370" cy="5091920"/>
          </a:xfrm>
        </p:grpSpPr>
        <p:cxnSp>
          <p:nvCxnSpPr>
            <p:cNvPr id="13" name="Egyenes összekötő nyíllal 12"/>
            <p:cNvCxnSpPr>
              <a:stCxn id="76" idx="3"/>
              <a:endCxn id="220" idx="1"/>
            </p:cNvCxnSpPr>
            <p:nvPr/>
          </p:nvCxnSpPr>
          <p:spPr>
            <a:xfrm flipV="1">
              <a:off x="1835577" y="2358668"/>
              <a:ext cx="791440" cy="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25"/>
            <p:cNvSpPr txBox="1"/>
            <p:nvPr/>
          </p:nvSpPr>
          <p:spPr>
            <a:xfrm>
              <a:off x="4199721" y="2035091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grpSp>
          <p:nvGrpSpPr>
            <p:cNvPr id="21" name="Csoportba foglalás 20"/>
            <p:cNvGrpSpPr/>
            <p:nvPr/>
          </p:nvGrpSpPr>
          <p:grpSpPr>
            <a:xfrm>
              <a:off x="4108466" y="2358668"/>
              <a:ext cx="871226" cy="752462"/>
              <a:chOff x="4108466" y="2526095"/>
              <a:chExt cx="871226" cy="752462"/>
            </a:xfrm>
          </p:grpSpPr>
          <p:cxnSp>
            <p:nvCxnSpPr>
              <p:cNvPr id="37" name="Szögletes összekötő 36"/>
              <p:cNvCxnSpPr>
                <a:stCxn id="6" idx="3"/>
                <a:endCxn id="123" idx="1"/>
              </p:cNvCxnSpPr>
              <p:nvPr/>
            </p:nvCxnSpPr>
            <p:spPr>
              <a:xfrm>
                <a:off x="4108466" y="2526095"/>
                <a:ext cx="871226" cy="752462"/>
              </a:xfrm>
              <a:prstGeom prst="bentConnector3">
                <a:avLst>
                  <a:gd name="adj1" fmla="val -2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Szövegdoboz 41"/>
              <p:cNvSpPr txBox="1"/>
              <p:nvPr/>
            </p:nvSpPr>
            <p:spPr>
              <a:xfrm>
                <a:off x="4197117" y="2885588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sp>
          <p:nvSpPr>
            <p:cNvPr id="28" name="Szövegdoboz 27"/>
            <p:cNvSpPr txBox="1"/>
            <p:nvPr/>
          </p:nvSpPr>
          <p:spPr>
            <a:xfrm>
              <a:off x="336901" y="2186881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0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  <a:endParaRPr lang="hu-HU" dirty="0" smtClean="0"/>
            </a:p>
          </p:txBody>
        </p:sp>
        <p:cxnSp>
          <p:nvCxnSpPr>
            <p:cNvPr id="108" name="Egyenes összekötő nyíllal 107"/>
            <p:cNvCxnSpPr>
              <a:endCxn id="261" idx="1"/>
            </p:cNvCxnSpPr>
            <p:nvPr/>
          </p:nvCxnSpPr>
          <p:spPr>
            <a:xfrm>
              <a:off x="4108466" y="2358668"/>
              <a:ext cx="3072693" cy="14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Csoportba foglalás 120"/>
            <p:cNvGrpSpPr/>
            <p:nvPr/>
          </p:nvGrpSpPr>
          <p:grpSpPr>
            <a:xfrm>
              <a:off x="4979692" y="2814289"/>
              <a:ext cx="1476650" cy="593681"/>
              <a:chOff x="9564624" y="4254183"/>
              <a:chExt cx="815018" cy="593681"/>
            </a:xfrm>
          </p:grpSpPr>
          <p:sp>
            <p:nvSpPr>
              <p:cNvPr id="122" name="Szövegdoboz 121"/>
              <p:cNvSpPr txBox="1"/>
              <p:nvPr/>
            </p:nvSpPr>
            <p:spPr>
              <a:xfrm>
                <a:off x="9569397" y="4347886"/>
                <a:ext cx="80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Wait</a:t>
                </a:r>
                <a:endParaRPr lang="hu-HU" dirty="0" smtClean="0"/>
              </a:p>
            </p:txBody>
          </p:sp>
          <p:sp>
            <p:nvSpPr>
              <p:cNvPr id="123" name="Téglalap 122"/>
              <p:cNvSpPr/>
              <p:nvPr/>
            </p:nvSpPr>
            <p:spPr>
              <a:xfrm>
                <a:off x="9564624" y="4254183"/>
                <a:ext cx="815018" cy="59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Csoportba foglalás 19"/>
            <p:cNvGrpSpPr/>
            <p:nvPr/>
          </p:nvGrpSpPr>
          <p:grpSpPr>
            <a:xfrm>
              <a:off x="10017235" y="2124356"/>
              <a:ext cx="1674056" cy="497440"/>
              <a:chOff x="10017235" y="2304662"/>
              <a:chExt cx="1674056" cy="497440"/>
            </a:xfrm>
          </p:grpSpPr>
          <p:sp>
            <p:nvSpPr>
              <p:cNvPr id="34" name="Szövegdoboz 33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Turn</a:t>
                </a:r>
                <a:r>
                  <a:rPr lang="hu-HU" dirty="0" smtClean="0"/>
                  <a:t> ON </a:t>
                </a:r>
              </a:p>
            </p:txBody>
          </p:sp>
          <p:sp>
            <p:nvSpPr>
              <p:cNvPr id="208" name="Lekerekített téglalap 207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Lekerekített téglalap 75"/>
            <p:cNvSpPr/>
            <p:nvPr/>
          </p:nvSpPr>
          <p:spPr>
            <a:xfrm>
              <a:off x="161521" y="2005796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gyenes összekötő nyíllal 15"/>
            <p:cNvCxnSpPr>
              <a:stCxn id="88" idx="3"/>
              <a:endCxn id="208" idx="1"/>
            </p:cNvCxnSpPr>
            <p:nvPr/>
          </p:nvCxnSpPr>
          <p:spPr>
            <a:xfrm>
              <a:off x="8664657" y="2371547"/>
              <a:ext cx="1352578" cy="1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zövegdoboz 89"/>
            <p:cNvSpPr txBox="1"/>
            <p:nvPr/>
          </p:nvSpPr>
          <p:spPr>
            <a:xfrm>
              <a:off x="8718683" y="2035091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grpSp>
          <p:nvGrpSpPr>
            <p:cNvPr id="97" name="Csoportba foglalás 96"/>
            <p:cNvGrpSpPr/>
            <p:nvPr/>
          </p:nvGrpSpPr>
          <p:grpSpPr>
            <a:xfrm>
              <a:off x="8664657" y="2371547"/>
              <a:ext cx="1352578" cy="622437"/>
              <a:chOff x="4106607" y="2515664"/>
              <a:chExt cx="1352578" cy="622437"/>
            </a:xfrm>
          </p:grpSpPr>
          <p:cxnSp>
            <p:nvCxnSpPr>
              <p:cNvPr id="98" name="Szögletes összekötő 97"/>
              <p:cNvCxnSpPr>
                <a:stCxn id="88" idx="3"/>
                <a:endCxn id="194" idx="1"/>
              </p:cNvCxnSpPr>
              <p:nvPr/>
            </p:nvCxnSpPr>
            <p:spPr>
              <a:xfrm>
                <a:off x="4106607" y="2515664"/>
                <a:ext cx="1352578" cy="619729"/>
              </a:xfrm>
              <a:prstGeom prst="bentConnector3">
                <a:avLst>
                  <a:gd name="adj1" fmla="val 48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Szövegdoboz 98"/>
              <p:cNvSpPr txBox="1"/>
              <p:nvPr/>
            </p:nvSpPr>
            <p:spPr>
              <a:xfrm>
                <a:off x="4168801" y="2768769"/>
                <a:ext cx="5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 smtClean="0"/>
                  <a:t>Yes</a:t>
                </a:r>
                <a:endParaRPr lang="hu-HU" dirty="0" smtClean="0"/>
              </a:p>
            </p:txBody>
          </p:sp>
        </p:grpSp>
        <p:grpSp>
          <p:nvGrpSpPr>
            <p:cNvPr id="104" name="Csoportba foglalás 103"/>
            <p:cNvGrpSpPr/>
            <p:nvPr/>
          </p:nvGrpSpPr>
          <p:grpSpPr>
            <a:xfrm>
              <a:off x="161519" y="3566603"/>
              <a:ext cx="1674056" cy="712365"/>
              <a:chOff x="10017235" y="2182791"/>
              <a:chExt cx="1674056" cy="712365"/>
            </a:xfrm>
          </p:grpSpPr>
          <p:sp>
            <p:nvSpPr>
              <p:cNvPr id="105" name="Szövegdoboz 104"/>
              <p:cNvSpPr txBox="1"/>
              <p:nvPr/>
            </p:nvSpPr>
            <p:spPr>
              <a:xfrm>
                <a:off x="10191728" y="2215807"/>
                <a:ext cx="1325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2 | 4 | 6 </a:t>
                </a:r>
              </a:p>
              <a:p>
                <a:pPr algn="ctr"/>
                <a:r>
                  <a:rPr lang="hu-HU" dirty="0" err="1"/>
                  <a:t>t</a:t>
                </a:r>
                <a:r>
                  <a:rPr lang="hu-HU" dirty="0" err="1" smtClean="0"/>
                  <a:t>ouched</a:t>
                </a:r>
                <a:r>
                  <a:rPr lang="hu-HU" dirty="0" smtClean="0"/>
                  <a:t>!</a:t>
                </a:r>
                <a:endParaRPr lang="hu-HU" dirty="0" smtClean="0"/>
              </a:p>
            </p:txBody>
          </p:sp>
          <p:sp>
            <p:nvSpPr>
              <p:cNvPr id="106" name="Lekerekített téglalap 105"/>
              <p:cNvSpPr/>
              <p:nvPr/>
            </p:nvSpPr>
            <p:spPr>
              <a:xfrm>
                <a:off x="10017235" y="2182791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Csoportba foglalás 129"/>
            <p:cNvGrpSpPr/>
            <p:nvPr/>
          </p:nvGrpSpPr>
          <p:grpSpPr>
            <a:xfrm>
              <a:off x="6488645" y="3595800"/>
              <a:ext cx="3067486" cy="653972"/>
              <a:chOff x="9564624" y="4264565"/>
              <a:chExt cx="1693059" cy="653972"/>
            </a:xfrm>
          </p:grpSpPr>
          <p:sp>
            <p:nvSpPr>
              <p:cNvPr id="131" name="Szövegdoboz 130"/>
              <p:cNvSpPr txBox="1"/>
              <p:nvPr/>
            </p:nvSpPr>
            <p:spPr>
              <a:xfrm>
                <a:off x="9710658" y="4264565"/>
                <a:ext cx="14733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rgbClr val="FF0000"/>
                    </a:solidFill>
                  </a:rPr>
                  <a:t>Outwards</a:t>
                </a:r>
                <a:r>
                  <a:rPr lang="hu-HU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 = </a:t>
                </a:r>
                <a:r>
                  <a:rPr lang="hu-HU" dirty="0" err="1" smtClean="0"/>
                  <a:t>scaled</a:t>
                </a:r>
                <a:r>
                  <a:rPr lang="hu-HU" dirty="0" smtClean="0"/>
                  <a:t> (T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2 + 4 + 6)</a:t>
                </a:r>
                <a:endParaRPr lang="hu-HU" dirty="0" smtClean="0"/>
              </a:p>
            </p:txBody>
          </p:sp>
          <p:sp>
            <p:nvSpPr>
              <p:cNvPr id="132" name="Téglalap 131"/>
              <p:cNvSpPr/>
              <p:nvPr/>
            </p:nvSpPr>
            <p:spPr>
              <a:xfrm>
                <a:off x="9564624" y="4264565"/>
                <a:ext cx="1693059" cy="653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Csoportba foglalás 141"/>
            <p:cNvGrpSpPr/>
            <p:nvPr/>
          </p:nvGrpSpPr>
          <p:grpSpPr>
            <a:xfrm>
              <a:off x="188401" y="5283931"/>
              <a:ext cx="1674056" cy="712365"/>
              <a:chOff x="10017235" y="2182791"/>
              <a:chExt cx="1674056" cy="712365"/>
            </a:xfrm>
          </p:grpSpPr>
          <p:sp>
            <p:nvSpPr>
              <p:cNvPr id="143" name="Szövegdoboz 142"/>
              <p:cNvSpPr txBox="1"/>
              <p:nvPr/>
            </p:nvSpPr>
            <p:spPr>
              <a:xfrm>
                <a:off x="10191728" y="2215807"/>
                <a:ext cx="1325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1 | 3 | 5 | 7 </a:t>
                </a:r>
              </a:p>
              <a:p>
                <a:pPr algn="ctr"/>
                <a:r>
                  <a:rPr lang="hu-HU" dirty="0" err="1"/>
                  <a:t>t</a:t>
                </a:r>
                <a:r>
                  <a:rPr lang="hu-HU" dirty="0" err="1" smtClean="0"/>
                  <a:t>ouched</a:t>
                </a:r>
                <a:r>
                  <a:rPr lang="hu-HU" dirty="0" smtClean="0"/>
                  <a:t>!</a:t>
                </a:r>
                <a:endParaRPr lang="hu-HU" dirty="0" smtClean="0"/>
              </a:p>
            </p:txBody>
          </p:sp>
          <p:sp>
            <p:nvSpPr>
              <p:cNvPr id="144" name="Lekerekített téglalap 143"/>
              <p:cNvSpPr/>
              <p:nvPr/>
            </p:nvSpPr>
            <p:spPr>
              <a:xfrm>
                <a:off x="10017235" y="2182791"/>
                <a:ext cx="1674056" cy="712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Csoportba foglalás 148"/>
            <p:cNvGrpSpPr/>
            <p:nvPr/>
          </p:nvGrpSpPr>
          <p:grpSpPr>
            <a:xfrm>
              <a:off x="6488645" y="5303666"/>
              <a:ext cx="3067486" cy="668748"/>
              <a:chOff x="9564623" y="4286900"/>
              <a:chExt cx="1693059" cy="668748"/>
            </a:xfrm>
          </p:grpSpPr>
          <p:sp>
            <p:nvSpPr>
              <p:cNvPr id="155" name="Szövegdoboz 154"/>
              <p:cNvSpPr txBox="1"/>
              <p:nvPr/>
            </p:nvSpPr>
            <p:spPr>
              <a:xfrm>
                <a:off x="9637897" y="4286900"/>
                <a:ext cx="1547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>
                    <a:solidFill>
                      <a:schemeClr val="accent4"/>
                    </a:solidFill>
                  </a:rPr>
                  <a:t>Inwards</a:t>
                </a:r>
                <a:r>
                  <a:rPr lang="hu-HU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duty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cycle</a:t>
                </a:r>
                <a:r>
                  <a:rPr lang="hu-HU" dirty="0" smtClean="0"/>
                  <a:t> = </a:t>
                </a:r>
              </a:p>
              <a:p>
                <a:pPr algn="ctr"/>
                <a:r>
                  <a:rPr lang="hu-HU" dirty="0" err="1" smtClean="0"/>
                  <a:t>scaled</a:t>
                </a:r>
                <a:r>
                  <a:rPr lang="hu-HU" dirty="0" smtClean="0"/>
                  <a:t> (T </a:t>
                </a:r>
                <a:r>
                  <a:rPr lang="hu-HU" dirty="0" err="1" smtClean="0"/>
                  <a:t>value</a:t>
                </a:r>
                <a:r>
                  <a:rPr lang="hu-HU" dirty="0" smtClean="0"/>
                  <a:t> 1 + 3 + 5 + 7)</a:t>
                </a:r>
                <a:endParaRPr lang="hu-HU" dirty="0" smtClean="0"/>
              </a:p>
            </p:txBody>
          </p:sp>
          <p:sp>
            <p:nvSpPr>
              <p:cNvPr id="156" name="Téglalap 155"/>
              <p:cNvSpPr/>
              <p:nvPr/>
            </p:nvSpPr>
            <p:spPr>
              <a:xfrm>
                <a:off x="9564623" y="4286900"/>
                <a:ext cx="1693059" cy="668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Csoportba foglalás 51"/>
            <p:cNvGrpSpPr/>
            <p:nvPr/>
          </p:nvGrpSpPr>
          <p:grpSpPr>
            <a:xfrm>
              <a:off x="4704737" y="3651949"/>
              <a:ext cx="1498038" cy="862875"/>
              <a:chOff x="2348987" y="4094720"/>
              <a:chExt cx="1498038" cy="2653444"/>
            </a:xfrm>
          </p:grpSpPr>
          <p:grpSp>
            <p:nvGrpSpPr>
              <p:cNvPr id="107" name="Csoportba foglalás 106"/>
              <p:cNvGrpSpPr/>
              <p:nvPr/>
            </p:nvGrpSpPr>
            <p:grpSpPr>
              <a:xfrm>
                <a:off x="2348987" y="4094720"/>
                <a:ext cx="1476650" cy="2653444"/>
                <a:chOff x="9564624" y="4265915"/>
                <a:chExt cx="815018" cy="685729"/>
              </a:xfrm>
            </p:grpSpPr>
            <p:sp>
              <p:nvSpPr>
                <p:cNvPr id="109" name="Szövegdoboz 108"/>
                <p:cNvSpPr txBox="1"/>
                <p:nvPr/>
              </p:nvSpPr>
              <p:spPr>
                <a:xfrm>
                  <a:off x="9578261" y="4453858"/>
                  <a:ext cx="801381" cy="167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hu-HU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0" name="Téglalap 109"/>
                <p:cNvSpPr/>
                <p:nvPr/>
              </p:nvSpPr>
              <p:spPr>
                <a:xfrm>
                  <a:off x="9564624" y="4265915"/>
                  <a:ext cx="815018" cy="68572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Egyenes összekötő 168"/>
              <p:cNvCxnSpPr/>
              <p:nvPr/>
            </p:nvCxnSpPr>
            <p:spPr>
              <a:xfrm>
                <a:off x="2348987" y="4944554"/>
                <a:ext cx="149803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Csoportba foglalás 191"/>
            <p:cNvGrpSpPr/>
            <p:nvPr/>
          </p:nvGrpSpPr>
          <p:grpSpPr>
            <a:xfrm>
              <a:off x="10017235" y="2742556"/>
              <a:ext cx="1674056" cy="497440"/>
              <a:chOff x="10017235" y="2304662"/>
              <a:chExt cx="1674056" cy="497440"/>
            </a:xfrm>
          </p:grpSpPr>
          <p:sp>
            <p:nvSpPr>
              <p:cNvPr id="193" name="Szövegdoboz 192"/>
              <p:cNvSpPr txBox="1"/>
              <p:nvPr/>
            </p:nvSpPr>
            <p:spPr>
              <a:xfrm>
                <a:off x="10210437" y="2354307"/>
                <a:ext cx="132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Turn</a:t>
                </a:r>
                <a:r>
                  <a:rPr lang="hu-HU" dirty="0" smtClean="0"/>
                  <a:t> OFF </a:t>
                </a:r>
              </a:p>
            </p:txBody>
          </p:sp>
          <p:sp>
            <p:nvSpPr>
              <p:cNvPr id="194" name="Lekerekített téglalap 193"/>
              <p:cNvSpPr/>
              <p:nvPr/>
            </p:nvSpPr>
            <p:spPr>
              <a:xfrm>
                <a:off x="10017235" y="2304662"/>
                <a:ext cx="1674056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Csoportba foglalás 194"/>
            <p:cNvGrpSpPr/>
            <p:nvPr/>
          </p:nvGrpSpPr>
          <p:grpSpPr>
            <a:xfrm>
              <a:off x="9820716" y="3303394"/>
              <a:ext cx="2154572" cy="497440"/>
              <a:chOff x="10007367" y="1928469"/>
              <a:chExt cx="2154572" cy="497440"/>
            </a:xfrm>
          </p:grpSpPr>
          <p:sp>
            <p:nvSpPr>
              <p:cNvPr id="196" name="Szövegdoboz 195"/>
              <p:cNvSpPr txBox="1"/>
              <p:nvPr/>
            </p:nvSpPr>
            <p:spPr>
              <a:xfrm>
                <a:off x="10200569" y="1978114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rgbClr val="FF0000"/>
                    </a:solidFill>
                  </a:rPr>
                  <a:t>Outwards</a:t>
                </a:r>
                <a:r>
                  <a:rPr lang="hu-HU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/>
                  <a:t>LEDs</a:t>
                </a:r>
                <a:r>
                  <a:rPr lang="hu-HU" dirty="0"/>
                  <a:t> </a:t>
                </a:r>
                <a:r>
                  <a:rPr lang="hu-HU" dirty="0" smtClean="0"/>
                  <a:t>ON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7" name="Lekerekített téglalap 196"/>
              <p:cNvSpPr/>
              <p:nvPr/>
            </p:nvSpPr>
            <p:spPr>
              <a:xfrm>
                <a:off x="10007367" y="1928469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Egyenes összekötő nyíllal 68"/>
            <p:cNvCxnSpPr>
              <a:stCxn id="132" idx="3"/>
              <a:endCxn id="197" idx="1"/>
            </p:cNvCxnSpPr>
            <p:nvPr/>
          </p:nvCxnSpPr>
          <p:spPr>
            <a:xfrm flipV="1">
              <a:off x="9556131" y="3552114"/>
              <a:ext cx="264585" cy="37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gyenes összekötő nyíllal 70"/>
            <p:cNvCxnSpPr>
              <a:endCxn id="156" idx="1"/>
            </p:cNvCxnSpPr>
            <p:nvPr/>
          </p:nvCxnSpPr>
          <p:spPr>
            <a:xfrm>
              <a:off x="6192081" y="5626831"/>
              <a:ext cx="296564" cy="11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gyenes összekötő nyíllal 78"/>
            <p:cNvCxnSpPr>
              <a:endCxn id="132" idx="1"/>
            </p:cNvCxnSpPr>
            <p:nvPr/>
          </p:nvCxnSpPr>
          <p:spPr>
            <a:xfrm flipV="1">
              <a:off x="6202775" y="3922786"/>
              <a:ext cx="285870" cy="5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Csoportba foglalás 208"/>
            <p:cNvGrpSpPr/>
            <p:nvPr/>
          </p:nvGrpSpPr>
          <p:grpSpPr>
            <a:xfrm>
              <a:off x="9917317" y="6079508"/>
              <a:ext cx="2154572" cy="497440"/>
              <a:chOff x="10103968" y="2993491"/>
              <a:chExt cx="2154572" cy="497440"/>
            </a:xfrm>
          </p:grpSpPr>
          <p:sp>
            <p:nvSpPr>
              <p:cNvPr id="210" name="Szövegdoboz 209"/>
              <p:cNvSpPr txBox="1"/>
              <p:nvPr/>
            </p:nvSpPr>
            <p:spPr>
              <a:xfrm>
                <a:off x="10235795" y="3057545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chemeClr val="accent4"/>
                    </a:solidFill>
                  </a:rPr>
                  <a:t>Inwards</a:t>
                </a:r>
                <a:r>
                  <a:rPr lang="hu-HU" dirty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LEDs</a:t>
                </a:r>
                <a:r>
                  <a:rPr lang="hu-HU" dirty="0" smtClean="0"/>
                  <a:t> ON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1" name="Lekerekített téglalap 210"/>
              <p:cNvSpPr/>
              <p:nvPr/>
            </p:nvSpPr>
            <p:spPr>
              <a:xfrm>
                <a:off x="10103968" y="2993491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Egyenes összekötő nyíllal 99"/>
            <p:cNvCxnSpPr>
              <a:stCxn id="156" idx="3"/>
              <a:endCxn id="211" idx="1"/>
            </p:cNvCxnSpPr>
            <p:nvPr/>
          </p:nvCxnSpPr>
          <p:spPr>
            <a:xfrm>
              <a:off x="9556131" y="5638040"/>
              <a:ext cx="361186" cy="690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Csoportba foglalás 212"/>
            <p:cNvGrpSpPr/>
            <p:nvPr/>
          </p:nvGrpSpPr>
          <p:grpSpPr>
            <a:xfrm>
              <a:off x="2137182" y="3181783"/>
              <a:ext cx="1474439" cy="1475926"/>
              <a:chOff x="6783124" y="1409196"/>
              <a:chExt cx="1881533" cy="1924702"/>
            </a:xfrm>
          </p:grpSpPr>
          <p:sp>
            <p:nvSpPr>
              <p:cNvPr id="214" name="Rombusz 213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Szövegdoboz 214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6" name="Csoportba foglalás 215"/>
            <p:cNvGrpSpPr/>
            <p:nvPr/>
          </p:nvGrpSpPr>
          <p:grpSpPr>
            <a:xfrm>
              <a:off x="2137182" y="4902151"/>
              <a:ext cx="1474439" cy="1475926"/>
              <a:chOff x="6783124" y="1409196"/>
              <a:chExt cx="1881533" cy="1924702"/>
            </a:xfrm>
          </p:grpSpPr>
          <p:sp>
            <p:nvSpPr>
              <p:cNvPr id="217" name="Rombusz 216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Szövegdoboz 217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9" name="Csoportba foglalás 218"/>
            <p:cNvGrpSpPr/>
            <p:nvPr/>
          </p:nvGrpSpPr>
          <p:grpSpPr>
            <a:xfrm>
              <a:off x="2627017" y="1620705"/>
              <a:ext cx="1474439" cy="1475926"/>
              <a:chOff x="6783124" y="1409196"/>
              <a:chExt cx="1881533" cy="1924702"/>
            </a:xfrm>
          </p:grpSpPr>
          <p:sp>
            <p:nvSpPr>
              <p:cNvPr id="220" name="Rombusz 219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Szövegdoboz 221"/>
              <p:cNvSpPr txBox="1"/>
              <p:nvPr/>
            </p:nvSpPr>
            <p:spPr>
              <a:xfrm>
                <a:off x="7084750" y="1815137"/>
                <a:ext cx="1281995" cy="1204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 smtClean="0"/>
                  <a:t>others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touched</a:t>
                </a:r>
                <a:r>
                  <a:rPr lang="hu-HU" dirty="0" smtClean="0"/>
                  <a:t>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17" name="Egyenes összekötő nyíllal 116"/>
            <p:cNvCxnSpPr>
              <a:stCxn id="106" idx="3"/>
              <a:endCxn id="214" idx="1"/>
            </p:cNvCxnSpPr>
            <p:nvPr/>
          </p:nvCxnSpPr>
          <p:spPr>
            <a:xfrm flipV="1">
              <a:off x="1835575" y="3919746"/>
              <a:ext cx="301607" cy="3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gyenes összekötő nyíllal 118"/>
            <p:cNvCxnSpPr>
              <a:stCxn id="214" idx="3"/>
            </p:cNvCxnSpPr>
            <p:nvPr/>
          </p:nvCxnSpPr>
          <p:spPr>
            <a:xfrm>
              <a:off x="3611621" y="3919746"/>
              <a:ext cx="1114671" cy="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gyenes összekötő nyíllal 197"/>
            <p:cNvCxnSpPr>
              <a:stCxn id="144" idx="3"/>
              <a:endCxn id="217" idx="1"/>
            </p:cNvCxnSpPr>
            <p:nvPr/>
          </p:nvCxnSpPr>
          <p:spPr>
            <a:xfrm>
              <a:off x="1862457" y="5640114"/>
              <a:ext cx="274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gyenes összekötő nyíllal 199"/>
            <p:cNvCxnSpPr>
              <a:stCxn id="217" idx="3"/>
            </p:cNvCxnSpPr>
            <p:nvPr/>
          </p:nvCxnSpPr>
          <p:spPr>
            <a:xfrm flipV="1">
              <a:off x="3611621" y="5640112"/>
              <a:ext cx="106103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Szövegdoboz 230"/>
            <p:cNvSpPr txBox="1"/>
            <p:nvPr/>
          </p:nvSpPr>
          <p:spPr>
            <a:xfrm>
              <a:off x="3667942" y="3515669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sp>
          <p:nvSpPr>
            <p:cNvPr id="232" name="Szövegdoboz 231"/>
            <p:cNvSpPr txBox="1"/>
            <p:nvPr/>
          </p:nvSpPr>
          <p:spPr>
            <a:xfrm>
              <a:off x="3667688" y="5214554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  <p:grpSp>
          <p:nvGrpSpPr>
            <p:cNvPr id="233" name="Csoportba foglalás 232"/>
            <p:cNvGrpSpPr/>
            <p:nvPr/>
          </p:nvGrpSpPr>
          <p:grpSpPr>
            <a:xfrm>
              <a:off x="6454008" y="6215185"/>
              <a:ext cx="2154572" cy="497440"/>
              <a:chOff x="10017235" y="2304662"/>
              <a:chExt cx="2154572" cy="497440"/>
            </a:xfrm>
          </p:grpSpPr>
          <p:sp>
            <p:nvSpPr>
              <p:cNvPr id="234" name="Szövegdoboz 233"/>
              <p:cNvSpPr txBox="1"/>
              <p:nvPr/>
            </p:nvSpPr>
            <p:spPr>
              <a:xfrm>
                <a:off x="10210437" y="2354307"/>
                <a:ext cx="196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chemeClr val="accent4"/>
                    </a:solidFill>
                  </a:rPr>
                  <a:t>Inwards</a:t>
                </a:r>
                <a:r>
                  <a:rPr lang="hu-HU" dirty="0">
                    <a:solidFill>
                      <a:schemeClr val="accent4"/>
                    </a:solidFill>
                  </a:rPr>
                  <a:t> </a:t>
                </a:r>
                <a:r>
                  <a:rPr lang="hu-HU" dirty="0" err="1" smtClean="0"/>
                  <a:t>LEDs</a:t>
                </a:r>
                <a:r>
                  <a:rPr lang="hu-HU" dirty="0" smtClean="0"/>
                  <a:t> OFF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Lekerekített téglalap 234"/>
              <p:cNvSpPr/>
              <p:nvPr/>
            </p:nvSpPr>
            <p:spPr>
              <a:xfrm>
                <a:off x="10017235" y="2304662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Csoportba foglalás 235"/>
            <p:cNvGrpSpPr/>
            <p:nvPr/>
          </p:nvGrpSpPr>
          <p:grpSpPr>
            <a:xfrm>
              <a:off x="6488645" y="4640729"/>
              <a:ext cx="2154572" cy="497440"/>
              <a:chOff x="10017235" y="2304662"/>
              <a:chExt cx="2154572" cy="497440"/>
            </a:xfrm>
          </p:grpSpPr>
          <p:sp>
            <p:nvSpPr>
              <p:cNvPr id="237" name="Szövegdoboz 236"/>
              <p:cNvSpPr txBox="1"/>
              <p:nvPr/>
            </p:nvSpPr>
            <p:spPr>
              <a:xfrm>
                <a:off x="10056003" y="2349532"/>
                <a:ext cx="2077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>
                    <a:solidFill>
                      <a:srgbClr val="FF0000"/>
                    </a:solidFill>
                  </a:rPr>
                  <a:t>Outwards</a:t>
                </a:r>
                <a:r>
                  <a:rPr lang="hu-HU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 err="1"/>
                  <a:t>LEDs</a:t>
                </a:r>
                <a:r>
                  <a:rPr lang="hu-HU" dirty="0"/>
                  <a:t> </a:t>
                </a:r>
                <a:r>
                  <a:rPr lang="hu-HU" dirty="0" smtClean="0"/>
                  <a:t>OFF </a:t>
                </a:r>
                <a:endParaRPr lang="hu-H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8" name="Lekerekített téglalap 237"/>
              <p:cNvSpPr/>
              <p:nvPr/>
            </p:nvSpPr>
            <p:spPr>
              <a:xfrm>
                <a:off x="10017235" y="2304662"/>
                <a:ext cx="2154572" cy="4974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Csoportba foglalás 239"/>
            <p:cNvGrpSpPr/>
            <p:nvPr/>
          </p:nvGrpSpPr>
          <p:grpSpPr>
            <a:xfrm>
              <a:off x="4694043" y="5352310"/>
              <a:ext cx="1498038" cy="862875"/>
              <a:chOff x="2348987" y="4094720"/>
              <a:chExt cx="1498038" cy="2653444"/>
            </a:xfrm>
          </p:grpSpPr>
          <p:grpSp>
            <p:nvGrpSpPr>
              <p:cNvPr id="241" name="Csoportba foglalás 240"/>
              <p:cNvGrpSpPr/>
              <p:nvPr/>
            </p:nvGrpSpPr>
            <p:grpSpPr>
              <a:xfrm>
                <a:off x="2348987" y="4094720"/>
                <a:ext cx="1476650" cy="2653444"/>
                <a:chOff x="9564624" y="4265915"/>
                <a:chExt cx="815018" cy="685729"/>
              </a:xfrm>
            </p:grpSpPr>
            <p:sp>
              <p:nvSpPr>
                <p:cNvPr id="243" name="Szövegdoboz 242"/>
                <p:cNvSpPr txBox="1"/>
                <p:nvPr/>
              </p:nvSpPr>
              <p:spPr>
                <a:xfrm>
                  <a:off x="9578261" y="4453858"/>
                  <a:ext cx="801381" cy="167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err="1" smtClean="0">
                      <a:solidFill>
                        <a:schemeClr val="accent1"/>
                      </a:solidFill>
                    </a:rPr>
                    <a:t>active</a:t>
                  </a:r>
                  <a:r>
                    <a:rPr lang="hu-HU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hu-HU" dirty="0" err="1" smtClean="0">
                      <a:solidFill>
                        <a:schemeClr val="accent1"/>
                      </a:solidFill>
                    </a:rPr>
                    <a:t>shielding</a:t>
                  </a:r>
                  <a:endParaRPr lang="hu-HU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4" name="Téglalap 243"/>
                <p:cNvSpPr/>
                <p:nvPr/>
              </p:nvSpPr>
              <p:spPr>
                <a:xfrm>
                  <a:off x="9564624" y="4265915"/>
                  <a:ext cx="815018" cy="68572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2" name="Egyenes összekötő 241"/>
              <p:cNvCxnSpPr/>
              <p:nvPr/>
            </p:nvCxnSpPr>
            <p:spPr>
              <a:xfrm>
                <a:off x="2348987" y="4944554"/>
                <a:ext cx="149803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Szögletes összekötő 226"/>
            <p:cNvCxnSpPr>
              <a:stCxn id="214" idx="3"/>
              <a:endCxn id="238" idx="1"/>
            </p:cNvCxnSpPr>
            <p:nvPr/>
          </p:nvCxnSpPr>
          <p:spPr>
            <a:xfrm>
              <a:off x="3611621" y="3919746"/>
              <a:ext cx="2877024" cy="969703"/>
            </a:xfrm>
            <a:prstGeom prst="bentConnector3">
              <a:avLst>
                <a:gd name="adj1" fmla="val -1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zögletes összekötő 254"/>
            <p:cNvCxnSpPr>
              <a:endCxn id="235" idx="1"/>
            </p:cNvCxnSpPr>
            <p:nvPr/>
          </p:nvCxnSpPr>
          <p:spPr>
            <a:xfrm>
              <a:off x="3609601" y="5643238"/>
              <a:ext cx="2844407" cy="820667"/>
            </a:xfrm>
            <a:prstGeom prst="bentConnector3">
              <a:avLst>
                <a:gd name="adj1" fmla="val 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Szövegdoboz 257"/>
            <p:cNvSpPr txBox="1"/>
            <p:nvPr/>
          </p:nvSpPr>
          <p:spPr>
            <a:xfrm>
              <a:off x="3702930" y="449154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sp>
          <p:nvSpPr>
            <p:cNvPr id="259" name="Szövegdoboz 258"/>
            <p:cNvSpPr txBox="1"/>
            <p:nvPr/>
          </p:nvSpPr>
          <p:spPr>
            <a:xfrm>
              <a:off x="3702930" y="6108443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  <p:grpSp>
          <p:nvGrpSpPr>
            <p:cNvPr id="260" name="Csoportba foglalás 259"/>
            <p:cNvGrpSpPr/>
            <p:nvPr/>
          </p:nvGrpSpPr>
          <p:grpSpPr>
            <a:xfrm>
              <a:off x="7181159" y="1635203"/>
              <a:ext cx="1474439" cy="1475926"/>
              <a:chOff x="6783124" y="1409196"/>
              <a:chExt cx="1881533" cy="1924702"/>
            </a:xfrm>
          </p:grpSpPr>
          <p:sp>
            <p:nvSpPr>
              <p:cNvPr id="261" name="Rombusz 260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Szövegdoboz 261"/>
              <p:cNvSpPr txBox="1"/>
              <p:nvPr/>
            </p:nvSpPr>
            <p:spPr>
              <a:xfrm>
                <a:off x="7109906" y="2174002"/>
                <a:ext cx="1281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Is </a:t>
                </a:r>
                <a:r>
                  <a:rPr lang="hu-HU" dirty="0" err="1" smtClean="0"/>
                  <a:t>it</a:t>
                </a:r>
                <a:r>
                  <a:rPr lang="hu-HU" dirty="0" smtClean="0"/>
                  <a:t> ON?</a:t>
                </a:r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250" name="Kép 2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" t="12236" r="13421" b="14856"/>
          <a:stretch/>
        </p:blipFill>
        <p:spPr>
          <a:xfrm>
            <a:off x="9864663" y="3682279"/>
            <a:ext cx="2137892" cy="20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smtClean="0"/>
              <a:t>3 </a:t>
            </a:r>
            <a:r>
              <a:rPr lang="hu-HU" dirty="0" smtClean="0"/>
              <a:t>– </a:t>
            </a:r>
            <a:r>
              <a:rPr lang="hu-HU" dirty="0" smtClean="0"/>
              <a:t>sine </a:t>
            </a:r>
            <a:r>
              <a:rPr lang="hu-HU" dirty="0" err="1" smtClean="0"/>
              <a:t>wave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cxnSp>
        <p:nvCxnSpPr>
          <p:cNvPr id="13" name="Egyenes összekötő nyíllal 12"/>
          <p:cNvCxnSpPr>
            <a:stCxn id="76" idx="3"/>
            <a:endCxn id="220" idx="1"/>
          </p:cNvCxnSpPr>
          <p:nvPr/>
        </p:nvCxnSpPr>
        <p:spPr>
          <a:xfrm>
            <a:off x="1849215" y="2138069"/>
            <a:ext cx="8004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4222383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  <a:endParaRPr lang="hu-HU" dirty="0" smtClean="0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4124118" y="2138069"/>
            <a:ext cx="922235" cy="468110"/>
            <a:chOff x="4152465" y="2290511"/>
            <a:chExt cx="871226" cy="619422"/>
          </a:xfrm>
        </p:grpSpPr>
        <p:cxnSp>
          <p:nvCxnSpPr>
            <p:cNvPr id="37" name="Szögletes összekötő 36"/>
            <p:cNvCxnSpPr>
              <a:stCxn id="220" idx="3"/>
              <a:endCxn id="123" idx="1"/>
            </p:cNvCxnSpPr>
            <p:nvPr/>
          </p:nvCxnSpPr>
          <p:spPr>
            <a:xfrm>
              <a:off x="4152465" y="2290511"/>
              <a:ext cx="871226" cy="619422"/>
            </a:xfrm>
            <a:prstGeom prst="bentConnector3">
              <a:avLst>
                <a:gd name="adj1" fmla="val 4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/>
            <p:cNvSpPr txBox="1"/>
            <p:nvPr/>
          </p:nvSpPr>
          <p:spPr>
            <a:xfrm>
              <a:off x="4245295" y="241504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cxnSp>
        <p:nvCxnSpPr>
          <p:cNvPr id="108" name="Egyenes összekötő nyíllal 107"/>
          <p:cNvCxnSpPr>
            <a:endCxn id="261" idx="1"/>
          </p:cNvCxnSpPr>
          <p:nvPr/>
        </p:nvCxnSpPr>
        <p:spPr>
          <a:xfrm>
            <a:off x="4131128" y="2138070"/>
            <a:ext cx="3072693" cy="1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Csoportba foglalás 120"/>
          <p:cNvGrpSpPr/>
          <p:nvPr/>
        </p:nvGrpSpPr>
        <p:grpSpPr>
          <a:xfrm>
            <a:off x="5046353" y="2366622"/>
            <a:ext cx="1476650" cy="479115"/>
            <a:chOff x="9564624" y="4254183"/>
            <a:chExt cx="815018" cy="593681"/>
          </a:xfrm>
        </p:grpSpPr>
        <p:sp>
          <p:nvSpPr>
            <p:cNvPr id="122" name="Szövegdoboz 121"/>
            <p:cNvSpPr txBox="1"/>
            <p:nvPr/>
          </p:nvSpPr>
          <p:spPr>
            <a:xfrm>
              <a:off x="9575125" y="4301400"/>
              <a:ext cx="801381" cy="45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23" name="Téglalap 122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Csoportba foglalás 19"/>
          <p:cNvGrpSpPr/>
          <p:nvPr/>
        </p:nvGrpSpPr>
        <p:grpSpPr>
          <a:xfrm>
            <a:off x="10039897" y="1903758"/>
            <a:ext cx="1674056" cy="497440"/>
            <a:chOff x="10017235" y="2304662"/>
            <a:chExt cx="1674056" cy="497440"/>
          </a:xfrm>
        </p:grpSpPr>
        <p:sp>
          <p:nvSpPr>
            <p:cNvPr id="34" name="Szövegdoboz 33"/>
            <p:cNvSpPr txBox="1"/>
            <p:nvPr/>
          </p:nvSpPr>
          <p:spPr>
            <a:xfrm>
              <a:off x="10210437" y="2354307"/>
              <a:ext cx="132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Turn</a:t>
              </a:r>
              <a:r>
                <a:rPr lang="hu-HU" dirty="0" smtClean="0"/>
                <a:t> ON </a:t>
              </a:r>
            </a:p>
          </p:txBody>
        </p:sp>
        <p:sp>
          <p:nvSpPr>
            <p:cNvPr id="208" name="Lekerekített téglalap 207"/>
            <p:cNvSpPr/>
            <p:nvPr/>
          </p:nvSpPr>
          <p:spPr>
            <a:xfrm>
              <a:off x="10017235" y="2304662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Csoportba foglalás 5"/>
          <p:cNvGrpSpPr/>
          <p:nvPr/>
        </p:nvGrpSpPr>
        <p:grpSpPr>
          <a:xfrm>
            <a:off x="175159" y="1781886"/>
            <a:ext cx="1674056" cy="712365"/>
            <a:chOff x="197416" y="1785198"/>
            <a:chExt cx="1674056" cy="712365"/>
          </a:xfrm>
        </p:grpSpPr>
        <p:sp>
          <p:nvSpPr>
            <p:cNvPr id="28" name="Szövegdoboz 27"/>
            <p:cNvSpPr txBox="1"/>
            <p:nvPr/>
          </p:nvSpPr>
          <p:spPr>
            <a:xfrm>
              <a:off x="359563" y="19662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0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  <a:endParaRPr lang="hu-HU" dirty="0" smtClean="0"/>
            </a:p>
          </p:txBody>
        </p:sp>
        <p:sp>
          <p:nvSpPr>
            <p:cNvPr id="76" name="Lekerekített téglalap 75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gyenes összekötő nyíllal 15"/>
          <p:cNvCxnSpPr>
            <a:endCxn id="208" idx="1"/>
          </p:cNvCxnSpPr>
          <p:nvPr/>
        </p:nvCxnSpPr>
        <p:spPr>
          <a:xfrm>
            <a:off x="8687319" y="2150949"/>
            <a:ext cx="1352578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/>
          <p:cNvSpPr txBox="1"/>
          <p:nvPr/>
        </p:nvSpPr>
        <p:spPr>
          <a:xfrm>
            <a:off x="8741345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  <a:endParaRPr lang="hu-HU" dirty="0" smtClean="0"/>
          </a:p>
        </p:txBody>
      </p:sp>
      <p:grpSp>
        <p:nvGrpSpPr>
          <p:cNvPr id="97" name="Csoportba foglalás 96"/>
          <p:cNvGrpSpPr/>
          <p:nvPr/>
        </p:nvGrpSpPr>
        <p:grpSpPr>
          <a:xfrm>
            <a:off x="8687319" y="2150949"/>
            <a:ext cx="1352578" cy="622437"/>
            <a:chOff x="4106607" y="2515664"/>
            <a:chExt cx="1352578" cy="622437"/>
          </a:xfrm>
        </p:grpSpPr>
        <p:cxnSp>
          <p:nvCxnSpPr>
            <p:cNvPr id="98" name="Szögletes összekötő 97"/>
            <p:cNvCxnSpPr>
              <a:endCxn id="194" idx="1"/>
            </p:cNvCxnSpPr>
            <p:nvPr/>
          </p:nvCxnSpPr>
          <p:spPr>
            <a:xfrm>
              <a:off x="4106607" y="2515664"/>
              <a:ext cx="1352578" cy="619729"/>
            </a:xfrm>
            <a:prstGeom prst="bentConnector3">
              <a:avLst>
                <a:gd name="adj1" fmla="val 4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zövegdoboz 98"/>
            <p:cNvSpPr txBox="1"/>
            <p:nvPr/>
          </p:nvSpPr>
          <p:spPr>
            <a:xfrm>
              <a:off x="4168801" y="2768769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grpSp>
        <p:nvGrpSpPr>
          <p:cNvPr id="192" name="Csoportba foglalás 191"/>
          <p:cNvGrpSpPr/>
          <p:nvPr/>
        </p:nvGrpSpPr>
        <p:grpSpPr>
          <a:xfrm>
            <a:off x="10039897" y="2521958"/>
            <a:ext cx="1674056" cy="497440"/>
            <a:chOff x="10017235" y="2304662"/>
            <a:chExt cx="1674056" cy="497440"/>
          </a:xfrm>
        </p:grpSpPr>
        <p:sp>
          <p:nvSpPr>
            <p:cNvPr id="193" name="Szövegdoboz 192"/>
            <p:cNvSpPr txBox="1"/>
            <p:nvPr/>
          </p:nvSpPr>
          <p:spPr>
            <a:xfrm>
              <a:off x="10210437" y="2354307"/>
              <a:ext cx="132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Turn</a:t>
              </a:r>
              <a:r>
                <a:rPr lang="hu-HU" dirty="0" smtClean="0"/>
                <a:t> OFF </a:t>
              </a:r>
            </a:p>
          </p:txBody>
        </p:sp>
        <p:sp>
          <p:nvSpPr>
            <p:cNvPr id="194" name="Lekerekített téglalap 193"/>
            <p:cNvSpPr/>
            <p:nvPr/>
          </p:nvSpPr>
          <p:spPr>
            <a:xfrm>
              <a:off x="10017235" y="2304662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Csoportba foglalás 218"/>
          <p:cNvGrpSpPr/>
          <p:nvPr/>
        </p:nvGrpSpPr>
        <p:grpSpPr>
          <a:xfrm>
            <a:off x="2649679" y="1400107"/>
            <a:ext cx="1474439" cy="1511618"/>
            <a:chOff x="6783124" y="1409196"/>
            <a:chExt cx="1881533" cy="1971247"/>
          </a:xfrm>
        </p:grpSpPr>
        <p:sp>
          <p:nvSpPr>
            <p:cNvPr id="220" name="Rombusz 219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zövegdoboz 221"/>
            <p:cNvSpPr txBox="1"/>
            <p:nvPr/>
          </p:nvSpPr>
          <p:spPr>
            <a:xfrm>
              <a:off x="7084750" y="1815137"/>
              <a:ext cx="1281995" cy="1565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0" name="Csoportba foglalás 259"/>
          <p:cNvGrpSpPr/>
          <p:nvPr/>
        </p:nvGrpSpPr>
        <p:grpSpPr>
          <a:xfrm>
            <a:off x="7203821" y="1414605"/>
            <a:ext cx="1474439" cy="1475926"/>
            <a:chOff x="6783124" y="1409196"/>
            <a:chExt cx="1881533" cy="1924702"/>
          </a:xfrm>
        </p:grpSpPr>
        <p:sp>
          <p:nvSpPr>
            <p:cNvPr id="261" name="Rombusz 260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zövegdoboz 261"/>
            <p:cNvSpPr txBox="1"/>
            <p:nvPr/>
          </p:nvSpPr>
          <p:spPr>
            <a:xfrm>
              <a:off x="7109906" y="2174002"/>
              <a:ext cx="1281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6" name="Csoportba foglalás 95"/>
          <p:cNvGrpSpPr/>
          <p:nvPr/>
        </p:nvGrpSpPr>
        <p:grpSpPr>
          <a:xfrm>
            <a:off x="197416" y="3301543"/>
            <a:ext cx="1674056" cy="712365"/>
            <a:chOff x="197416" y="1785198"/>
            <a:chExt cx="1674056" cy="712365"/>
          </a:xfrm>
        </p:grpSpPr>
        <p:sp>
          <p:nvSpPr>
            <p:cNvPr id="101" name="Szövegdoboz 100"/>
            <p:cNvSpPr txBox="1"/>
            <p:nvPr/>
          </p:nvSpPr>
          <p:spPr>
            <a:xfrm>
              <a:off x="359563" y="19662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1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  <a:endParaRPr lang="hu-HU" dirty="0" smtClean="0"/>
            </a:p>
          </p:txBody>
        </p:sp>
        <p:sp>
          <p:nvSpPr>
            <p:cNvPr id="102" name="Lekerekített téglalap 101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gyenes összekötő nyíllal 102"/>
          <p:cNvCxnSpPr>
            <a:stCxn id="102" idx="3"/>
            <a:endCxn id="112" idx="1"/>
          </p:cNvCxnSpPr>
          <p:nvPr/>
        </p:nvCxnSpPr>
        <p:spPr>
          <a:xfrm>
            <a:off x="1871472" y="3657726"/>
            <a:ext cx="313185" cy="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Csoportba foglalás 123"/>
          <p:cNvGrpSpPr/>
          <p:nvPr/>
        </p:nvGrpSpPr>
        <p:grpSpPr>
          <a:xfrm>
            <a:off x="3659096" y="3659083"/>
            <a:ext cx="573251" cy="1215559"/>
            <a:chOff x="4115380" y="2529865"/>
            <a:chExt cx="573251" cy="1215559"/>
          </a:xfrm>
        </p:grpSpPr>
        <p:cxnSp>
          <p:nvCxnSpPr>
            <p:cNvPr id="125" name="Szögletes összekötő 124"/>
            <p:cNvCxnSpPr>
              <a:stCxn id="112" idx="3"/>
              <a:endCxn id="152" idx="1"/>
            </p:cNvCxnSpPr>
            <p:nvPr/>
          </p:nvCxnSpPr>
          <p:spPr>
            <a:xfrm>
              <a:off x="4115380" y="2529865"/>
              <a:ext cx="470809" cy="1215559"/>
            </a:xfrm>
            <a:prstGeom prst="bentConnector3">
              <a:avLst>
                <a:gd name="adj1" fmla="val -12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Szövegdoboz 125"/>
            <p:cNvSpPr txBox="1"/>
            <p:nvPr/>
          </p:nvSpPr>
          <p:spPr>
            <a:xfrm>
              <a:off x="4159456" y="3352926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</p:grpSp>
      <p:cxnSp>
        <p:nvCxnSpPr>
          <p:cNvPr id="133" name="Egyenes összekötő nyíllal 132"/>
          <p:cNvCxnSpPr>
            <a:stCxn id="112" idx="3"/>
            <a:endCxn id="135" idx="1"/>
          </p:cNvCxnSpPr>
          <p:nvPr/>
        </p:nvCxnSpPr>
        <p:spPr>
          <a:xfrm flipV="1">
            <a:off x="3659096" y="3655658"/>
            <a:ext cx="962465" cy="3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zövegdoboz 137"/>
          <p:cNvSpPr txBox="1"/>
          <p:nvPr/>
        </p:nvSpPr>
        <p:spPr>
          <a:xfrm>
            <a:off x="3690766" y="3307175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621561" y="2917695"/>
            <a:ext cx="1474439" cy="1498149"/>
            <a:chOff x="5882644" y="2931848"/>
            <a:chExt cx="1474439" cy="1498149"/>
          </a:xfrm>
        </p:grpSpPr>
        <p:sp>
          <p:nvSpPr>
            <p:cNvPr id="135" name="Rombusz 134"/>
            <p:cNvSpPr/>
            <p:nvPr/>
          </p:nvSpPr>
          <p:spPr>
            <a:xfrm>
              <a:off x="5882644" y="2931848"/>
              <a:ext cx="1474439" cy="147592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zövegdoboz 138"/>
            <p:cNvSpPr txBox="1"/>
            <p:nvPr/>
          </p:nvSpPr>
          <p:spPr>
            <a:xfrm>
              <a:off x="6100037" y="3229668"/>
              <a:ext cx="100461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2184657" y="2921120"/>
            <a:ext cx="1474439" cy="1475926"/>
            <a:chOff x="2184657" y="2921120"/>
            <a:chExt cx="1474439" cy="1475926"/>
          </a:xfrm>
        </p:grpSpPr>
        <p:grpSp>
          <p:nvGrpSpPr>
            <p:cNvPr id="111" name="Csoportba foglalás 110"/>
            <p:cNvGrpSpPr/>
            <p:nvPr/>
          </p:nvGrpSpPr>
          <p:grpSpPr>
            <a:xfrm>
              <a:off x="2184657" y="2921120"/>
              <a:ext cx="1474439" cy="1475926"/>
              <a:chOff x="6783124" y="1409196"/>
              <a:chExt cx="1881533" cy="1924702"/>
            </a:xfrm>
          </p:grpSpPr>
          <p:sp>
            <p:nvSpPr>
              <p:cNvPr id="112" name="Rombusz 111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zövegdoboz 112"/>
              <p:cNvSpPr txBox="1"/>
              <p:nvPr/>
            </p:nvSpPr>
            <p:spPr>
              <a:xfrm>
                <a:off x="7084750" y="1815137"/>
                <a:ext cx="1281995" cy="481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0" name="Szövegdoboz 139"/>
            <p:cNvSpPr txBox="1"/>
            <p:nvPr/>
          </p:nvSpPr>
          <p:spPr>
            <a:xfrm>
              <a:off x="2419566" y="3471340"/>
              <a:ext cx="1004619" cy="283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41" name="Egyenes összekötő nyíllal 140"/>
          <p:cNvCxnSpPr>
            <a:stCxn id="135" idx="3"/>
            <a:endCxn id="154" idx="1"/>
          </p:cNvCxnSpPr>
          <p:nvPr/>
        </p:nvCxnSpPr>
        <p:spPr>
          <a:xfrm flipV="1">
            <a:off x="6096000" y="3654594"/>
            <a:ext cx="558651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zövegdoboz 144"/>
          <p:cNvSpPr txBox="1"/>
          <p:nvPr/>
        </p:nvSpPr>
        <p:spPr>
          <a:xfrm>
            <a:off x="6095999" y="3318444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  <a:endParaRPr lang="hu-HU" dirty="0" smtClean="0"/>
          </a:p>
        </p:txBody>
      </p:sp>
      <p:grpSp>
        <p:nvGrpSpPr>
          <p:cNvPr id="146" name="Csoportba foglalás 145"/>
          <p:cNvGrpSpPr/>
          <p:nvPr/>
        </p:nvGrpSpPr>
        <p:grpSpPr>
          <a:xfrm>
            <a:off x="5609732" y="3655658"/>
            <a:ext cx="1188801" cy="1218984"/>
            <a:chOff x="2536150" y="2267380"/>
            <a:chExt cx="669205" cy="1613009"/>
          </a:xfrm>
        </p:grpSpPr>
        <p:cxnSp>
          <p:nvCxnSpPr>
            <p:cNvPr id="147" name="Szögletes összekötő 146"/>
            <p:cNvCxnSpPr>
              <a:stCxn id="135" idx="3"/>
            </p:cNvCxnSpPr>
            <p:nvPr/>
          </p:nvCxnSpPr>
          <p:spPr>
            <a:xfrm flipH="1">
              <a:off x="2548149" y="2267380"/>
              <a:ext cx="261733" cy="1613009"/>
            </a:xfrm>
            <a:prstGeom prst="bentConnector4">
              <a:avLst>
                <a:gd name="adj1" fmla="val 0"/>
                <a:gd name="adj2" fmla="val 100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Szövegdoboz 147"/>
            <p:cNvSpPr txBox="1"/>
            <p:nvPr/>
          </p:nvSpPr>
          <p:spPr>
            <a:xfrm>
              <a:off x="2536150" y="3332481"/>
              <a:ext cx="669205" cy="48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grpSp>
        <p:nvGrpSpPr>
          <p:cNvPr id="150" name="Csoportba foglalás 149"/>
          <p:cNvGrpSpPr/>
          <p:nvPr/>
        </p:nvGrpSpPr>
        <p:grpSpPr>
          <a:xfrm>
            <a:off x="4124118" y="4655934"/>
            <a:ext cx="1482437" cy="437415"/>
            <a:chOff x="9561430" y="4254183"/>
            <a:chExt cx="818212" cy="593681"/>
          </a:xfrm>
        </p:grpSpPr>
        <p:sp>
          <p:nvSpPr>
            <p:cNvPr id="151" name="Szövegdoboz 150"/>
            <p:cNvSpPr txBox="1"/>
            <p:nvPr/>
          </p:nvSpPr>
          <p:spPr>
            <a:xfrm>
              <a:off x="9561430" y="4283706"/>
              <a:ext cx="801381" cy="50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52" name="Téglalap 151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Csoportba foglalás 152"/>
          <p:cNvGrpSpPr/>
          <p:nvPr/>
        </p:nvGrpSpPr>
        <p:grpSpPr>
          <a:xfrm>
            <a:off x="6654651" y="2916631"/>
            <a:ext cx="1474439" cy="1475926"/>
            <a:chOff x="6783124" y="1409196"/>
            <a:chExt cx="1881533" cy="1924702"/>
          </a:xfrm>
        </p:grpSpPr>
        <p:sp>
          <p:nvSpPr>
            <p:cNvPr id="154" name="Rombusz 153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zövegdoboz 156"/>
            <p:cNvSpPr txBox="1"/>
            <p:nvPr/>
          </p:nvSpPr>
          <p:spPr>
            <a:xfrm>
              <a:off x="7074825" y="1769506"/>
              <a:ext cx="1281995" cy="1204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Any</a:t>
              </a:r>
              <a:r>
                <a:rPr lang="hu-HU" dirty="0" smtClean="0"/>
                <a:t> </a:t>
              </a:r>
              <a:r>
                <a:rPr lang="hu-HU" dirty="0" err="1" smtClean="0"/>
                <a:t>LEDs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5" name="Csoportba foglalás 174"/>
          <p:cNvGrpSpPr/>
          <p:nvPr/>
        </p:nvGrpSpPr>
        <p:grpSpPr>
          <a:xfrm>
            <a:off x="9924570" y="3192929"/>
            <a:ext cx="1904709" cy="1543459"/>
            <a:chOff x="9901908" y="2147265"/>
            <a:chExt cx="1904709" cy="923330"/>
          </a:xfrm>
        </p:grpSpPr>
        <p:sp>
          <p:nvSpPr>
            <p:cNvPr id="176" name="Szövegdoboz 175"/>
            <p:cNvSpPr txBox="1"/>
            <p:nvPr/>
          </p:nvSpPr>
          <p:spPr>
            <a:xfrm>
              <a:off x="9901908" y="2147265"/>
              <a:ext cx="19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Increase</a:t>
              </a:r>
              <a:r>
                <a:rPr lang="hu-HU" dirty="0" smtClean="0"/>
                <a:t> </a:t>
              </a:r>
            </a:p>
            <a:p>
              <a:pPr algn="ctr"/>
              <a:r>
                <a:rPr lang="hu-HU" dirty="0" smtClean="0"/>
                <a:t>PWM </a:t>
              </a:r>
              <a:r>
                <a:rPr lang="hu-HU" dirty="0" err="1" smtClean="0"/>
                <a:t>duty</a:t>
              </a:r>
              <a:r>
                <a:rPr lang="hu-HU" dirty="0" smtClean="0"/>
                <a:t> </a:t>
              </a:r>
              <a:r>
                <a:rPr lang="hu-HU" dirty="0" err="1" smtClean="0"/>
                <a:t>cycle</a:t>
              </a:r>
              <a:r>
                <a:rPr lang="hu-HU" dirty="0" smtClean="0"/>
                <a:t> (</a:t>
              </a:r>
              <a:r>
                <a:rPr lang="hu-HU" dirty="0" err="1" smtClean="0"/>
                <a:t>radiance</a:t>
              </a:r>
              <a:r>
                <a:rPr lang="hu-HU" dirty="0" smtClean="0"/>
                <a:t>) </a:t>
              </a:r>
              <a:endParaRPr lang="hu-HU" dirty="0" smtClean="0"/>
            </a:p>
          </p:txBody>
        </p:sp>
        <p:sp>
          <p:nvSpPr>
            <p:cNvPr id="177" name="Lekerekített téglalap 176"/>
            <p:cNvSpPr/>
            <p:nvPr/>
          </p:nvSpPr>
          <p:spPr>
            <a:xfrm>
              <a:off x="10017235" y="2170883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gyenes összekötő nyíllal 56"/>
          <p:cNvCxnSpPr>
            <a:stCxn id="154" idx="3"/>
            <a:endCxn id="177" idx="1"/>
          </p:cNvCxnSpPr>
          <p:nvPr/>
        </p:nvCxnSpPr>
        <p:spPr>
          <a:xfrm flipV="1">
            <a:off x="8129090" y="3648176"/>
            <a:ext cx="1910807" cy="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zövegdoboz 180"/>
          <p:cNvSpPr txBox="1"/>
          <p:nvPr/>
        </p:nvSpPr>
        <p:spPr>
          <a:xfrm>
            <a:off x="8749513" y="3263114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82" name="Csoportba foglalás 181"/>
          <p:cNvGrpSpPr/>
          <p:nvPr/>
        </p:nvGrpSpPr>
        <p:grpSpPr>
          <a:xfrm>
            <a:off x="8557460" y="4305141"/>
            <a:ext cx="1482437" cy="1303095"/>
            <a:chOff x="9561430" y="4254183"/>
            <a:chExt cx="818212" cy="1282712"/>
          </a:xfrm>
        </p:grpSpPr>
        <p:sp>
          <p:nvSpPr>
            <p:cNvPr id="183" name="Szövegdoboz 182"/>
            <p:cNvSpPr txBox="1"/>
            <p:nvPr/>
          </p:nvSpPr>
          <p:spPr>
            <a:xfrm>
              <a:off x="9561430" y="4283706"/>
              <a:ext cx="801381" cy="125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>
                  <a:solidFill>
                    <a:schemeClr val="accent4"/>
                  </a:solidFill>
                </a:rPr>
                <a:t>Inwards</a:t>
              </a:r>
              <a:r>
                <a:rPr lang="hu-HU" dirty="0" smtClean="0">
                  <a:solidFill>
                    <a:schemeClr val="accent4"/>
                  </a:solidFill>
                </a:rPr>
                <a:t> </a:t>
              </a:r>
              <a:r>
                <a:rPr lang="hu-HU" dirty="0" smtClean="0"/>
                <a:t>+ </a:t>
              </a:r>
              <a:r>
                <a:rPr lang="hu-HU" dirty="0" err="1" smtClean="0">
                  <a:solidFill>
                    <a:srgbClr val="FF0000"/>
                  </a:solidFill>
                </a:rPr>
                <a:t>Outwards</a:t>
              </a:r>
              <a:r>
                <a:rPr lang="hu-HU" dirty="0" smtClean="0">
                  <a:solidFill>
                    <a:srgbClr val="FF0000"/>
                  </a:solidFill>
                </a:rPr>
                <a:t> </a:t>
              </a:r>
              <a:r>
                <a:rPr lang="hu-HU" dirty="0" smtClean="0"/>
                <a:t>sine </a:t>
              </a:r>
              <a:r>
                <a:rPr lang="hu-HU" dirty="0" err="1" smtClean="0"/>
                <a:t>wave</a:t>
              </a:r>
              <a:r>
                <a:rPr lang="hu-HU" dirty="0" smtClean="0"/>
                <a:t> ON</a:t>
              </a:r>
              <a:endParaRPr lang="hu-HU" dirty="0" smtClean="0"/>
            </a:p>
          </p:txBody>
        </p:sp>
        <p:sp>
          <p:nvSpPr>
            <p:cNvPr id="184" name="Téglalap 183"/>
            <p:cNvSpPr/>
            <p:nvPr/>
          </p:nvSpPr>
          <p:spPr>
            <a:xfrm>
              <a:off x="9564624" y="4254183"/>
              <a:ext cx="815018" cy="906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Csoportba foglalás 184"/>
          <p:cNvGrpSpPr/>
          <p:nvPr/>
        </p:nvGrpSpPr>
        <p:grpSpPr>
          <a:xfrm>
            <a:off x="8122708" y="3654594"/>
            <a:ext cx="529175" cy="1111129"/>
            <a:chOff x="4112869" y="2508143"/>
            <a:chExt cx="529175" cy="1111129"/>
          </a:xfrm>
        </p:grpSpPr>
        <p:cxnSp>
          <p:nvCxnSpPr>
            <p:cNvPr id="186" name="Szögletes összekötő 185"/>
            <p:cNvCxnSpPr>
              <a:stCxn id="154" idx="3"/>
              <a:endCxn id="184" idx="1"/>
            </p:cNvCxnSpPr>
            <p:nvPr/>
          </p:nvCxnSpPr>
          <p:spPr>
            <a:xfrm>
              <a:off x="4119251" y="2508143"/>
              <a:ext cx="434157" cy="1111129"/>
            </a:xfrm>
            <a:prstGeom prst="bentConnector3">
              <a:avLst>
                <a:gd name="adj1" fmla="val 2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Szövegdoboz 186"/>
            <p:cNvSpPr txBox="1"/>
            <p:nvPr/>
          </p:nvSpPr>
          <p:spPr>
            <a:xfrm>
              <a:off x="4112869" y="323804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</p:grpSp>
      <p:cxnSp>
        <p:nvCxnSpPr>
          <p:cNvPr id="63" name="Szögletes összekötő 62"/>
          <p:cNvCxnSpPr>
            <a:stCxn id="184" idx="3"/>
            <a:endCxn id="177" idx="2"/>
          </p:cNvCxnSpPr>
          <p:nvPr/>
        </p:nvCxnSpPr>
        <p:spPr>
          <a:xfrm flipV="1">
            <a:off x="10039897" y="4063941"/>
            <a:ext cx="837028" cy="701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áblázat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4158"/>
              </p:ext>
            </p:extLst>
          </p:nvPr>
        </p:nvGraphicFramePr>
        <p:xfrm>
          <a:off x="280372" y="5394401"/>
          <a:ext cx="10596552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337"/>
                <a:gridCol w="1644874"/>
                <a:gridCol w="1519312"/>
                <a:gridCol w="1720212"/>
                <a:gridCol w="1594649"/>
                <a:gridCol w="2825168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 </a:t>
                      </a:r>
                      <a:r>
                        <a:rPr lang="hu-HU" dirty="0" err="1" smtClean="0"/>
                        <a:t>touched</a:t>
                      </a:r>
                      <a:r>
                        <a:rPr lang="hu-HU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Decrease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radiance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ON/OFF sine </a:t>
                      </a:r>
                      <a:r>
                        <a:rPr lang="hu-HU" dirty="0" err="1" smtClean="0"/>
                        <a:t>wave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>
                          <a:solidFill>
                            <a:srgbClr val="FF0000"/>
                          </a:solidFill>
                        </a:rPr>
                        <a:t>Outwards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ON/OFF sine </a:t>
                      </a:r>
                      <a:r>
                        <a:rPr lang="hu-HU" dirty="0" err="1" smtClean="0"/>
                        <a:t>wave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>
                          <a:solidFill>
                            <a:schemeClr val="accent4"/>
                          </a:solidFill>
                        </a:rPr>
                        <a:t>Inwards</a:t>
                      </a:r>
                      <a:r>
                        <a:rPr lang="hu-HU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Double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freq</a:t>
                      </a:r>
                      <a:r>
                        <a:rPr lang="hu-HU" dirty="0" smtClean="0"/>
                        <a:t>.</a:t>
                      </a:r>
                      <a:r>
                        <a:rPr lang="hu-HU" baseline="0" dirty="0" smtClean="0"/>
                        <a:t> of</a:t>
                      </a:r>
                    </a:p>
                    <a:p>
                      <a:r>
                        <a:rPr lang="hu-HU" baseline="0" dirty="0" smtClean="0"/>
                        <a:t>sine </a:t>
                      </a:r>
                      <a:r>
                        <a:rPr lang="hu-HU" baseline="0" dirty="0" err="1" smtClean="0"/>
                        <a:t>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Halve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freq</a:t>
                      </a:r>
                      <a:r>
                        <a:rPr lang="hu-HU" baseline="0" dirty="0" smtClean="0"/>
                        <a:t>. of</a:t>
                      </a:r>
                    </a:p>
                    <a:p>
                      <a:r>
                        <a:rPr lang="hu-HU" baseline="0" dirty="0" smtClean="0"/>
                        <a:t>sine </a:t>
                      </a:r>
                      <a:r>
                        <a:rPr lang="hu-HU" baseline="0" dirty="0" err="1" smtClean="0"/>
                        <a:t>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„</a:t>
                      </a:r>
                      <a:r>
                        <a:rPr lang="hu-HU" baseline="0" dirty="0" err="1" smtClean="0"/>
                        <a:t>Sampling</a:t>
                      </a:r>
                      <a:r>
                        <a:rPr lang="hu-HU" baseline="0" dirty="0" smtClean="0"/>
                        <a:t>” </a:t>
                      </a:r>
                      <a:r>
                        <a:rPr lang="hu-HU" baseline="0" dirty="0" err="1" smtClean="0"/>
                        <a:t>if</a:t>
                      </a:r>
                      <a:r>
                        <a:rPr lang="hu-HU" dirty="0" smtClean="0"/>
                        <a:t> sine ON:</a:t>
                      </a:r>
                      <a:r>
                        <a:rPr lang="hu-HU" baseline="0" dirty="0" smtClean="0"/>
                        <a:t> </a:t>
                      </a:r>
                      <a:endParaRPr lang="hu-HU" dirty="0" smtClean="0"/>
                    </a:p>
                    <a:p>
                      <a:r>
                        <a:rPr lang="hu-HU" dirty="0" smtClean="0"/>
                        <a:t>3 </a:t>
                      </a:r>
                      <a:r>
                        <a:rPr lang="hu-HU" dirty="0" err="1" smtClean="0"/>
                        <a:t>blinks</a:t>
                      </a:r>
                      <a:r>
                        <a:rPr lang="hu-HU" dirty="0" smtClean="0"/>
                        <a:t>,</a:t>
                      </a:r>
                      <a:r>
                        <a:rPr lang="hu-HU" baseline="0" dirty="0" smtClean="0"/>
                        <a:t> @ 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/3, 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/2, (</a:t>
                      </a:r>
                      <a:r>
                        <a:rPr lang="hu-HU" baseline="0" dirty="0" err="1" smtClean="0"/>
                        <a:t>2</a:t>
                      </a:r>
                      <a:r>
                        <a:rPr lang="el-GR" baseline="0" dirty="0" smtClean="0"/>
                        <a:t>π</a:t>
                      </a:r>
                      <a:r>
                        <a:rPr lang="hu-HU" baseline="0" dirty="0" smtClean="0"/>
                        <a:t>)/3</a:t>
                      </a:r>
                      <a:r>
                        <a:rPr lang="hu-HU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Dia számának helye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7</a:t>
            </a:fld>
            <a:endParaRPr lang="en-US"/>
          </a:p>
        </p:txBody>
      </p:sp>
      <p:sp>
        <p:nvSpPr>
          <p:cNvPr id="81" name="Szövegdoboz 80"/>
          <p:cNvSpPr txBox="1"/>
          <p:nvPr/>
        </p:nvSpPr>
        <p:spPr>
          <a:xfrm>
            <a:off x="198661" y="4728980"/>
            <a:ext cx="32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Touch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r>
              <a:rPr lang="hu-HU" dirty="0" smtClean="0"/>
              <a:t> 2, 3…7 </a:t>
            </a:r>
            <a:r>
              <a:rPr lang="hu-HU" dirty="0" err="1" smtClean="0"/>
              <a:t>similarly</a:t>
            </a:r>
            <a:r>
              <a:rPr lang="hu-HU" dirty="0" smtClean="0"/>
              <a:t>.</a:t>
            </a:r>
          </a:p>
          <a:p>
            <a:r>
              <a:rPr lang="hu-HU" u="sng" dirty="0" err="1" smtClean="0"/>
              <a:t>Function</a:t>
            </a:r>
            <a:r>
              <a:rPr lang="hu-HU" u="sng" dirty="0" smtClean="0"/>
              <a:t> </a:t>
            </a:r>
            <a:r>
              <a:rPr lang="hu-HU" u="sng" dirty="0" err="1" smtClean="0"/>
              <a:t>table</a:t>
            </a:r>
            <a:r>
              <a:rPr lang="hu-HU" u="sng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32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846449" y="366412"/>
            <a:ext cx="10515600" cy="1325563"/>
          </a:xfrm>
        </p:spPr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smtClean="0"/>
              <a:t>4 </a:t>
            </a:r>
            <a:r>
              <a:rPr lang="hu-HU" dirty="0" smtClean="0"/>
              <a:t>– </a:t>
            </a:r>
            <a:r>
              <a:rPr lang="hu-HU" dirty="0" err="1" smtClean="0"/>
              <a:t>dialing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8680152" y="753776"/>
            <a:ext cx="30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3x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blinks</a:t>
            </a:r>
            <a:endParaRPr lang="hu-HU" dirty="0" smtClean="0"/>
          </a:p>
          <a:p>
            <a:r>
              <a:rPr lang="hu-HU" dirty="0" err="1" smtClean="0"/>
              <a:t>Turning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: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  <a:endParaRPr lang="en-US" dirty="0"/>
          </a:p>
        </p:txBody>
      </p:sp>
      <p:cxnSp>
        <p:nvCxnSpPr>
          <p:cNvPr id="13" name="Egyenes összekötő nyíllal 12"/>
          <p:cNvCxnSpPr>
            <a:stCxn id="76" idx="3"/>
            <a:endCxn id="220" idx="1"/>
          </p:cNvCxnSpPr>
          <p:nvPr/>
        </p:nvCxnSpPr>
        <p:spPr>
          <a:xfrm>
            <a:off x="1849215" y="2138069"/>
            <a:ext cx="8004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4222383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No</a:t>
            </a:r>
            <a:endParaRPr lang="hu-HU" dirty="0" smtClean="0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4124118" y="2138069"/>
            <a:ext cx="922235" cy="468110"/>
            <a:chOff x="4152465" y="2290511"/>
            <a:chExt cx="871226" cy="619422"/>
          </a:xfrm>
        </p:grpSpPr>
        <p:cxnSp>
          <p:nvCxnSpPr>
            <p:cNvPr id="37" name="Szögletes összekötő 36"/>
            <p:cNvCxnSpPr>
              <a:stCxn id="220" idx="3"/>
              <a:endCxn id="123" idx="1"/>
            </p:cNvCxnSpPr>
            <p:nvPr/>
          </p:nvCxnSpPr>
          <p:spPr>
            <a:xfrm>
              <a:off x="4152465" y="2290511"/>
              <a:ext cx="871226" cy="619422"/>
            </a:xfrm>
            <a:prstGeom prst="bentConnector3">
              <a:avLst>
                <a:gd name="adj1" fmla="val 4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/>
            <p:cNvSpPr txBox="1"/>
            <p:nvPr/>
          </p:nvSpPr>
          <p:spPr>
            <a:xfrm>
              <a:off x="4245295" y="2415045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 smtClean="0"/>
                <a:t>Yes</a:t>
              </a:r>
              <a:endParaRPr lang="hu-HU" dirty="0" smtClean="0"/>
            </a:p>
          </p:txBody>
        </p:sp>
      </p:grpSp>
      <p:cxnSp>
        <p:nvCxnSpPr>
          <p:cNvPr id="108" name="Egyenes összekötő nyíllal 107"/>
          <p:cNvCxnSpPr>
            <a:endCxn id="261" idx="1"/>
          </p:cNvCxnSpPr>
          <p:nvPr/>
        </p:nvCxnSpPr>
        <p:spPr>
          <a:xfrm>
            <a:off x="4131128" y="2138070"/>
            <a:ext cx="3072693" cy="1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Csoportba foglalás 120"/>
          <p:cNvGrpSpPr/>
          <p:nvPr/>
        </p:nvGrpSpPr>
        <p:grpSpPr>
          <a:xfrm>
            <a:off x="5046353" y="2366622"/>
            <a:ext cx="1476650" cy="479115"/>
            <a:chOff x="9564624" y="4254183"/>
            <a:chExt cx="815018" cy="593681"/>
          </a:xfrm>
        </p:grpSpPr>
        <p:sp>
          <p:nvSpPr>
            <p:cNvPr id="122" name="Szövegdoboz 121"/>
            <p:cNvSpPr txBox="1"/>
            <p:nvPr/>
          </p:nvSpPr>
          <p:spPr>
            <a:xfrm>
              <a:off x="9575125" y="4301400"/>
              <a:ext cx="801381" cy="45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23" name="Téglalap 122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Csoportba foglalás 19"/>
          <p:cNvGrpSpPr/>
          <p:nvPr/>
        </p:nvGrpSpPr>
        <p:grpSpPr>
          <a:xfrm>
            <a:off x="10039897" y="1903758"/>
            <a:ext cx="1674056" cy="497440"/>
            <a:chOff x="10017235" y="2304662"/>
            <a:chExt cx="1674056" cy="497440"/>
          </a:xfrm>
        </p:grpSpPr>
        <p:sp>
          <p:nvSpPr>
            <p:cNvPr id="34" name="Szövegdoboz 33"/>
            <p:cNvSpPr txBox="1"/>
            <p:nvPr/>
          </p:nvSpPr>
          <p:spPr>
            <a:xfrm>
              <a:off x="10210437" y="2354307"/>
              <a:ext cx="132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Turn</a:t>
              </a:r>
              <a:r>
                <a:rPr lang="hu-HU" dirty="0" smtClean="0"/>
                <a:t> OFF </a:t>
              </a:r>
            </a:p>
          </p:txBody>
        </p:sp>
        <p:sp>
          <p:nvSpPr>
            <p:cNvPr id="208" name="Lekerekített téglalap 207"/>
            <p:cNvSpPr/>
            <p:nvPr/>
          </p:nvSpPr>
          <p:spPr>
            <a:xfrm>
              <a:off x="10017235" y="2304662"/>
              <a:ext cx="1674056" cy="4974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Csoportba foglalás 5"/>
          <p:cNvGrpSpPr/>
          <p:nvPr/>
        </p:nvGrpSpPr>
        <p:grpSpPr>
          <a:xfrm>
            <a:off x="175159" y="1781886"/>
            <a:ext cx="1674056" cy="712365"/>
            <a:chOff x="197416" y="1785198"/>
            <a:chExt cx="1674056" cy="712365"/>
          </a:xfrm>
        </p:grpSpPr>
        <p:sp>
          <p:nvSpPr>
            <p:cNvPr id="28" name="Szövegdoboz 27"/>
            <p:cNvSpPr txBox="1"/>
            <p:nvPr/>
          </p:nvSpPr>
          <p:spPr>
            <a:xfrm>
              <a:off x="359563" y="19408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0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  <a:endParaRPr lang="hu-HU" dirty="0" smtClean="0"/>
            </a:p>
          </p:txBody>
        </p:sp>
        <p:sp>
          <p:nvSpPr>
            <p:cNvPr id="76" name="Lekerekített téglalap 75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gyenes összekötő nyíllal 15"/>
          <p:cNvCxnSpPr>
            <a:endCxn id="208" idx="1"/>
          </p:cNvCxnSpPr>
          <p:nvPr/>
        </p:nvCxnSpPr>
        <p:spPr>
          <a:xfrm>
            <a:off x="8687319" y="2150949"/>
            <a:ext cx="1352578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/>
          <p:cNvSpPr txBox="1"/>
          <p:nvPr/>
        </p:nvSpPr>
        <p:spPr>
          <a:xfrm>
            <a:off x="8741345" y="1814493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97" name="Csoportba foglalás 96"/>
          <p:cNvGrpSpPr/>
          <p:nvPr/>
        </p:nvGrpSpPr>
        <p:grpSpPr>
          <a:xfrm>
            <a:off x="8678260" y="2152568"/>
            <a:ext cx="538234" cy="870962"/>
            <a:chOff x="4097548" y="2517283"/>
            <a:chExt cx="538234" cy="870962"/>
          </a:xfrm>
        </p:grpSpPr>
        <p:cxnSp>
          <p:nvCxnSpPr>
            <p:cNvPr id="98" name="Szögletes összekötő 97"/>
            <p:cNvCxnSpPr>
              <a:stCxn id="261" idx="3"/>
              <a:endCxn id="194" idx="1"/>
            </p:cNvCxnSpPr>
            <p:nvPr/>
          </p:nvCxnSpPr>
          <p:spPr>
            <a:xfrm>
              <a:off x="4097548" y="2517283"/>
              <a:ext cx="452722" cy="870962"/>
            </a:xfrm>
            <a:prstGeom prst="bentConnector3">
              <a:avLst>
                <a:gd name="adj1" fmla="val -4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zövegdoboz 98"/>
            <p:cNvSpPr txBox="1"/>
            <p:nvPr/>
          </p:nvSpPr>
          <p:spPr>
            <a:xfrm>
              <a:off x="4106607" y="2938250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</p:grpSp>
      <p:grpSp>
        <p:nvGrpSpPr>
          <p:cNvPr id="192" name="Csoportba foglalás 191"/>
          <p:cNvGrpSpPr/>
          <p:nvPr/>
        </p:nvGrpSpPr>
        <p:grpSpPr>
          <a:xfrm>
            <a:off x="9130982" y="2488933"/>
            <a:ext cx="2890682" cy="1069193"/>
            <a:chOff x="10017235" y="2304661"/>
            <a:chExt cx="2890682" cy="1069193"/>
          </a:xfrm>
        </p:grpSpPr>
        <p:sp>
          <p:nvSpPr>
            <p:cNvPr id="193" name="Szövegdoboz 192"/>
            <p:cNvSpPr txBox="1"/>
            <p:nvPr/>
          </p:nvSpPr>
          <p:spPr>
            <a:xfrm>
              <a:off x="10051067" y="2403787"/>
              <a:ext cx="2819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Turn</a:t>
              </a:r>
              <a:r>
                <a:rPr lang="hu-HU" dirty="0" smtClean="0"/>
                <a:t> ON, </a:t>
              </a:r>
              <a:r>
                <a:rPr lang="hu-HU" dirty="0" err="1" smtClean="0">
                  <a:solidFill>
                    <a:schemeClr val="accent4"/>
                  </a:solidFill>
                </a:rPr>
                <a:t>Inwards</a:t>
              </a:r>
              <a:r>
                <a:rPr lang="hu-HU" dirty="0" smtClean="0">
                  <a:solidFill>
                    <a:schemeClr val="accent4"/>
                  </a:solidFill>
                </a:rPr>
                <a:t> </a:t>
              </a:r>
              <a:r>
                <a:rPr lang="hu-HU" dirty="0" err="1" smtClean="0"/>
                <a:t>ON</a:t>
              </a:r>
              <a:r>
                <a:rPr lang="hu-HU" dirty="0" smtClean="0"/>
                <a:t> </a:t>
              </a:r>
              <a:r>
                <a:rPr lang="hu-HU" dirty="0" err="1" smtClean="0"/>
                <a:t>with</a:t>
              </a:r>
              <a:r>
                <a:rPr lang="hu-HU" dirty="0" smtClean="0"/>
                <a:t> </a:t>
              </a:r>
              <a:r>
                <a:rPr lang="hu-HU" dirty="0" err="1" smtClean="0"/>
                <a:t>low</a:t>
              </a:r>
              <a:r>
                <a:rPr lang="hu-HU" dirty="0" smtClean="0"/>
                <a:t> </a:t>
              </a:r>
              <a:r>
                <a:rPr lang="hu-HU" dirty="0" err="1" smtClean="0"/>
                <a:t>radiance</a:t>
              </a:r>
              <a:r>
                <a:rPr lang="hu-HU" dirty="0" smtClean="0"/>
                <a:t>, </a:t>
              </a:r>
              <a:r>
                <a:rPr lang="hu-HU" dirty="0" err="1" smtClean="0">
                  <a:solidFill>
                    <a:srgbClr val="FF0000"/>
                  </a:solidFill>
                </a:rPr>
                <a:t>Outwards</a:t>
              </a:r>
              <a:r>
                <a:rPr lang="hu-HU" dirty="0" smtClean="0">
                  <a:solidFill>
                    <a:srgbClr val="FF0000"/>
                  </a:solidFill>
                </a:rPr>
                <a:t> </a:t>
              </a:r>
              <a:r>
                <a:rPr lang="hu-HU" dirty="0" err="1" smtClean="0"/>
                <a:t>ON</a:t>
              </a:r>
              <a:r>
                <a:rPr lang="hu-HU" dirty="0" smtClean="0"/>
                <a:t> </a:t>
              </a:r>
              <a:r>
                <a:rPr lang="hu-HU" dirty="0" err="1" smtClean="0"/>
                <a:t>with</a:t>
              </a:r>
              <a:r>
                <a:rPr lang="hu-HU" dirty="0" smtClean="0"/>
                <a:t> </a:t>
              </a:r>
              <a:r>
                <a:rPr lang="hu-HU" dirty="0" err="1" smtClean="0"/>
                <a:t>last</a:t>
              </a:r>
              <a:r>
                <a:rPr lang="hu-HU" dirty="0" smtClean="0"/>
                <a:t> </a:t>
              </a:r>
              <a:r>
                <a:rPr lang="hu-HU" dirty="0" err="1" smtClean="0"/>
                <a:t>radiance</a:t>
              </a:r>
              <a:r>
                <a:rPr lang="hu-HU" dirty="0" smtClean="0"/>
                <a:t> </a:t>
              </a:r>
              <a:r>
                <a:rPr lang="hu-HU" dirty="0" err="1" smtClean="0"/>
                <a:t>set</a:t>
              </a:r>
              <a:endParaRPr lang="hu-HU" dirty="0" smtClean="0"/>
            </a:p>
          </p:txBody>
        </p:sp>
        <p:sp>
          <p:nvSpPr>
            <p:cNvPr id="194" name="Lekerekített téglalap 193"/>
            <p:cNvSpPr/>
            <p:nvPr/>
          </p:nvSpPr>
          <p:spPr>
            <a:xfrm>
              <a:off x="10017235" y="2304661"/>
              <a:ext cx="2890682" cy="10691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Csoportba foglalás 218"/>
          <p:cNvGrpSpPr/>
          <p:nvPr/>
        </p:nvGrpSpPr>
        <p:grpSpPr>
          <a:xfrm>
            <a:off x="2649679" y="1400107"/>
            <a:ext cx="1474439" cy="1511618"/>
            <a:chOff x="6783124" y="1409196"/>
            <a:chExt cx="1881533" cy="1971247"/>
          </a:xfrm>
        </p:grpSpPr>
        <p:sp>
          <p:nvSpPr>
            <p:cNvPr id="220" name="Rombusz 219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zövegdoboz 221"/>
            <p:cNvSpPr txBox="1"/>
            <p:nvPr/>
          </p:nvSpPr>
          <p:spPr>
            <a:xfrm>
              <a:off x="7084750" y="1815137"/>
              <a:ext cx="1281995" cy="1565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others</a:t>
              </a:r>
              <a:r>
                <a:rPr lang="hu-HU" dirty="0"/>
                <a:t> </a:t>
              </a:r>
              <a:r>
                <a:rPr lang="hu-HU" dirty="0" err="1"/>
                <a:t>touched</a:t>
              </a:r>
              <a:r>
                <a:rPr lang="hu-HU" dirty="0"/>
                <a:t>?</a:t>
              </a:r>
              <a:endParaRPr lang="hu-HU" dirty="0">
                <a:solidFill>
                  <a:schemeClr val="accent1"/>
                </a:solidFill>
              </a:endParaRPr>
            </a:p>
            <a:p>
              <a:pPr algn="ctr"/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0" name="Csoportba foglalás 259"/>
          <p:cNvGrpSpPr/>
          <p:nvPr/>
        </p:nvGrpSpPr>
        <p:grpSpPr>
          <a:xfrm>
            <a:off x="7203821" y="1414605"/>
            <a:ext cx="1474439" cy="1475926"/>
            <a:chOff x="6783124" y="1409196"/>
            <a:chExt cx="1881533" cy="1924702"/>
          </a:xfrm>
        </p:grpSpPr>
        <p:sp>
          <p:nvSpPr>
            <p:cNvPr id="261" name="Rombusz 260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zövegdoboz 261"/>
            <p:cNvSpPr txBox="1"/>
            <p:nvPr/>
          </p:nvSpPr>
          <p:spPr>
            <a:xfrm>
              <a:off x="7109905" y="2124317"/>
              <a:ext cx="1281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6" name="Csoportba foglalás 95"/>
          <p:cNvGrpSpPr/>
          <p:nvPr/>
        </p:nvGrpSpPr>
        <p:grpSpPr>
          <a:xfrm>
            <a:off x="197416" y="3301543"/>
            <a:ext cx="1674056" cy="712365"/>
            <a:chOff x="197416" y="1785198"/>
            <a:chExt cx="1674056" cy="712365"/>
          </a:xfrm>
        </p:grpSpPr>
        <p:sp>
          <p:nvSpPr>
            <p:cNvPr id="101" name="Szövegdoboz 100"/>
            <p:cNvSpPr txBox="1"/>
            <p:nvPr/>
          </p:nvSpPr>
          <p:spPr>
            <a:xfrm>
              <a:off x="359563" y="1940883"/>
              <a:ext cx="138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1 </a:t>
              </a:r>
              <a:r>
                <a:rPr lang="hu-HU" dirty="0" err="1" smtClean="0"/>
                <a:t>touched</a:t>
              </a:r>
              <a:r>
                <a:rPr lang="hu-HU" dirty="0" smtClean="0"/>
                <a:t>!</a:t>
              </a:r>
              <a:endParaRPr lang="hu-HU" dirty="0" smtClean="0"/>
            </a:p>
          </p:txBody>
        </p:sp>
        <p:sp>
          <p:nvSpPr>
            <p:cNvPr id="102" name="Lekerekített téglalap 101"/>
            <p:cNvSpPr/>
            <p:nvPr/>
          </p:nvSpPr>
          <p:spPr>
            <a:xfrm>
              <a:off x="197416" y="1785198"/>
              <a:ext cx="1674056" cy="7123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gyenes összekötő nyíllal 102"/>
          <p:cNvCxnSpPr>
            <a:stCxn id="102" idx="3"/>
            <a:endCxn id="112" idx="1"/>
          </p:cNvCxnSpPr>
          <p:nvPr/>
        </p:nvCxnSpPr>
        <p:spPr>
          <a:xfrm>
            <a:off x="1871472" y="3657726"/>
            <a:ext cx="313185" cy="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Csoportba foglalás 123"/>
          <p:cNvGrpSpPr/>
          <p:nvPr/>
        </p:nvGrpSpPr>
        <p:grpSpPr>
          <a:xfrm>
            <a:off x="3659096" y="3659083"/>
            <a:ext cx="558819" cy="1049479"/>
            <a:chOff x="4115380" y="2529865"/>
            <a:chExt cx="558819" cy="1049479"/>
          </a:xfrm>
        </p:grpSpPr>
        <p:cxnSp>
          <p:nvCxnSpPr>
            <p:cNvPr id="125" name="Szögletes összekötő 124"/>
            <p:cNvCxnSpPr>
              <a:stCxn id="112" idx="3"/>
              <a:endCxn id="152" idx="1"/>
            </p:cNvCxnSpPr>
            <p:nvPr/>
          </p:nvCxnSpPr>
          <p:spPr>
            <a:xfrm>
              <a:off x="4115380" y="2529865"/>
              <a:ext cx="470809" cy="1037759"/>
            </a:xfrm>
            <a:prstGeom prst="bentConnector3">
              <a:avLst>
                <a:gd name="adj1" fmla="val 1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Szövegdoboz 125"/>
            <p:cNvSpPr txBox="1"/>
            <p:nvPr/>
          </p:nvSpPr>
          <p:spPr>
            <a:xfrm>
              <a:off x="4145024" y="3210012"/>
              <a:ext cx="5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No</a:t>
              </a:r>
              <a:endParaRPr lang="hu-HU" dirty="0" smtClean="0"/>
            </a:p>
          </p:txBody>
        </p:sp>
      </p:grpSp>
      <p:cxnSp>
        <p:nvCxnSpPr>
          <p:cNvPr id="133" name="Egyenes összekötő nyíllal 132"/>
          <p:cNvCxnSpPr>
            <a:stCxn id="112" idx="3"/>
          </p:cNvCxnSpPr>
          <p:nvPr/>
        </p:nvCxnSpPr>
        <p:spPr>
          <a:xfrm flipV="1">
            <a:off x="3659096" y="3657725"/>
            <a:ext cx="558819" cy="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zövegdoboz 137"/>
          <p:cNvSpPr txBox="1"/>
          <p:nvPr/>
        </p:nvSpPr>
        <p:spPr>
          <a:xfrm>
            <a:off x="3690766" y="3307175"/>
            <a:ext cx="5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2184657" y="2921120"/>
            <a:ext cx="1474439" cy="1475926"/>
            <a:chOff x="2184657" y="2921120"/>
            <a:chExt cx="1474439" cy="1475926"/>
          </a:xfrm>
        </p:grpSpPr>
        <p:grpSp>
          <p:nvGrpSpPr>
            <p:cNvPr id="111" name="Csoportba foglalás 110"/>
            <p:cNvGrpSpPr/>
            <p:nvPr/>
          </p:nvGrpSpPr>
          <p:grpSpPr>
            <a:xfrm>
              <a:off x="2184657" y="2921120"/>
              <a:ext cx="1474439" cy="1475926"/>
              <a:chOff x="6783124" y="1409196"/>
              <a:chExt cx="1881533" cy="1924702"/>
            </a:xfrm>
          </p:grpSpPr>
          <p:sp>
            <p:nvSpPr>
              <p:cNvPr id="112" name="Rombusz 111"/>
              <p:cNvSpPr/>
              <p:nvPr/>
            </p:nvSpPr>
            <p:spPr>
              <a:xfrm>
                <a:off x="6783124" y="1409196"/>
                <a:ext cx="1881533" cy="192470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zövegdoboz 112"/>
              <p:cNvSpPr txBox="1"/>
              <p:nvPr/>
            </p:nvSpPr>
            <p:spPr>
              <a:xfrm>
                <a:off x="7084750" y="1815137"/>
                <a:ext cx="1281995" cy="481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dirty="0" smtClean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0" name="Szövegdoboz 139"/>
            <p:cNvSpPr txBox="1"/>
            <p:nvPr/>
          </p:nvSpPr>
          <p:spPr>
            <a:xfrm>
              <a:off x="2419566" y="3458640"/>
              <a:ext cx="1004619" cy="283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Is </a:t>
              </a:r>
              <a:r>
                <a:rPr lang="hu-HU" dirty="0" err="1" smtClean="0"/>
                <a:t>it</a:t>
              </a:r>
              <a:r>
                <a:rPr lang="hu-HU" dirty="0" smtClean="0"/>
                <a:t> ON?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0" name="Csoportba foglalás 149"/>
          <p:cNvGrpSpPr/>
          <p:nvPr/>
        </p:nvGrpSpPr>
        <p:grpSpPr>
          <a:xfrm>
            <a:off x="4124118" y="4478134"/>
            <a:ext cx="1482437" cy="437415"/>
            <a:chOff x="9561430" y="4254183"/>
            <a:chExt cx="818212" cy="593681"/>
          </a:xfrm>
        </p:grpSpPr>
        <p:sp>
          <p:nvSpPr>
            <p:cNvPr id="151" name="Szövegdoboz 150"/>
            <p:cNvSpPr txBox="1"/>
            <p:nvPr/>
          </p:nvSpPr>
          <p:spPr>
            <a:xfrm>
              <a:off x="9561430" y="4283706"/>
              <a:ext cx="801381" cy="50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52" name="Téglalap 151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Dia számának helye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E641-420A-4998-B8A3-AF0F108EE5BE}" type="slidenum">
              <a:rPr lang="en-US" smtClean="0"/>
              <a:t>8</a:t>
            </a:fld>
            <a:endParaRPr lang="en-US"/>
          </a:p>
        </p:txBody>
      </p:sp>
      <p:grpSp>
        <p:nvGrpSpPr>
          <p:cNvPr id="51" name="Csoportba foglalás 50"/>
          <p:cNvGrpSpPr/>
          <p:nvPr/>
        </p:nvGrpSpPr>
        <p:grpSpPr>
          <a:xfrm>
            <a:off x="4199695" y="3405725"/>
            <a:ext cx="1519014" cy="862875"/>
            <a:chOff x="4585235" y="3407806"/>
            <a:chExt cx="1519014" cy="862875"/>
          </a:xfrm>
        </p:grpSpPr>
        <p:cxnSp>
          <p:nvCxnSpPr>
            <p:cNvPr id="82" name="Egyenes összekötő 81"/>
            <p:cNvCxnSpPr/>
            <p:nvPr/>
          </p:nvCxnSpPr>
          <p:spPr>
            <a:xfrm>
              <a:off x="4606211" y="3655658"/>
              <a:ext cx="149803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églalap 78"/>
            <p:cNvSpPr/>
            <p:nvPr/>
          </p:nvSpPr>
          <p:spPr>
            <a:xfrm>
              <a:off x="4616905" y="3407806"/>
              <a:ext cx="1476650" cy="8628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4585235" y="3629522"/>
              <a:ext cx="1451942" cy="21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>
                  <a:solidFill>
                    <a:schemeClr val="accent1"/>
                  </a:solidFill>
                </a:rPr>
                <a:t>active</a:t>
              </a:r>
              <a:r>
                <a:rPr lang="hu-HU" dirty="0" smtClean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shielding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9930560" y="3772596"/>
            <a:ext cx="1754257" cy="923330"/>
            <a:chOff x="9999796" y="3180229"/>
            <a:chExt cx="1754257" cy="923330"/>
          </a:xfrm>
        </p:grpSpPr>
        <p:sp>
          <p:nvSpPr>
            <p:cNvPr id="92" name="Szövegdoboz 91"/>
            <p:cNvSpPr txBox="1"/>
            <p:nvPr/>
          </p:nvSpPr>
          <p:spPr>
            <a:xfrm>
              <a:off x="9999796" y="3180229"/>
              <a:ext cx="1754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Increase</a:t>
              </a:r>
              <a:r>
                <a:rPr lang="hu-HU" dirty="0"/>
                <a:t> </a:t>
              </a:r>
            </a:p>
            <a:p>
              <a:pPr algn="ctr"/>
              <a:r>
                <a:rPr lang="hu-HU" dirty="0"/>
                <a:t>PWM </a:t>
              </a:r>
              <a:r>
                <a:rPr lang="hu-HU" dirty="0" err="1"/>
                <a:t>duty</a:t>
              </a:r>
              <a:r>
                <a:rPr lang="hu-HU" dirty="0"/>
                <a:t> </a:t>
              </a:r>
              <a:r>
                <a:rPr lang="hu-HU" dirty="0" err="1"/>
                <a:t>cycle</a:t>
              </a:r>
              <a:r>
                <a:rPr lang="hu-HU" dirty="0"/>
                <a:t> (</a:t>
              </a:r>
              <a:r>
                <a:rPr lang="hu-HU" dirty="0" err="1"/>
                <a:t>radiance</a:t>
              </a:r>
              <a:r>
                <a:rPr lang="hu-HU" dirty="0"/>
                <a:t>) </a:t>
              </a:r>
            </a:p>
          </p:txBody>
        </p:sp>
        <p:sp>
          <p:nvSpPr>
            <p:cNvPr id="94" name="Lekerekített téglalap 93"/>
            <p:cNvSpPr/>
            <p:nvPr/>
          </p:nvSpPr>
          <p:spPr>
            <a:xfrm>
              <a:off x="10039897" y="3232409"/>
              <a:ext cx="1674056" cy="831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Csoportba foglalás 94"/>
          <p:cNvGrpSpPr/>
          <p:nvPr/>
        </p:nvGrpSpPr>
        <p:grpSpPr>
          <a:xfrm>
            <a:off x="9958852" y="5234874"/>
            <a:ext cx="1754257" cy="923330"/>
            <a:chOff x="9999796" y="3180229"/>
            <a:chExt cx="1754257" cy="923330"/>
          </a:xfrm>
        </p:grpSpPr>
        <p:sp>
          <p:nvSpPr>
            <p:cNvPr id="100" name="Szövegdoboz 99"/>
            <p:cNvSpPr txBox="1"/>
            <p:nvPr/>
          </p:nvSpPr>
          <p:spPr>
            <a:xfrm>
              <a:off x="9999796" y="3180229"/>
              <a:ext cx="1754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Decrease</a:t>
              </a:r>
              <a:r>
                <a:rPr lang="hu-HU" dirty="0" smtClean="0"/>
                <a:t> </a:t>
              </a:r>
              <a:endParaRPr lang="hu-HU" dirty="0"/>
            </a:p>
            <a:p>
              <a:pPr algn="ctr"/>
              <a:r>
                <a:rPr lang="hu-HU" dirty="0"/>
                <a:t>PWM </a:t>
              </a:r>
              <a:r>
                <a:rPr lang="hu-HU" dirty="0" err="1"/>
                <a:t>duty</a:t>
              </a:r>
              <a:r>
                <a:rPr lang="hu-HU" dirty="0"/>
                <a:t> </a:t>
              </a:r>
              <a:r>
                <a:rPr lang="hu-HU" dirty="0" err="1"/>
                <a:t>cycle</a:t>
              </a:r>
              <a:r>
                <a:rPr lang="hu-HU" dirty="0"/>
                <a:t> (</a:t>
              </a:r>
              <a:r>
                <a:rPr lang="hu-HU" dirty="0" err="1"/>
                <a:t>radiance</a:t>
              </a:r>
              <a:r>
                <a:rPr lang="hu-HU" dirty="0"/>
                <a:t>) </a:t>
              </a:r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10039897" y="3232409"/>
              <a:ext cx="1674056" cy="831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Egyenes összekötő nyíllal 35"/>
          <p:cNvCxnSpPr>
            <a:endCxn id="131" idx="1"/>
          </p:cNvCxnSpPr>
          <p:nvPr/>
        </p:nvCxnSpPr>
        <p:spPr>
          <a:xfrm>
            <a:off x="5432251" y="3654517"/>
            <a:ext cx="496059" cy="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Csoportba foglalás 129"/>
          <p:cNvGrpSpPr/>
          <p:nvPr/>
        </p:nvGrpSpPr>
        <p:grpSpPr>
          <a:xfrm>
            <a:off x="5928310" y="2921120"/>
            <a:ext cx="1474439" cy="1475926"/>
            <a:chOff x="6783124" y="1409196"/>
            <a:chExt cx="1881533" cy="1924702"/>
          </a:xfrm>
        </p:grpSpPr>
        <p:sp>
          <p:nvSpPr>
            <p:cNvPr id="131" name="Rombusz 130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zövegdoboz 131"/>
            <p:cNvSpPr txBox="1"/>
            <p:nvPr/>
          </p:nvSpPr>
          <p:spPr>
            <a:xfrm>
              <a:off x="6887487" y="1899132"/>
              <a:ext cx="1711402" cy="842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T </a:t>
              </a:r>
              <a:r>
                <a:rPr lang="hu-HU" dirty="0" err="1" smtClean="0"/>
                <a:t>value</a:t>
              </a:r>
              <a:r>
                <a:rPr lang="hu-HU" dirty="0" smtClean="0"/>
                <a:t> 1</a:t>
              </a:r>
            </a:p>
            <a:p>
              <a:pPr algn="ctr"/>
              <a:r>
                <a:rPr lang="hu-HU" dirty="0" err="1" smtClean="0"/>
                <a:t>increasing</a:t>
              </a:r>
              <a:r>
                <a:rPr lang="hu-HU" dirty="0" smtClean="0"/>
                <a:t>? 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6" name="Csoportba foglalás 135"/>
          <p:cNvGrpSpPr/>
          <p:nvPr/>
        </p:nvGrpSpPr>
        <p:grpSpPr>
          <a:xfrm>
            <a:off x="7816389" y="3506210"/>
            <a:ext cx="1474439" cy="1475926"/>
            <a:chOff x="6783124" y="1409196"/>
            <a:chExt cx="1881533" cy="1924702"/>
          </a:xfrm>
        </p:grpSpPr>
        <p:sp>
          <p:nvSpPr>
            <p:cNvPr id="137" name="Rombusz 136"/>
            <p:cNvSpPr/>
            <p:nvPr/>
          </p:nvSpPr>
          <p:spPr>
            <a:xfrm>
              <a:off x="6783124" y="1409196"/>
              <a:ext cx="1881533" cy="192470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zövegdoboz 141"/>
            <p:cNvSpPr txBox="1"/>
            <p:nvPr/>
          </p:nvSpPr>
          <p:spPr>
            <a:xfrm>
              <a:off x="6942191" y="1756580"/>
              <a:ext cx="1609768" cy="1204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T </a:t>
              </a:r>
              <a:r>
                <a:rPr lang="hu-HU" dirty="0" err="1" smtClean="0"/>
                <a:t>value</a:t>
              </a:r>
              <a:r>
                <a:rPr lang="hu-HU" dirty="0" smtClean="0"/>
                <a:t> 7 </a:t>
              </a:r>
              <a:r>
                <a:rPr lang="hu-HU" dirty="0" err="1" smtClean="0"/>
                <a:t>not</a:t>
              </a:r>
              <a:r>
                <a:rPr lang="hu-HU" dirty="0" smtClean="0"/>
                <a:t> </a:t>
              </a:r>
              <a:r>
                <a:rPr lang="hu-HU" dirty="0" err="1" smtClean="0"/>
                <a:t>increasing</a:t>
              </a:r>
              <a:r>
                <a:rPr lang="hu-HU" dirty="0" smtClean="0"/>
                <a:t>?</a:t>
              </a:r>
              <a:endParaRPr lang="hu-HU" dirty="0" smtClean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6" name="Szögletes összekötő 55"/>
          <p:cNvCxnSpPr>
            <a:stCxn id="131" idx="3"/>
            <a:endCxn id="137" idx="1"/>
          </p:cNvCxnSpPr>
          <p:nvPr/>
        </p:nvCxnSpPr>
        <p:spPr>
          <a:xfrm>
            <a:off x="7402749" y="3659083"/>
            <a:ext cx="413640" cy="5850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Szövegdoboz 148"/>
          <p:cNvSpPr txBox="1"/>
          <p:nvPr/>
        </p:nvSpPr>
        <p:spPr>
          <a:xfrm>
            <a:off x="7577987" y="3514021"/>
            <a:ext cx="560157" cy="27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cxnSp>
        <p:nvCxnSpPr>
          <p:cNvPr id="60" name="Egyenes összekötő nyíllal 59"/>
          <p:cNvCxnSpPr>
            <a:stCxn id="137" idx="3"/>
            <a:endCxn id="94" idx="1"/>
          </p:cNvCxnSpPr>
          <p:nvPr/>
        </p:nvCxnSpPr>
        <p:spPr>
          <a:xfrm flipV="1">
            <a:off x="9290828" y="4240542"/>
            <a:ext cx="679833" cy="3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zövegdoboz 154"/>
          <p:cNvSpPr txBox="1"/>
          <p:nvPr/>
        </p:nvSpPr>
        <p:spPr>
          <a:xfrm>
            <a:off x="9310389" y="3828179"/>
            <a:ext cx="560157" cy="27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Yes</a:t>
            </a:r>
            <a:endParaRPr lang="hu-HU" dirty="0" smtClean="0"/>
          </a:p>
        </p:txBody>
      </p:sp>
      <p:grpSp>
        <p:nvGrpSpPr>
          <p:cNvPr id="156" name="Csoportba foglalás 155"/>
          <p:cNvGrpSpPr/>
          <p:nvPr/>
        </p:nvGrpSpPr>
        <p:grpSpPr>
          <a:xfrm>
            <a:off x="10051572" y="4752379"/>
            <a:ext cx="1482437" cy="437415"/>
            <a:chOff x="9561430" y="4254183"/>
            <a:chExt cx="818212" cy="593681"/>
          </a:xfrm>
        </p:grpSpPr>
        <p:sp>
          <p:nvSpPr>
            <p:cNvPr id="158" name="Szövegdoboz 157"/>
            <p:cNvSpPr txBox="1"/>
            <p:nvPr/>
          </p:nvSpPr>
          <p:spPr>
            <a:xfrm>
              <a:off x="9561430" y="4283706"/>
              <a:ext cx="801381" cy="50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 smtClean="0"/>
                <a:t>Wait</a:t>
              </a:r>
              <a:endParaRPr lang="hu-HU" dirty="0" smtClean="0"/>
            </a:p>
          </p:txBody>
        </p:sp>
        <p:sp>
          <p:nvSpPr>
            <p:cNvPr id="159" name="Téglalap 158"/>
            <p:cNvSpPr/>
            <p:nvPr/>
          </p:nvSpPr>
          <p:spPr>
            <a:xfrm>
              <a:off x="9564624" y="4254183"/>
              <a:ext cx="815018" cy="5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zögletes összekötő 61"/>
          <p:cNvCxnSpPr/>
          <p:nvPr/>
        </p:nvCxnSpPr>
        <p:spPr>
          <a:xfrm>
            <a:off x="9225164" y="4244435"/>
            <a:ext cx="760744" cy="714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716</Words>
  <Application>Microsoft Office PowerPoint</Application>
  <PresentationFormat>Szélesvásznú</PresentationFormat>
  <Paragraphs>215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DEMO applications with MPR121 and Arduino:  TOUCH, PROXIMITY SENSING AND LED SWITCHING</vt:lpstr>
      <vt:lpstr>Introduction – MPR121 chip from NXP</vt:lpstr>
      <vt:lpstr>Application 1 – proximity with layout A </vt:lpstr>
      <vt:lpstr>Application 1 – proximity with layout A </vt:lpstr>
      <vt:lpstr>Applications 2, 3 - with layout „Round”</vt:lpstr>
      <vt:lpstr>Application 2 – slider </vt:lpstr>
      <vt:lpstr>Application 3 – sine wave</vt:lpstr>
      <vt:lpstr>Application 4 – dialing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applications with MPR121 and Arduino:  TOUCH, PROXIMITY SENSING AND LED SWITCHING</dc:title>
  <dc:creator>User</dc:creator>
  <cp:lastModifiedBy>User</cp:lastModifiedBy>
  <cp:revision>228</cp:revision>
  <dcterms:created xsi:type="dcterms:W3CDTF">2020-11-15T22:29:06Z</dcterms:created>
  <dcterms:modified xsi:type="dcterms:W3CDTF">2020-11-21T20:10:24Z</dcterms:modified>
</cp:coreProperties>
</file>