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09E870B-0383-4538-8A72-265F1036678F}" type="datetimeFigureOut">
              <a:rPr lang="en-US" smtClean="0"/>
              <a:t>11/17/2017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578D5C1-0077-44DF-A71F-32BFCC550BF8}" type="slidenum">
              <a:rPr lang="en-US" smtClean="0"/>
              <a:t>‹#›</a:t>
            </a:fld>
            <a:endParaRPr lang="en-US"/>
          </a:p>
        </p:txBody>
      </p:sp>
    </p:spTree>
    <p:extLst>
      <p:ext uri="{BB962C8B-B14F-4D97-AF65-F5344CB8AC3E}">
        <p14:creationId xmlns:p14="http://schemas.microsoft.com/office/powerpoint/2010/main" val="2115261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42294032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3903298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607115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265952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405506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2179746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83752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2188109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3323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8692495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2527862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81802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06077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749621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9838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643001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9403625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355346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11/17/2017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53818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11/17/2017</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7779369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7402104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11/17/2017</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70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wrap="square" lIns="91425" tIns="91425" rIns="91425" bIns="91425" anchor="b" anchorCtr="0">
            <a:noAutofit/>
          </a:bodyPr>
          <a:lstStyle/>
          <a:p>
            <a:pPr lvl="0">
              <a:spcBef>
                <a:spcPts val="0"/>
              </a:spcBef>
              <a:buNone/>
            </a:pPr>
            <a:r>
              <a:rPr lang="en"/>
              <a:t>Methane Digesters</a:t>
            </a:r>
          </a:p>
        </p:txBody>
      </p:sp>
      <p:sp>
        <p:nvSpPr>
          <p:cNvPr id="55" name="Shape 55"/>
          <p:cNvSpPr txBox="1">
            <a:spLocks noGrp="1"/>
          </p:cNvSpPr>
          <p:nvPr>
            <p:ph type="subTitle" idx="1"/>
          </p:nvPr>
        </p:nvSpPr>
        <p:spPr>
          <a:prstGeom prst="rect">
            <a:avLst/>
          </a:prstGeom>
        </p:spPr>
        <p:txBody>
          <a:bodyPr wrap="square" lIns="91425" tIns="91425" rIns="91425" bIns="91425" anchor="t" anchorCtr="0">
            <a:noAutofit/>
          </a:bodyPr>
          <a:lstStyle/>
          <a:p>
            <a:pPr lvl="0">
              <a:spcBef>
                <a:spcPts val="0"/>
              </a:spcBef>
              <a:buNone/>
            </a:pPr>
            <a:r>
              <a:rPr lang="en"/>
              <a:t>Miki Furman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t>Anaerobic bacteria</a:t>
            </a:r>
          </a:p>
        </p:txBody>
      </p:sp>
      <p:sp>
        <p:nvSpPr>
          <p:cNvPr id="61" name="Shape 61"/>
          <p:cNvSpPr txBox="1">
            <a:spLocks noGrp="1"/>
          </p:cNvSpPr>
          <p:nvPr>
            <p:ph type="body" idx="1"/>
          </p:nvPr>
        </p:nvSpPr>
        <p:spPr>
          <a:xfrm>
            <a:off x="311700" y="1304037"/>
            <a:ext cx="8520600" cy="3416400"/>
          </a:xfrm>
          <a:prstGeom prst="rect">
            <a:avLst/>
          </a:prstGeom>
        </p:spPr>
        <p:txBody>
          <a:bodyPr wrap="square" lIns="91425" tIns="91425" rIns="91425" bIns="91425" anchor="t" anchorCtr="0">
            <a:noAutofit/>
          </a:bodyPr>
          <a:lstStyle/>
          <a:p>
            <a:pPr marL="0" lvl="0" indent="0" rtl="0">
              <a:spcBef>
                <a:spcPts val="0"/>
              </a:spcBef>
              <a:spcAft>
                <a:spcPts val="0"/>
              </a:spcAft>
              <a:buNone/>
            </a:pPr>
            <a:r>
              <a:rPr lang="en" dirty="0">
                <a:solidFill>
                  <a:schemeClr val="dk1"/>
                </a:solidFill>
                <a:latin typeface="Times New Roman"/>
                <a:ea typeface="Times New Roman"/>
                <a:cs typeface="Times New Roman"/>
                <a:sym typeface="Times New Roman"/>
              </a:rPr>
              <a:t>Anaerobic bacteria are bacteria that do not require oxygen, some of which only survive in conditions lacking in oxygen.  </a:t>
            </a:r>
          </a:p>
          <a:p>
            <a:pPr marL="0" lvl="0" indent="0" rtl="0">
              <a:spcBef>
                <a:spcPts val="0"/>
              </a:spcBef>
              <a:spcAft>
                <a:spcPts val="0"/>
              </a:spcAft>
              <a:buNone/>
            </a:pPr>
            <a:r>
              <a:rPr lang="en" dirty="0">
                <a:solidFill>
                  <a:schemeClr val="dk1"/>
                </a:solidFill>
                <a:latin typeface="Times New Roman"/>
                <a:ea typeface="Times New Roman"/>
                <a:cs typeface="Times New Roman"/>
                <a:sym typeface="Times New Roman"/>
              </a:rPr>
              <a:t>Methanogens, which play the important role of producing methane in anaerobic digestion, are anaerobic bacteria. </a:t>
            </a:r>
          </a:p>
          <a:p>
            <a:pPr marL="0" lvl="0" indent="-69850" rtl="0">
              <a:spcBef>
                <a:spcPts val="0"/>
              </a:spcBef>
              <a:spcAft>
                <a:spcPts val="0"/>
              </a:spcAft>
              <a:buClr>
                <a:schemeClr val="dk1"/>
              </a:buClr>
              <a:buSzPct val="61111"/>
              <a:buFont typeface="Arial"/>
              <a:buNone/>
            </a:pPr>
            <a:r>
              <a:rPr lang="en" dirty="0">
                <a:solidFill>
                  <a:schemeClr val="dk1"/>
                </a:solidFill>
                <a:latin typeface="Times New Roman"/>
                <a:ea typeface="Times New Roman"/>
                <a:cs typeface="Times New Roman"/>
                <a:sym typeface="Times New Roman"/>
              </a:rPr>
              <a:t>These methanogens may be found in the waste of certain animals.</a:t>
            </a:r>
          </a:p>
        </p:txBody>
      </p:sp>
      <p:pic>
        <p:nvPicPr>
          <p:cNvPr id="62" name="Shape 62"/>
          <p:cNvPicPr preferRelativeResize="0"/>
          <p:nvPr/>
        </p:nvPicPr>
        <p:blipFill>
          <a:blip r:embed="rId3">
            <a:alphaModFix/>
          </a:blip>
          <a:stretch>
            <a:fillRect/>
          </a:stretch>
        </p:blipFill>
        <p:spPr>
          <a:xfrm>
            <a:off x="3196590" y="2635838"/>
            <a:ext cx="2495550" cy="1828800"/>
          </a:xfrm>
          <a:prstGeom prst="rect">
            <a:avLst/>
          </a:prstGeom>
          <a:noFill/>
          <a:ln>
            <a:noFill/>
          </a:ln>
        </p:spPr>
      </p:pic>
      <p:sp>
        <p:nvSpPr>
          <p:cNvPr id="63" name="Shape 63"/>
          <p:cNvSpPr txBox="1"/>
          <p:nvPr/>
        </p:nvSpPr>
        <p:spPr>
          <a:xfrm>
            <a:off x="3658500" y="4750950"/>
            <a:ext cx="2188500" cy="457200"/>
          </a:xfrm>
          <a:prstGeom prst="rect">
            <a:avLst/>
          </a:prstGeom>
          <a:noFill/>
          <a:ln>
            <a:noFill/>
          </a:ln>
        </p:spPr>
        <p:txBody>
          <a:bodyPr wrap="square" lIns="91425" tIns="91425" rIns="91425" bIns="91425" anchor="t" anchorCtr="0">
            <a:noAutofit/>
          </a:bodyPr>
          <a:lstStyle/>
          <a:p>
            <a:pPr lvl="0">
              <a:spcBef>
                <a:spcPts val="0"/>
              </a:spcBef>
              <a:buNone/>
            </a:pPr>
            <a:r>
              <a:rPr lang="en" sz="700"/>
              <a:t>Image: www.activityvillage.co.uk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t>Chemical process</a:t>
            </a:r>
          </a:p>
        </p:txBody>
      </p:sp>
      <p:sp>
        <p:nvSpPr>
          <p:cNvPr id="69" name="Shape 69"/>
          <p:cNvSpPr txBox="1">
            <a:spLocks noGrp="1"/>
          </p:cNvSpPr>
          <p:nvPr>
            <p:ph type="body" idx="1"/>
          </p:nvPr>
        </p:nvSpPr>
        <p:spPr>
          <a:xfrm>
            <a:off x="311700" y="1220533"/>
            <a:ext cx="8520600" cy="3416400"/>
          </a:xfrm>
          <a:prstGeom prst="rect">
            <a:avLst/>
          </a:prstGeom>
        </p:spPr>
        <p:txBody>
          <a:bodyPr wrap="square" lIns="91425" tIns="91425" rIns="91425" bIns="91425" anchor="t" anchorCtr="0">
            <a:noAutofit/>
          </a:bodyPr>
          <a:lstStyle/>
          <a:p>
            <a:pPr lvl="0">
              <a:spcBef>
                <a:spcPts val="0"/>
              </a:spcBef>
              <a:buNone/>
            </a:pPr>
            <a:r>
              <a:rPr lang="en" dirty="0"/>
              <a:t>During the process of anaerobic digestion, bacteria eat the waste and burp out carbon dioxide and methane.  This process would look something like</a:t>
            </a:r>
            <a:r>
              <a:rPr lang="en" dirty="0" smtClean="0"/>
              <a:t>:</a:t>
            </a:r>
          </a:p>
          <a:p>
            <a:pPr lvl="0">
              <a:spcBef>
                <a:spcPts val="0"/>
              </a:spcBef>
              <a:buNone/>
            </a:pPr>
            <a:endParaRPr lang="en" dirty="0"/>
          </a:p>
          <a:p>
            <a:pPr lvl="0">
              <a:spcBef>
                <a:spcPts val="0"/>
              </a:spcBef>
              <a:buNone/>
            </a:pPr>
            <a:endParaRPr lang="en" dirty="0" smtClean="0"/>
          </a:p>
          <a:p>
            <a:pPr lvl="0">
              <a:spcBef>
                <a:spcPts val="0"/>
              </a:spcBef>
              <a:buNone/>
            </a:pPr>
            <a:endParaRPr lang="en" dirty="0"/>
          </a:p>
          <a:p>
            <a:pPr lvl="0" algn="ctr">
              <a:spcBef>
                <a:spcPts val="0"/>
              </a:spcBef>
              <a:buNone/>
            </a:pPr>
            <a:r>
              <a:rPr lang="en" dirty="0"/>
              <a:t>Glucose (C</a:t>
            </a:r>
            <a:r>
              <a:rPr lang="en" baseline="-25000" dirty="0"/>
              <a:t>6</a:t>
            </a:r>
            <a:r>
              <a:rPr lang="en" dirty="0"/>
              <a:t>H</a:t>
            </a:r>
            <a:r>
              <a:rPr lang="en" baseline="-25000" dirty="0"/>
              <a:t>12</a:t>
            </a:r>
            <a:r>
              <a:rPr lang="en" dirty="0"/>
              <a:t>O</a:t>
            </a:r>
            <a:r>
              <a:rPr lang="en" baseline="-25000" dirty="0"/>
              <a:t>6</a:t>
            </a:r>
            <a:r>
              <a:rPr lang="en" dirty="0"/>
              <a:t>)			3(CO</a:t>
            </a:r>
            <a:r>
              <a:rPr lang="en" baseline="-25000" dirty="0"/>
              <a:t>2</a:t>
            </a:r>
            <a:r>
              <a:rPr lang="en" dirty="0"/>
              <a:t>)+3(H</a:t>
            </a:r>
            <a:r>
              <a:rPr lang="en" baseline="-25000" dirty="0"/>
              <a:t>2</a:t>
            </a:r>
            <a:r>
              <a:rPr lang="en" dirty="0"/>
              <a:t>O)</a:t>
            </a:r>
          </a:p>
        </p:txBody>
      </p:sp>
      <p:pic>
        <p:nvPicPr>
          <p:cNvPr id="70" name="Shape 70"/>
          <p:cNvPicPr preferRelativeResize="0"/>
          <p:nvPr/>
        </p:nvPicPr>
        <p:blipFill rotWithShape="1">
          <a:blip r:embed="rId3">
            <a:alphaModFix/>
          </a:blip>
          <a:srcRect l="2893" t="14674" b="20016"/>
          <a:stretch/>
        </p:blipFill>
        <p:spPr>
          <a:xfrm>
            <a:off x="1207600" y="2750975"/>
            <a:ext cx="2130324" cy="1432675"/>
          </a:xfrm>
          <a:prstGeom prst="rect">
            <a:avLst/>
          </a:prstGeom>
          <a:noFill/>
          <a:ln>
            <a:noFill/>
          </a:ln>
        </p:spPr>
      </p:pic>
      <p:pic>
        <p:nvPicPr>
          <p:cNvPr id="71" name="Shape 71"/>
          <p:cNvPicPr preferRelativeResize="0"/>
          <p:nvPr/>
        </p:nvPicPr>
        <p:blipFill>
          <a:blip r:embed="rId4">
            <a:alphaModFix/>
          </a:blip>
          <a:stretch>
            <a:fillRect/>
          </a:stretch>
        </p:blipFill>
        <p:spPr>
          <a:xfrm>
            <a:off x="3841781" y="3036537"/>
            <a:ext cx="861300" cy="293875"/>
          </a:xfrm>
          <a:prstGeom prst="rect">
            <a:avLst/>
          </a:prstGeom>
          <a:noFill/>
          <a:ln>
            <a:noFill/>
          </a:ln>
        </p:spPr>
      </p:pic>
      <p:sp>
        <p:nvSpPr>
          <p:cNvPr id="72" name="Shape 72"/>
          <p:cNvSpPr txBox="1"/>
          <p:nvPr/>
        </p:nvSpPr>
        <p:spPr>
          <a:xfrm>
            <a:off x="3847356" y="2648447"/>
            <a:ext cx="861300" cy="172200"/>
          </a:xfrm>
          <a:prstGeom prst="rect">
            <a:avLst/>
          </a:prstGeom>
          <a:noFill/>
          <a:ln>
            <a:noFill/>
          </a:ln>
        </p:spPr>
        <p:txBody>
          <a:bodyPr wrap="square" lIns="91425" tIns="91425" rIns="91425" bIns="91425" anchor="t" anchorCtr="0">
            <a:noAutofit/>
          </a:bodyPr>
          <a:lstStyle/>
          <a:p>
            <a:pPr lvl="0">
              <a:spcBef>
                <a:spcPts val="0"/>
              </a:spcBef>
              <a:buNone/>
            </a:pPr>
            <a:r>
              <a:rPr lang="en" dirty="0"/>
              <a:t>Bacteria</a:t>
            </a:r>
          </a:p>
        </p:txBody>
      </p:sp>
      <p:pic>
        <p:nvPicPr>
          <p:cNvPr id="73" name="Shape 73"/>
          <p:cNvPicPr preferRelativeResize="0"/>
          <p:nvPr/>
        </p:nvPicPr>
        <p:blipFill>
          <a:blip r:embed="rId5">
            <a:alphaModFix/>
          </a:blip>
          <a:stretch>
            <a:fillRect/>
          </a:stretch>
        </p:blipFill>
        <p:spPr>
          <a:xfrm>
            <a:off x="5514975" y="2874472"/>
            <a:ext cx="677275" cy="494078"/>
          </a:xfrm>
          <a:prstGeom prst="rect">
            <a:avLst/>
          </a:prstGeom>
          <a:noFill/>
          <a:ln>
            <a:noFill/>
          </a:ln>
        </p:spPr>
      </p:pic>
      <p:pic>
        <p:nvPicPr>
          <p:cNvPr id="74" name="Shape 74"/>
          <p:cNvPicPr preferRelativeResize="0"/>
          <p:nvPr/>
        </p:nvPicPr>
        <p:blipFill>
          <a:blip r:embed="rId5">
            <a:alphaModFix/>
          </a:blip>
          <a:stretch>
            <a:fillRect/>
          </a:stretch>
        </p:blipFill>
        <p:spPr>
          <a:xfrm>
            <a:off x="5206938" y="3467870"/>
            <a:ext cx="677275" cy="494100"/>
          </a:xfrm>
          <a:prstGeom prst="rect">
            <a:avLst/>
          </a:prstGeom>
          <a:noFill/>
          <a:ln>
            <a:noFill/>
          </a:ln>
        </p:spPr>
      </p:pic>
      <p:pic>
        <p:nvPicPr>
          <p:cNvPr id="75" name="Shape 75"/>
          <p:cNvPicPr preferRelativeResize="0"/>
          <p:nvPr/>
        </p:nvPicPr>
        <p:blipFill>
          <a:blip r:embed="rId5">
            <a:alphaModFix/>
          </a:blip>
          <a:stretch>
            <a:fillRect/>
          </a:stretch>
        </p:blipFill>
        <p:spPr>
          <a:xfrm>
            <a:off x="6055975" y="3510144"/>
            <a:ext cx="561425" cy="409550"/>
          </a:xfrm>
          <a:prstGeom prst="rect">
            <a:avLst/>
          </a:prstGeom>
          <a:noFill/>
          <a:ln>
            <a:noFill/>
          </a:ln>
        </p:spPr>
      </p:pic>
      <p:pic>
        <p:nvPicPr>
          <p:cNvPr id="76" name="Shape 76"/>
          <p:cNvPicPr preferRelativeResize="0"/>
          <p:nvPr/>
        </p:nvPicPr>
        <p:blipFill>
          <a:blip r:embed="rId6">
            <a:alphaModFix/>
          </a:blip>
          <a:stretch>
            <a:fillRect/>
          </a:stretch>
        </p:blipFill>
        <p:spPr>
          <a:xfrm>
            <a:off x="6502872" y="2874475"/>
            <a:ext cx="528229" cy="494075"/>
          </a:xfrm>
          <a:prstGeom prst="rect">
            <a:avLst/>
          </a:prstGeom>
          <a:noFill/>
          <a:ln>
            <a:noFill/>
          </a:ln>
        </p:spPr>
      </p:pic>
      <p:pic>
        <p:nvPicPr>
          <p:cNvPr id="77" name="Shape 77"/>
          <p:cNvPicPr preferRelativeResize="0"/>
          <p:nvPr/>
        </p:nvPicPr>
        <p:blipFill>
          <a:blip r:embed="rId6">
            <a:alphaModFix/>
          </a:blip>
          <a:stretch>
            <a:fillRect/>
          </a:stretch>
        </p:blipFill>
        <p:spPr>
          <a:xfrm>
            <a:off x="7286445" y="2795850"/>
            <a:ext cx="612279" cy="572700"/>
          </a:xfrm>
          <a:prstGeom prst="rect">
            <a:avLst/>
          </a:prstGeom>
          <a:noFill/>
          <a:ln>
            <a:noFill/>
          </a:ln>
        </p:spPr>
      </p:pic>
      <p:pic>
        <p:nvPicPr>
          <p:cNvPr id="78" name="Shape 78"/>
          <p:cNvPicPr preferRelativeResize="0"/>
          <p:nvPr/>
        </p:nvPicPr>
        <p:blipFill>
          <a:blip r:embed="rId6">
            <a:alphaModFix/>
          </a:blip>
          <a:stretch>
            <a:fillRect/>
          </a:stretch>
        </p:blipFill>
        <p:spPr>
          <a:xfrm>
            <a:off x="6789150" y="3428577"/>
            <a:ext cx="612275" cy="572696"/>
          </a:xfrm>
          <a:prstGeom prst="rect">
            <a:avLst/>
          </a:prstGeom>
          <a:noFill/>
          <a:ln>
            <a:noFill/>
          </a:ln>
        </p:spPr>
      </p:pic>
      <p:sp>
        <p:nvSpPr>
          <p:cNvPr id="79" name="Shape 79"/>
          <p:cNvSpPr txBox="1"/>
          <p:nvPr/>
        </p:nvSpPr>
        <p:spPr>
          <a:xfrm>
            <a:off x="695831" y="4204081"/>
            <a:ext cx="6896753" cy="598800"/>
          </a:xfrm>
          <a:prstGeom prst="rect">
            <a:avLst/>
          </a:prstGeom>
          <a:noFill/>
          <a:ln>
            <a:noFill/>
          </a:ln>
        </p:spPr>
        <p:txBody>
          <a:bodyPr wrap="square" lIns="91425" tIns="91425" rIns="91425" bIns="91425" anchor="t" anchorCtr="0">
            <a:noAutofit/>
          </a:bodyPr>
          <a:lstStyle/>
          <a:p>
            <a:pPr lvl="0">
              <a:spcBef>
                <a:spcPts val="0"/>
              </a:spcBef>
              <a:buNone/>
            </a:pPr>
            <a:r>
              <a:rPr lang="en" dirty="0"/>
              <a:t>Many other biological and chemical processes will occur during digestion to turn long chains of proteins, fats and carbohydrates into only a few simple molecules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t>What is anaerobic digestion? </a:t>
            </a:r>
          </a:p>
        </p:txBody>
      </p:sp>
      <p:sp>
        <p:nvSpPr>
          <p:cNvPr id="85" name="Shape 85"/>
          <p:cNvSpPr txBox="1">
            <a:spLocks noGrp="1"/>
          </p:cNvSpPr>
          <p:nvPr>
            <p:ph type="body" idx="1"/>
          </p:nvPr>
        </p:nvSpPr>
        <p:spPr>
          <a:xfrm>
            <a:off x="311700" y="1309097"/>
            <a:ext cx="8520600" cy="3416400"/>
          </a:xfrm>
          <a:prstGeom prst="rect">
            <a:avLst/>
          </a:prstGeom>
        </p:spPr>
        <p:txBody>
          <a:bodyPr wrap="square" lIns="91425" tIns="91425" rIns="91425" bIns="91425" anchor="t" anchorCtr="0">
            <a:noAutofit/>
          </a:bodyPr>
          <a:lstStyle/>
          <a:p>
            <a:pPr marL="0" lvl="0" indent="-69850" rtl="0">
              <a:spcBef>
                <a:spcPts val="0"/>
              </a:spcBef>
              <a:spcAft>
                <a:spcPts val="0"/>
              </a:spcAft>
              <a:buClr>
                <a:schemeClr val="dk1"/>
              </a:buClr>
              <a:buSzPct val="61111"/>
              <a:buFont typeface="Arial"/>
              <a:buNone/>
            </a:pPr>
            <a:r>
              <a:rPr lang="en" dirty="0">
                <a:solidFill>
                  <a:schemeClr val="dk1"/>
                </a:solidFill>
                <a:latin typeface="Times New Roman"/>
                <a:ea typeface="Times New Roman"/>
                <a:cs typeface="Times New Roman"/>
                <a:sym typeface="Times New Roman"/>
              </a:rPr>
              <a:t>Organic wastes may be divided into three categories: carbohydrates, proteins and fats.  Each of these are broken down throughout the anaerobic digestion process into smaller and smaller molecules, until significant amounts of only carbon dioxide and methane remain, with trace amounts of hydrogen sulfide in the gas that arises.</a:t>
            </a:r>
          </a:p>
        </p:txBody>
      </p:sp>
      <p:pic>
        <p:nvPicPr>
          <p:cNvPr id="86" name="Shape 86"/>
          <p:cNvPicPr preferRelativeResize="0"/>
          <p:nvPr/>
        </p:nvPicPr>
        <p:blipFill>
          <a:blip r:embed="rId3">
            <a:alphaModFix/>
          </a:blip>
          <a:stretch>
            <a:fillRect/>
          </a:stretch>
        </p:blipFill>
        <p:spPr>
          <a:xfrm>
            <a:off x="943625" y="2917160"/>
            <a:ext cx="2132398" cy="1515125"/>
          </a:xfrm>
          <a:prstGeom prst="rect">
            <a:avLst/>
          </a:prstGeom>
          <a:noFill/>
          <a:ln>
            <a:noFill/>
          </a:ln>
        </p:spPr>
      </p:pic>
      <p:pic>
        <p:nvPicPr>
          <p:cNvPr id="87" name="Shape 87"/>
          <p:cNvPicPr preferRelativeResize="0"/>
          <p:nvPr/>
        </p:nvPicPr>
        <p:blipFill>
          <a:blip r:embed="rId4">
            <a:alphaModFix/>
          </a:blip>
          <a:stretch>
            <a:fillRect/>
          </a:stretch>
        </p:blipFill>
        <p:spPr>
          <a:xfrm>
            <a:off x="6667172" y="3017297"/>
            <a:ext cx="1857475" cy="1314850"/>
          </a:xfrm>
          <a:prstGeom prst="rect">
            <a:avLst/>
          </a:prstGeom>
          <a:noFill/>
          <a:ln>
            <a:noFill/>
          </a:ln>
        </p:spPr>
      </p:pic>
      <p:pic>
        <p:nvPicPr>
          <p:cNvPr id="88" name="Shape 88"/>
          <p:cNvPicPr preferRelativeResize="0"/>
          <p:nvPr/>
        </p:nvPicPr>
        <p:blipFill>
          <a:blip r:embed="rId5">
            <a:alphaModFix/>
          </a:blip>
          <a:stretch>
            <a:fillRect/>
          </a:stretch>
        </p:blipFill>
        <p:spPr>
          <a:xfrm>
            <a:off x="4201973" y="2851125"/>
            <a:ext cx="1776328" cy="180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dirty="0" smtClean="0"/>
              <a:t>Energy</a:t>
            </a:r>
            <a:endParaRPr lang="en" dirty="0"/>
          </a:p>
        </p:txBody>
      </p:sp>
      <p:sp>
        <p:nvSpPr>
          <p:cNvPr id="94" name="Shape 94"/>
          <p:cNvSpPr txBox="1">
            <a:spLocks noGrp="1"/>
          </p:cNvSpPr>
          <p:nvPr>
            <p:ph type="body" idx="1"/>
          </p:nvPr>
        </p:nvSpPr>
        <p:spPr>
          <a:xfrm>
            <a:off x="311700" y="1260052"/>
            <a:ext cx="8520600" cy="3416400"/>
          </a:xfrm>
          <a:prstGeom prst="rect">
            <a:avLst/>
          </a:prstGeom>
        </p:spPr>
        <p:txBody>
          <a:bodyPr wrap="square" lIns="91425" tIns="91425" rIns="91425" bIns="91425" anchor="t" anchorCtr="0">
            <a:noAutofit/>
          </a:bodyPr>
          <a:lstStyle/>
          <a:p>
            <a:pPr lvl="0">
              <a:spcBef>
                <a:spcPts val="0"/>
              </a:spcBef>
              <a:buNone/>
            </a:pPr>
            <a:r>
              <a:rPr lang="en" dirty="0"/>
              <a:t>Burning the resultant gas is the simplest way to get energy from it.  Unfortunately, carbon dioxide is not flammable at all, and just dilutes the methane.  To get a </a:t>
            </a:r>
            <a:r>
              <a:rPr lang="en" dirty="0" smtClean="0"/>
              <a:t>purer gas (or automobile grade gas), large scale operations may use </a:t>
            </a:r>
            <a:r>
              <a:rPr lang="en" dirty="0"/>
              <a:t>a carbon trap and scrub out the hydrogen sulfide, </a:t>
            </a:r>
            <a:r>
              <a:rPr lang="en" dirty="0" smtClean="0"/>
              <a:t>but smaller, household sized digesters rarely have to worry about the carbon dioxide or hydrogen sulfide, because the majority of the gas is still methane.</a:t>
            </a:r>
            <a:endParaRPr lang="en" dirty="0"/>
          </a:p>
        </p:txBody>
      </p:sp>
      <p:sp>
        <p:nvSpPr>
          <p:cNvPr id="2" name="AutoShape 2" descr="Image result for Generator clip art"/>
          <p:cNvSpPr>
            <a:spLocks noChangeAspect="1" noChangeArrowheads="1"/>
          </p:cNvSpPr>
          <p:nvPr/>
        </p:nvSpPr>
        <p:spPr bwMode="auto">
          <a:xfrm>
            <a:off x="3840069" y="4042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3267356" y="2203730"/>
            <a:ext cx="2143125" cy="2143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wrap="square" lIns="91425" tIns="91425" rIns="91425" bIns="91425" anchor="t" anchorCtr="0">
            <a:noAutofit/>
          </a:bodyPr>
          <a:lstStyle/>
          <a:p>
            <a:pPr lvl="0">
              <a:spcBef>
                <a:spcPts val="0"/>
              </a:spcBef>
              <a:buNone/>
            </a:pPr>
            <a:r>
              <a:rPr lang="en"/>
              <a:t>Large scale digesters</a:t>
            </a:r>
          </a:p>
        </p:txBody>
      </p:sp>
      <p:sp>
        <p:nvSpPr>
          <p:cNvPr id="100" name="Shape 100"/>
          <p:cNvSpPr txBox="1">
            <a:spLocks noGrp="1"/>
          </p:cNvSpPr>
          <p:nvPr>
            <p:ph type="body" idx="1"/>
          </p:nvPr>
        </p:nvSpPr>
        <p:spPr>
          <a:prstGeom prst="rect">
            <a:avLst/>
          </a:prstGeom>
        </p:spPr>
        <p:txBody>
          <a:bodyPr wrap="square" lIns="91425" tIns="91425" rIns="91425" bIns="91425" anchor="t" anchorCtr="0">
            <a:noAutofit/>
          </a:bodyPr>
          <a:lstStyle/>
          <a:p>
            <a:pPr lvl="0">
              <a:spcBef>
                <a:spcPts val="0"/>
              </a:spcBef>
              <a:buNone/>
            </a:pPr>
            <a:r>
              <a:rPr lang="en"/>
              <a:t>Dairy farms are some of the best places to implement methane digesters, because they have large amounts of organic waste, and are typically very energy consuming operations.  A model for a dairy farm may look something like:</a:t>
            </a:r>
          </a:p>
        </p:txBody>
      </p:sp>
      <p:pic>
        <p:nvPicPr>
          <p:cNvPr id="101" name="Shape 101" descr="Untitled.png"/>
          <p:cNvPicPr preferRelativeResize="0"/>
          <p:nvPr/>
        </p:nvPicPr>
        <p:blipFill rotWithShape="1">
          <a:blip r:embed="rId3">
            <a:alphaModFix/>
          </a:blip>
          <a:srcRect l="14147" t="6880" r="13598" b="45865"/>
          <a:stretch/>
        </p:blipFill>
        <p:spPr>
          <a:xfrm>
            <a:off x="2086750" y="2138325"/>
            <a:ext cx="4648700" cy="243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53925"/>
            <a:ext cx="8520600" cy="572700"/>
          </a:xfrm>
          <a:prstGeom prst="rect">
            <a:avLst/>
          </a:prstGeom>
        </p:spPr>
        <p:txBody>
          <a:bodyPr wrap="square" lIns="91425" tIns="91425" rIns="91425" bIns="91425" anchor="t" anchorCtr="0">
            <a:noAutofit/>
          </a:bodyPr>
          <a:lstStyle/>
          <a:p>
            <a:pPr lvl="0">
              <a:spcBef>
                <a:spcPts val="0"/>
              </a:spcBef>
              <a:buNone/>
            </a:pPr>
            <a:r>
              <a:rPr lang="en"/>
              <a:t>Cost</a:t>
            </a:r>
          </a:p>
        </p:txBody>
      </p:sp>
      <p:sp>
        <p:nvSpPr>
          <p:cNvPr id="107" name="Shape 107"/>
          <p:cNvSpPr txBox="1">
            <a:spLocks noGrp="1"/>
          </p:cNvSpPr>
          <p:nvPr>
            <p:ph type="body" idx="1"/>
          </p:nvPr>
        </p:nvSpPr>
        <p:spPr>
          <a:xfrm>
            <a:off x="311700" y="1205950"/>
            <a:ext cx="8520600" cy="3416400"/>
          </a:xfrm>
          <a:prstGeom prst="rect">
            <a:avLst/>
          </a:prstGeom>
        </p:spPr>
        <p:txBody>
          <a:bodyPr wrap="square" lIns="91425" tIns="91425" rIns="91425" bIns="91425" anchor="t" anchorCtr="0">
            <a:noAutofit/>
          </a:bodyPr>
          <a:lstStyle/>
          <a:p>
            <a:pPr lvl="0">
              <a:spcBef>
                <a:spcPts val="0"/>
              </a:spcBef>
              <a:buNone/>
            </a:pPr>
            <a:r>
              <a:rPr lang="en"/>
              <a:t>Using this model, farming operations can make money from not only selling their meat products, but also from selling their excess electricity back to utilities.  Something that stops many farms from doing this, however, is the high initial cost.  It can take five years to build a large scale digester, and even longer for the bacteria to reach a point where they produce the best.</a:t>
            </a:r>
          </a:p>
        </p:txBody>
      </p:sp>
      <p:pic>
        <p:nvPicPr>
          <p:cNvPr id="108" name="Shape 108"/>
          <p:cNvPicPr preferRelativeResize="0"/>
          <p:nvPr/>
        </p:nvPicPr>
        <p:blipFill>
          <a:blip r:embed="rId3">
            <a:alphaModFix/>
          </a:blip>
          <a:stretch>
            <a:fillRect/>
          </a:stretch>
        </p:blipFill>
        <p:spPr>
          <a:xfrm>
            <a:off x="4074167" y="2479225"/>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10630158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TotalTime>
  <Words>383</Words>
  <Application>Microsoft Office PowerPoint</Application>
  <PresentationFormat>On-screen Show (16:9)</PresentationFormat>
  <Paragraphs>24</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Methane Digesters</vt:lpstr>
      <vt:lpstr>Anaerobic bacteria</vt:lpstr>
      <vt:lpstr>Chemical process</vt:lpstr>
      <vt:lpstr>What is anaerobic digestion? </vt:lpstr>
      <vt:lpstr>Energy</vt:lpstr>
      <vt:lpstr>Large scale digesters</vt:lpstr>
      <vt:lpstr>Cost</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Methane Digesters</dc:title>
  <dc:creator>Furman, Mikaela</dc:creator>
  <cp:lastModifiedBy>Furman, Mikaela</cp:lastModifiedBy>
  <cp:revision>3</cp:revision>
  <cp:lastPrinted>2017-11-15T16:15:26Z</cp:lastPrinted>
  <dcterms:modified xsi:type="dcterms:W3CDTF">2017-11-17T16:27:07Z</dcterms:modified>
</cp:coreProperties>
</file>