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9" r:id="rId8"/>
    <p:sldId id="263" r:id="rId9"/>
    <p:sldId id="267" r:id="rId10"/>
    <p:sldId id="264" r:id="rId11"/>
    <p:sldId id="270" r:id="rId12"/>
    <p:sldId id="272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6006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37908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32078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755698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98477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529128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110513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639506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17930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97273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56227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15459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02814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07340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13478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326439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18C8E0-F488-4D8E-BD7C-AB12F911E56D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160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Szabads%C3%A1g_Square_7,_Budapest_(Bank_Center)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harry_nl/42597939010" TargetMode="Externa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7/11/aqui-esta-uma-proposta-com-sentido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63177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cloud-server-pn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o101.blog.hu/2017/12/08/megvaltozott_a_google_talalati_lista_kineze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Felh%C5%91alap%C3%BA_sz%C3%A1m%C3%ADt%C3%A1stechnik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domainpictures.net/view-image.php?image=62657&amp;picture=&amp;jazyk=hu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jvilagtudat.blogspot.com/2020/12/az-imf-kutatoi-szerint-bankoknak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CD193-E0E0-4E78-BAD6-267273B04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KKocka</a:t>
            </a:r>
            <a:r>
              <a:rPr lang="hu-HU" b="1" dirty="0"/>
              <a:t> Weblapkészítő-és </a:t>
            </a:r>
            <a:r>
              <a:rPr lang="hu-HU" b="1" dirty="0" err="1"/>
              <a:t>Webhosting</a:t>
            </a:r>
            <a:r>
              <a:rPr lang="hu-HU" b="1" dirty="0"/>
              <a:t> Kft.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702F84-29D0-424B-BBBB-41EB057E2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Készítette: Bagosi Bence, </a:t>
            </a:r>
            <a:r>
              <a:rPr lang="hu-HU" b="1" dirty="0" err="1"/>
              <a:t>Bodolai</a:t>
            </a:r>
            <a:r>
              <a:rPr lang="hu-HU" b="1" dirty="0"/>
              <a:t> Richárd, Kiss Péter Áron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A534EE-71C8-1354-72AE-00BB0D44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0"/>
            <a:ext cx="3518523" cy="30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Irodatervezet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/>
          <a:lstStyle/>
          <a:p>
            <a:endParaRPr lang="hu-HU" b="1" dirty="0"/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2E1547-46AE-8590-8F3D-DA334E92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4" y="1536250"/>
            <a:ext cx="3526971" cy="45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6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Pályázat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/>
          <a:lstStyle/>
          <a:p>
            <a:endParaRPr lang="hu-HU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10.000.000 Ft támogatást szeretnénk elnyerni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Az összeget a meglévő gépek fejlesztésére, újak beszerzésére, a jövőben új iroda bérlésére (terjeszkedés megkezdése), promócióra fordítanánk (részletesebben </a:t>
            </a:r>
            <a:r>
              <a:rPr lang="hu-HU" b="1" dirty="0">
                <a:hlinkClick r:id="rId2" action="ppaction://hlinksldjump"/>
              </a:rPr>
              <a:t>ITT</a:t>
            </a:r>
            <a:r>
              <a:rPr lang="hu-HU" b="1" dirty="0"/>
              <a:t>)</a:t>
            </a:r>
          </a:p>
        </p:txBody>
      </p:sp>
      <p:pic>
        <p:nvPicPr>
          <p:cNvPr id="3074" name="Picture 2" descr="Pénzköteg | Vanilin Cukrászda">
            <a:extLst>
              <a:ext uri="{FF2B5EF4-FFF2-40B4-BE49-F238E27FC236}">
                <a16:creationId xmlns:a16="http://schemas.microsoft.com/office/drawing/2014/main" id="{C141C528-94B8-B854-4DD5-66539C71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778" y="4988978"/>
            <a:ext cx="2666222" cy="18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3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Jövőbeli tervek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Eszközök modernizálása, több eszköz beszerzése 1 éven belül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Új, nagyobb, belvárosi iroda bérlése 1 éven belül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Néhány éven belül több iroda bérlése (külváros, terjeszkedés)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Több alkalmazott felvétele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Céges autó beszerzése (utazás – agglomeráció és azon túl-&gt;több megrendelő elérése)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FACECFC-D2C3-0F40-EFD2-2F77C18BD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65841" y="1234839"/>
            <a:ext cx="2197359" cy="292981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429BE22-BA3F-D9DD-7712-1BBE912DE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77306" y="4776882"/>
            <a:ext cx="2775728" cy="20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6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Összefoglalva: Miért válasszanak minket?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Minőségi, megbízható, viszonylag gyors szolgáltatás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Gazdaságos ár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Rugalmas időpontok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Kedves, hozzáértő alkalmazottak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5BA8ECA-1F83-40E2-4893-17111C8E9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1061" y="2457061"/>
            <a:ext cx="4400939" cy="44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27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CD193-E0E0-4E78-BAD6-267273B0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639146"/>
            <a:ext cx="8001000" cy="2971801"/>
          </a:xfrm>
        </p:spPr>
        <p:txBody>
          <a:bodyPr/>
          <a:lstStyle/>
          <a:p>
            <a:pPr algn="ctr"/>
            <a:r>
              <a:rPr lang="hu-HU" b="1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Köszönjük a figyelmet!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702F84-29D0-424B-BBBB-41EB057E2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610947"/>
            <a:ext cx="6400800" cy="1947333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364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Alapvető információk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007894"/>
            <a:ext cx="8534400" cy="3615267"/>
          </a:xfrm>
        </p:spPr>
        <p:txBody>
          <a:bodyPr/>
          <a:lstStyle/>
          <a:p>
            <a:r>
              <a:rPr lang="hu-HU" b="1" dirty="0"/>
              <a:t>Informatikai cég, leginkább Budapesten és a budapesti agglomeráción belül végez munkát</a:t>
            </a:r>
          </a:p>
          <a:p>
            <a:r>
              <a:rPr lang="hu-HU" b="1" dirty="0"/>
              <a:t>Székhely: 1173 Budapest, Ferihegyi út 80. 6/35</a:t>
            </a:r>
          </a:p>
          <a:p>
            <a:r>
              <a:rPr lang="hu-HU" b="1" dirty="0"/>
              <a:t>Törzstőke (minimális vállalkozás alaptőke): 3.000.000 Ft</a:t>
            </a:r>
          </a:p>
          <a:p>
            <a:r>
              <a:rPr lang="hu-HU" b="1" dirty="0">
                <a:hlinkClick r:id="rId2" action="ppaction://hlinksldjump"/>
              </a:rPr>
              <a:t>Szolgáltatásaink</a:t>
            </a:r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  <p:pic>
        <p:nvPicPr>
          <p:cNvPr id="1026" name="Picture 2" descr="Fejlesztések egyeztetés, agglomeráció jövőkép nélkül">
            <a:extLst>
              <a:ext uri="{FF2B5EF4-FFF2-40B4-BE49-F238E27FC236}">
                <a16:creationId xmlns:a16="http://schemas.microsoft.com/office/drawing/2014/main" id="{3C231FC4-354F-4960-D5C6-E942E167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150" y="1621366"/>
            <a:ext cx="3042850" cy="36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907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A cég tagjai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115008"/>
            <a:ext cx="10755085" cy="4627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1900" b="1" dirty="0"/>
              <a:t>Bagosi Bence</a:t>
            </a:r>
            <a:br>
              <a:rPr lang="hu-HU" b="1" dirty="0"/>
            </a:br>
            <a:r>
              <a:rPr lang="hu-HU" sz="1300" b="1" dirty="0"/>
              <a:t>„Bagosi Bence vagyok, a cég vezérigazgatója, képviselője és programozó-munkatárs. Azon kívül, hogy én is segítek a weboldalak programozásában, a Kft. alapvető működésében és annak promóciójában van nagy szerepem. Az informatika témaköre a marketing mellett nagyon érdekel, megteszem a legtöbbet, amit tudok ezért a cégért. A fontos döntéshozatalokban és a tulajdonrészben 50%-os részem van.”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900" b="1" dirty="0" err="1"/>
              <a:t>Bodolai</a:t>
            </a:r>
            <a:r>
              <a:rPr lang="hu-HU" sz="1900" b="1" dirty="0"/>
              <a:t> Richárd</a:t>
            </a:r>
            <a:br>
              <a:rPr lang="hu-HU" b="1" dirty="0"/>
            </a:br>
            <a:r>
              <a:rPr lang="hu-HU" sz="1300" b="1" dirty="0"/>
              <a:t>„A nevem </a:t>
            </a:r>
            <a:r>
              <a:rPr lang="hu-HU" sz="1300" b="1" dirty="0" err="1"/>
              <a:t>Bodolai</a:t>
            </a:r>
            <a:r>
              <a:rPr lang="hu-HU" sz="1300" b="1" dirty="0"/>
              <a:t> Richárd Tamás. A cégen belül én felelek a szerverek, illetve elektronikai eszközök karbantartásáért és biztosítani azok működését, valamint én vagyok a helyettes-vezérigazgató is. Mindenem az informatika területe és nagyon szeretem a kihívásokat, ezért igyekszem minden energiámat belefektetni ebbe a cégbe, hogy ez a vállalkozás legyen a legsikeresebb. 25%-os tulajdonrészem van a cégben.”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900" b="1" dirty="0"/>
              <a:t>Kiss Péter</a:t>
            </a:r>
            <a:br>
              <a:rPr lang="hu-HU" b="1" dirty="0"/>
            </a:br>
            <a:r>
              <a:rPr lang="hu-HU" sz="1300" b="1" dirty="0"/>
              <a:t>„A nevem Kiss Péter Áron. A cégen belül a menedzser/felügyelő szerepét töltöm be, így az én feladatom az állásinterjúk szervezése és lebonyolítása, valamint a döntési folyamatban való részvétel. Szenvedélyem az informatikai terület, és büszke vagyok rá, hogy már most lehetőségem van hozzájárulni a cég sikeréhez. Szeretem a kihívásokat és a felelősségteljes feladatokat, ami motivál a mindennapokban. Az e terület iránti szenvedélyem vezérel, és elkötelezett vagyok a fejlődés mellett a szakterületemen. A cégben 25%-os tulajdonrészem van.”</a:t>
            </a:r>
            <a:endParaRPr lang="hu-HU" sz="1300" b="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05899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Szolgáltatásaink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007894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Viszonylag jó áron minőségi weboldalak készítése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Frissen elkészített vagy már kész weboldalaknak tárhely-biztosítás, karbantartás, tárhely-és </a:t>
            </a:r>
            <a:r>
              <a:rPr lang="hu-HU" b="1" dirty="0" err="1"/>
              <a:t>domain</a:t>
            </a:r>
            <a:r>
              <a:rPr lang="hu-HU" b="1" dirty="0"/>
              <a:t> regisztráció teljes körű ügyintézése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Egyéni kérésre tanácsadás kezdőknek, előre egyeztetett, gazdaságos áron</a:t>
            </a:r>
          </a:p>
          <a:p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6157D7-E90D-528C-6B61-AB8BD5041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776366"/>
            <a:ext cx="3122451" cy="208163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7748042-6106-E22C-14AE-F1036A17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70800" y="503040"/>
            <a:ext cx="3121200" cy="25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73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Weboldal-készítés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3 kategóriába soroljuk a weboldalakat ár/érték-arány szerint:</a:t>
            </a:r>
            <a:br>
              <a:rPr lang="hu-HU" b="1" dirty="0"/>
            </a:br>
            <a:r>
              <a:rPr lang="hu-HU" b="1" dirty="0"/>
              <a:t>	1. Alapvető weboldal – a piaci árakhoz képest viszonylag olcsó, 50.000 Ft kezdőártól (minőség, készítési idő és a kért személyes egyeztetés alapján): Néhány szöveg-és háttérformázást, valamint </a:t>
            </a:r>
            <a:r>
              <a:rPr lang="hu-HU" b="1" dirty="0" err="1"/>
              <a:t>max</a:t>
            </a:r>
            <a:r>
              <a:rPr lang="hu-HU" b="1" dirty="0"/>
              <a:t>. 1-2 képet tartalmaz.</a:t>
            </a:r>
            <a:br>
              <a:rPr lang="hu-HU" b="1" dirty="0"/>
            </a:br>
            <a:r>
              <a:rPr lang="hu-HU" b="1" dirty="0"/>
              <a:t>	2. Átlagos weboldal – 4000 Ft/óra*35 órás munkaidő=140.000 Ft kezdődíj (Sok kép, igazított és szépen megformázott szöveg, illetve háttér, kisméretű, nyers táblázat is)</a:t>
            </a:r>
            <a:br>
              <a:rPr lang="hu-HU" b="1" dirty="0"/>
            </a:br>
            <a:r>
              <a:rPr lang="hu-HU" b="1" dirty="0"/>
              <a:t>	3. Komplex weboldal – 8500 Ft/óra*40 órás munkaidő=340.000 Ft kezdődíj, személyes egyeztetéstől változik(Képek és videók egyaránt, megrendelő ízlése alapján keresősáv, menülista, animációk, </a:t>
            </a:r>
            <a:r>
              <a:rPr lang="hu-HU" b="1" dirty="0" err="1"/>
              <a:t>reszponzivitás</a:t>
            </a:r>
            <a:r>
              <a:rPr lang="hu-HU" b="1" dirty="0"/>
              <a:t> stb.)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Rugalmas árak(függ az oldalak számától, összetettségétől, a megrendelő egyéni kéréseitől, igényeitől, magánszemély/cég)</a:t>
            </a:r>
          </a:p>
          <a:p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AF6C9B-6327-9A0C-8DBD-641AF878A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8469" y="4938177"/>
            <a:ext cx="2609461" cy="13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92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 err="1"/>
              <a:t>Webhosting</a:t>
            </a:r>
            <a:r>
              <a:rPr lang="hu-HU" b="1" dirty="0"/>
              <a:t> és weboldal rendszergazdai kezelése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/>
          <a:lstStyle/>
          <a:p>
            <a:endParaRPr lang="hu-HU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Tárhely, illetve </a:t>
            </a:r>
            <a:r>
              <a:rPr lang="hu-HU" b="1" dirty="0" err="1"/>
              <a:t>domain</a:t>
            </a:r>
            <a:r>
              <a:rPr lang="hu-HU" b="1" dirty="0"/>
              <a:t> regisztrációjának ügyintézésének teljes körű átvállalása, </a:t>
            </a:r>
            <a:r>
              <a:rPr lang="hu-HU" b="1" dirty="0" err="1"/>
              <a:t>domain</a:t>
            </a:r>
            <a:r>
              <a:rPr lang="hu-HU" b="1" dirty="0"/>
              <a:t> </a:t>
            </a:r>
            <a:r>
              <a:rPr lang="hu-HU" b="1" dirty="0" err="1"/>
              <a:t>újraaktiválása</a:t>
            </a:r>
            <a:r>
              <a:rPr lang="hu-HU" b="1" dirty="0"/>
              <a:t>, megegyezés szerinti jogok átadása ügyintézés stb.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Tárhely-és </a:t>
            </a:r>
            <a:r>
              <a:rPr lang="hu-HU" b="1" dirty="0" err="1"/>
              <a:t>domainregisztrációk</a:t>
            </a:r>
            <a:r>
              <a:rPr lang="hu-HU" b="1" dirty="0"/>
              <a:t> ügyintézése: 30.226 Ft/év – 10 GB tárhely teljes hozzáféréssel + .com </a:t>
            </a:r>
            <a:r>
              <a:rPr lang="hu-HU" b="1" dirty="0" err="1"/>
              <a:t>domain</a:t>
            </a:r>
            <a:endParaRPr lang="hu-HU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Rendszergazdai kezelés (megegyezés alapján időközönként már kész weboldal karbantartása, adatrendszerezés, feltöltése, módosítása, védelme stb.): Tárhely és </a:t>
            </a:r>
            <a:r>
              <a:rPr lang="hu-HU" b="1" dirty="0" err="1"/>
              <a:t>domain</a:t>
            </a:r>
            <a:r>
              <a:rPr lang="hu-HU" b="1" dirty="0"/>
              <a:t> regisztrációjával </a:t>
            </a:r>
            <a:r>
              <a:rPr lang="hu-HU" b="1" u="sng" cap="small" dirty="0"/>
              <a:t>ingyenes</a:t>
            </a:r>
          </a:p>
          <a:p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1A9092-2BC9-DE35-0614-71F4A7586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6427" y="4605442"/>
            <a:ext cx="2719573" cy="2459977"/>
          </a:xfrm>
          <a:prstGeom prst="rect">
            <a:avLst/>
          </a:prstGeom>
        </p:spPr>
      </p:pic>
      <p:pic>
        <p:nvPicPr>
          <p:cNvPr id="2052" name="Picture 4" descr="I Will Register Custom. com Domain on Godaddy Free Transfer for $12 -  SEOClerks">
            <a:extLst>
              <a:ext uri="{FF2B5EF4-FFF2-40B4-BE49-F238E27FC236}">
                <a16:creationId xmlns:a16="http://schemas.microsoft.com/office/drawing/2014/main" id="{53A4C45F-5F42-2DC2-8FD6-E9EB7E2B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066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79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Alapvető webkezelési oktatás meglévő ügyfeleinknek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/>
          <a:lstStyle/>
          <a:p>
            <a:endParaRPr lang="hu-HU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b="1" dirty="0"/>
              <a:t>A már megvásárolt weboldal adminisztrációs felületének, rendszergazdai kezelési készségének megvalósításában való segítség (pl. kezelés meghosszabbításának végét követően önálló kezelésre): 5000 Ft/óra, az órák száma a megrendelt weboldal összetettségétől és a megrendelő egyéni igényétől függ.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D35A5F-CDF9-9BBB-47FF-89B79163F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8556" y="1678783"/>
            <a:ext cx="2334888" cy="17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00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Költségtervezet (Cég indulása)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645" y="765680"/>
            <a:ext cx="7053943" cy="3615267"/>
          </a:xfrm>
        </p:spPr>
        <p:txBody>
          <a:bodyPr/>
          <a:lstStyle/>
          <a:p>
            <a:endParaRPr lang="hu-HU" b="1" dirty="0"/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D236781-8DB8-6463-CA2E-70B4BFCAEAE5}"/>
              </a:ext>
            </a:extLst>
          </p:cNvPr>
          <p:cNvSpPr txBox="1"/>
          <p:nvPr/>
        </p:nvSpPr>
        <p:spPr>
          <a:xfrm>
            <a:off x="0" y="1225689"/>
            <a:ext cx="61675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Banki hitelből intézve: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Kft alapítás: 3.000.000 Ft (tervezett banki kiadás)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Megj.: 900.000 Ft készpénz számolva 2.100.000 Ft-tal kevesebb banki kiadás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Cégbejegyzés, jogok intézése, ügyvédi díj: 50.000 Ft 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(Könyvelő: 35.000 Ft (átlag)/év)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Eszközök beszerzése: tervezett 1.200.000 Ft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Esetleges tárgyalóhelyiség kialakítása (egyenlőre a cég központjának egyik szobája): tervezett 100.000 Ft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Induló kiadás: 4.353.500 Ft (nettó)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Megj.: a fenti összeg feltételezi a 3.000.000 Ft elhelyezését a bankszámlán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Minimum: -2.100.000 (=2.253.000 Ft), 3 millió helyett 900 ezer bankszámlanyitással számolva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Induló kiadás: </a:t>
            </a:r>
            <a:r>
              <a:rPr lang="hu-HU" dirty="0" err="1">
                <a:solidFill>
                  <a:schemeClr val="bg2">
                    <a:lumMod val="75000"/>
                  </a:schemeClr>
                </a:solidFill>
              </a:rPr>
              <a:t>kb</a:t>
            </a:r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 5.850.000 Ft (bruttó, banki kamattal)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Minimum: -2.100.000 (=3.750.000 Ft)</a:t>
            </a:r>
          </a:p>
          <a:p>
            <a:endParaRPr lang="hu-H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Családi kölcsönökből intézve: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Fenti nettó összeg-&gt;bruttó (akár kamatmentes kölcsön)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A98DB4E-1112-A23A-8877-2E49B8063937}"/>
              </a:ext>
            </a:extLst>
          </p:cNvPr>
          <p:cNvSpPr txBox="1"/>
          <p:nvPr/>
        </p:nvSpPr>
        <p:spPr>
          <a:xfrm>
            <a:off x="7128588" y="1651518"/>
            <a:ext cx="506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Cég futása alatt felmenő váratlan kiadások költségvetése: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Tervezett havi bevételek 1-5%-át elkülönített bankszámlán elhelyezve fedezés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53F7D28-44F7-97E7-724C-83DBB9A90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2179" y="3158585"/>
            <a:ext cx="5856903" cy="32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8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2C7829B-1901-7C94-6277-021D45C1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8557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Költségvetés (éves)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A76C8-7B4E-051A-2002-238A657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894"/>
            <a:ext cx="12192000" cy="3615267"/>
          </a:xfrm>
        </p:spPr>
        <p:txBody>
          <a:bodyPr/>
          <a:lstStyle/>
          <a:p>
            <a:endParaRPr lang="hu-HU" b="1" dirty="0"/>
          </a:p>
          <a:p>
            <a:pPr marL="0" indent="0">
              <a:buNone/>
            </a:pPr>
            <a:endParaRPr lang="hu-HU" b="1" dirty="0"/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43D1762E-7888-A974-D19A-461DF52FF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854976"/>
              </p:ext>
            </p:extLst>
          </p:nvPr>
        </p:nvGraphicFramePr>
        <p:xfrm>
          <a:off x="12440" y="2311804"/>
          <a:ext cx="12179559" cy="223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811071" imgH="2384878" progId="Excel.Sheet.12">
                  <p:embed/>
                </p:oleObj>
              </mc:Choice>
              <mc:Fallback>
                <p:oleObj name="Worksheet" r:id="rId2" imgW="11811071" imgH="23848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40" y="2311804"/>
                        <a:ext cx="12179559" cy="2234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806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1181</TotalTime>
  <Words>853</Words>
  <Application>Microsoft Office PowerPoint</Application>
  <PresentationFormat>Szélesvásznú</PresentationFormat>
  <Paragraphs>62</Paragraphs>
  <Slides>14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inherit</vt:lpstr>
      <vt:lpstr>Wingdings</vt:lpstr>
      <vt:lpstr>Wingdings 3</vt:lpstr>
      <vt:lpstr>Szelet</vt:lpstr>
      <vt:lpstr>Microsoft Excel-munkalap</vt:lpstr>
      <vt:lpstr>KKocka Weblapkészítő-és Webhosting Kft.</vt:lpstr>
      <vt:lpstr>Alapvető információk</vt:lpstr>
      <vt:lpstr>A cég tagjai</vt:lpstr>
      <vt:lpstr>Szolgáltatásaink</vt:lpstr>
      <vt:lpstr>Weboldal-készítés</vt:lpstr>
      <vt:lpstr>Webhosting és weboldal rendszergazdai kezelése</vt:lpstr>
      <vt:lpstr>Alapvető webkezelési oktatás meglévő ügyfeleinknek</vt:lpstr>
      <vt:lpstr>Költségtervezet (Cég indulása)</vt:lpstr>
      <vt:lpstr>Költségvetés (éves)</vt:lpstr>
      <vt:lpstr>Irodatervezet</vt:lpstr>
      <vt:lpstr>Pályázat</vt:lpstr>
      <vt:lpstr>Jövőbeli tervek</vt:lpstr>
      <vt:lpstr>Összefoglalva: Miért válasszanak minket?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KKocka Számítástechnikai-és Webprogramozási Kft.</dc:title>
  <dc:creator>Suli</dc:creator>
  <cp:lastModifiedBy>Bence Bagosi</cp:lastModifiedBy>
  <cp:revision>21</cp:revision>
  <dcterms:created xsi:type="dcterms:W3CDTF">2023-12-15T09:38:27Z</dcterms:created>
  <dcterms:modified xsi:type="dcterms:W3CDTF">2024-01-07T15:09:32Z</dcterms:modified>
</cp:coreProperties>
</file>