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59" r:id="rId2"/>
    <p:sldId id="261" r:id="rId3"/>
    <p:sldId id="281" r:id="rId4"/>
    <p:sldId id="285" r:id="rId5"/>
    <p:sldId id="282" r:id="rId6"/>
    <p:sldId id="286" r:id="rId7"/>
    <p:sldId id="275" r:id="rId8"/>
    <p:sldId id="27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1"/>
            <p14:sldId id="285"/>
            <p14:sldId id="282"/>
            <p14:sldId id="286"/>
          </p14:sldIdLst>
        </p14:section>
        <p14:section name="Conclusion and Summary" id="{790CEF5B-569A-4C2F-BED5-750B08C0E5AD}">
          <p14:sldIdLst>
            <p14:sldId id="275"/>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4" autoAdjust="0"/>
    <p:restoredTop sz="83977" autoAdjust="0"/>
  </p:normalViewPr>
  <p:slideViewPr>
    <p:cSldViewPr>
      <p:cViewPr>
        <p:scale>
          <a:sx n="70" d="100"/>
          <a:sy n="70" d="100"/>
        </p:scale>
        <p:origin x="-1180" y="-4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8/4/2023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1597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8/4/2023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72199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8</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8/4/2023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8/4/2023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jpe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3.xml"/><Relationship Id="rId7" Type="http://schemas.openxmlformats.org/officeDocument/2006/relationships/image" Target="../media/image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8.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tags" Target="../tags/tag20.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7"/>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1143000"/>
            <a:ext cx="6180224" cy="1470025"/>
          </a:xfrm>
        </p:spPr>
        <p:txBody>
          <a:bodyPr/>
          <a:lstStyle/>
          <a:p>
            <a:r>
              <a:rPr lang="en-US" dirty="0" smtClean="0"/>
              <a:t>Insurance renewa</a:t>
            </a:r>
            <a:r>
              <a:rPr lang="en-US" dirty="0" smtClean="0"/>
              <a:t>l </a:t>
            </a:r>
            <a:r>
              <a:rPr lang="en-US" dirty="0"/>
              <a:t>S</a:t>
            </a:r>
            <a:r>
              <a:rPr lang="en-US" dirty="0" smtClean="0"/>
              <a:t>ystem</a:t>
            </a:r>
            <a:endParaRPr lang="en-US" dirty="0"/>
          </a:p>
        </p:txBody>
      </p:sp>
      <p:sp>
        <p:nvSpPr>
          <p:cNvPr id="3" name="Subtitle 2"/>
          <p:cNvSpPr>
            <a:spLocks noGrp="1"/>
          </p:cNvSpPr>
          <p:nvPr>
            <p:ph type="subTitle" idx="1"/>
            <p:custDataLst>
              <p:tags r:id="rId3"/>
            </p:custDataLst>
          </p:nvPr>
        </p:nvSpPr>
        <p:spPr>
          <a:xfrm>
            <a:off x="2860298" y="5334000"/>
            <a:ext cx="6055102" cy="838200"/>
          </a:xfrm>
        </p:spPr>
        <p:txBody>
          <a:bodyPr>
            <a:normAutofit fontScale="70000" lnSpcReduction="20000"/>
          </a:bodyPr>
          <a:lstStyle/>
          <a:p>
            <a:r>
              <a:rPr lang="en-US" sz="2400" b="1" dirty="0" smtClean="0">
                <a:solidFill>
                  <a:schemeClr val="accent2"/>
                </a:solidFill>
                <a:latin typeface="+mn-lt"/>
              </a:rPr>
              <a:t>Presented by:</a:t>
            </a:r>
          </a:p>
          <a:p>
            <a:r>
              <a:rPr lang="en-US" sz="2400" b="1" dirty="0" smtClean="0">
                <a:solidFill>
                  <a:schemeClr val="accent1">
                    <a:lumMod val="75000"/>
                  </a:schemeClr>
                </a:solidFill>
                <a:latin typeface="+mn-lt"/>
              </a:rPr>
              <a:t>Our Team Members:</a:t>
            </a:r>
            <a:r>
              <a:rPr lang="en-US" sz="2400" b="1" dirty="0" smtClean="0">
                <a:solidFill>
                  <a:srgbClr val="00B050"/>
                </a:solidFill>
                <a:latin typeface="+mn-lt"/>
              </a:rPr>
              <a:t> </a:t>
            </a:r>
            <a:r>
              <a:rPr lang="en-US" sz="2400" b="1" i="1" dirty="0" smtClean="0">
                <a:solidFill>
                  <a:schemeClr val="bg2">
                    <a:lumMod val="50000"/>
                  </a:schemeClr>
                </a:solidFill>
                <a:latin typeface="+mn-lt"/>
              </a:rPr>
              <a:t>Furqan, </a:t>
            </a:r>
            <a:r>
              <a:rPr lang="en-US" sz="2400" b="1" i="1" dirty="0" err="1" smtClean="0">
                <a:solidFill>
                  <a:schemeClr val="bg2">
                    <a:lumMod val="50000"/>
                  </a:schemeClr>
                </a:solidFill>
                <a:latin typeface="+mn-lt"/>
              </a:rPr>
              <a:t>Hassan,Hamza</a:t>
            </a:r>
            <a:r>
              <a:rPr lang="en-US" sz="2400" b="1" i="1" dirty="0" smtClean="0">
                <a:solidFill>
                  <a:schemeClr val="bg2">
                    <a:lumMod val="50000"/>
                  </a:schemeClr>
                </a:solidFill>
                <a:latin typeface="+mn-lt"/>
              </a:rPr>
              <a:t>,</a:t>
            </a:r>
          </a:p>
          <a:p>
            <a:r>
              <a:rPr lang="en-US" sz="2400" b="1" i="1" dirty="0" smtClean="0">
                <a:solidFill>
                  <a:schemeClr val="bg2">
                    <a:lumMod val="50000"/>
                  </a:schemeClr>
                </a:solidFill>
                <a:latin typeface="+mn-lt"/>
              </a:rPr>
              <a:t> </a:t>
            </a:r>
            <a:r>
              <a:rPr lang="en-US" sz="2400" b="1" i="1" dirty="0" err="1" smtClean="0">
                <a:solidFill>
                  <a:schemeClr val="bg2">
                    <a:lumMod val="50000"/>
                  </a:schemeClr>
                </a:solidFill>
                <a:latin typeface="+mn-lt"/>
              </a:rPr>
              <a:t>Wahaj</a:t>
            </a:r>
            <a:r>
              <a:rPr lang="en-US" sz="2400" b="1" i="1" dirty="0" smtClean="0">
                <a:solidFill>
                  <a:schemeClr val="bg2">
                    <a:lumMod val="50000"/>
                  </a:schemeClr>
                </a:solidFill>
                <a:latin typeface="+mn-lt"/>
              </a:rPr>
              <a:t> &amp; </a:t>
            </a:r>
            <a:r>
              <a:rPr lang="en-US" sz="2400" b="1" i="1" dirty="0" err="1" smtClean="0">
                <a:solidFill>
                  <a:schemeClr val="bg2">
                    <a:lumMod val="50000"/>
                  </a:schemeClr>
                </a:solidFill>
                <a:latin typeface="+mn-lt"/>
              </a:rPr>
              <a:t>Farzam</a:t>
            </a:r>
            <a:r>
              <a:rPr lang="en-US" sz="2400" b="1" i="1" dirty="0" smtClean="0">
                <a:solidFill>
                  <a:schemeClr val="bg2">
                    <a:lumMod val="50000"/>
                  </a:schemeClr>
                </a:solidFill>
                <a:latin typeface="+mn-lt"/>
              </a:rPr>
              <a:t>.</a:t>
            </a:r>
          </a:p>
        </p:txBody>
      </p:sp>
      <p:sp>
        <p:nvSpPr>
          <p:cNvPr id="4" name="Title 1"/>
          <p:cNvSpPr txBox="1">
            <a:spLocks/>
          </p:cNvSpPr>
          <p:nvPr>
            <p:custDataLst>
              <p:tags r:id="rId4"/>
            </p:custDataLst>
          </p:nvPr>
        </p:nvSpPr>
        <p:spPr>
          <a:xfrm>
            <a:off x="2590800" y="2209800"/>
            <a:ext cx="6180224" cy="1470025"/>
          </a:xfrm>
          <a:prstGeom prst="rect">
            <a:avLst/>
          </a:prstGeom>
        </p:spPr>
        <p:txBody>
          <a:bodyPr vert="horz" lIns="91440" tIns="45720" rIns="91440" bIns="45720" rtlCol="0" anchor="t">
            <a:normAutofit/>
          </a:bodyPr>
          <a:lstStyle>
            <a:lvl1pPr algn="r" defTabSz="914400" rtl="0" eaLnBrk="1" latinLnBrk="0" hangingPunct="1">
              <a:spcBef>
                <a:spcPct val="0"/>
              </a:spcBef>
              <a:buNone/>
              <a:defRPr lang="en-US" sz="4400" b="1" kern="1200" cap="small" baseline="0">
                <a:solidFill>
                  <a:srgbClr val="003300"/>
                </a:solidFill>
                <a:latin typeface="+mj-lt"/>
                <a:ea typeface="+mj-ea"/>
                <a:cs typeface="+mj-cs"/>
              </a:defRPr>
            </a:lvl1pPr>
          </a:lstStyle>
          <a:p>
            <a:r>
              <a:rPr lang="en-US" dirty="0" smtClean="0"/>
              <a:t>Batch code [2104b1]</a:t>
            </a:r>
          </a:p>
          <a:p>
            <a:r>
              <a:rPr lang="en-US" dirty="0" smtClean="0"/>
              <a:t>4</a:t>
            </a:r>
            <a:r>
              <a:rPr lang="en-US" baseline="30000" dirty="0" smtClean="0"/>
              <a:t>rd</a:t>
            </a:r>
            <a:r>
              <a:rPr lang="en-US" dirty="0" smtClean="0"/>
              <a:t> </a:t>
            </a:r>
            <a:r>
              <a:rPr lang="en-US" dirty="0" smtClean="0"/>
              <a:t>semester: </a:t>
            </a:r>
            <a:r>
              <a:rPr lang="en-US" dirty="0" err="1" smtClean="0"/>
              <a:t>hdse</a:t>
            </a:r>
            <a:r>
              <a:rPr lang="en-US" dirty="0" smtClean="0"/>
              <a:t>-ii</a:t>
            </a:r>
            <a:endParaRPr lang="en-US" dirty="0"/>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500"/>
                                        <p:tgtEl>
                                          <p:spTgt spid="4"/>
                                        </p:tgtEl>
                                      </p:cBhvr>
                                    </p:animEffect>
                                    <p:anim calcmode="lin" valueType="num">
                                      <p:cBhvr>
                                        <p:cTn id="13" dur="1500" fill="hold"/>
                                        <p:tgtEl>
                                          <p:spTgt spid="4"/>
                                        </p:tgtEl>
                                        <p:attrNameLst>
                                          <p:attrName>ppt_x</p:attrName>
                                        </p:attrNameLst>
                                      </p:cBhvr>
                                      <p:tavLst>
                                        <p:tav tm="0">
                                          <p:val>
                                            <p:strVal val="#ppt_x"/>
                                          </p:val>
                                        </p:tav>
                                        <p:tav tm="100000">
                                          <p:val>
                                            <p:strVal val="#ppt_x"/>
                                          </p:val>
                                        </p:tav>
                                      </p:tavLst>
                                    </p:anim>
                                    <p:anim calcmode="lin" valueType="num">
                                      <p:cBhvr>
                                        <p:cTn id="14" dur="1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3000"/>
                            </p:stCondLst>
                            <p:childTnLst>
                              <p:par>
                                <p:cTn id="16" presetID="6" presetClass="entr" presetSubtype="16"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1250"/>
                                        <p:tgtEl>
                                          <p:spTgt spid="3">
                                            <p:txEl>
                                              <p:pRg st="0" end="0"/>
                                            </p:txEl>
                                          </p:spTgt>
                                        </p:tgtEl>
                                      </p:cBhvr>
                                    </p:animEffect>
                                  </p:childTnLst>
                                </p:cTn>
                              </p:par>
                            </p:childTnLst>
                          </p:cTn>
                        </p:par>
                        <p:par>
                          <p:cTn id="19" fill="hold">
                            <p:stCondLst>
                              <p:cond delay="4250"/>
                            </p:stCondLst>
                            <p:childTnLst>
                              <p:par>
                                <p:cTn id="20" presetID="6" presetClass="entr" presetSubtype="16"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1250"/>
                                        <p:tgtEl>
                                          <p:spTgt spid="3">
                                            <p:txEl>
                                              <p:pRg st="1" end="1"/>
                                            </p:txEl>
                                          </p:spTgt>
                                        </p:tgtEl>
                                      </p:cBhvr>
                                    </p:animEffect>
                                  </p:childTnLst>
                                </p:cTn>
                              </p:par>
                            </p:childTnLst>
                          </p:cTn>
                        </p:par>
                        <p:par>
                          <p:cTn id="23" fill="hold">
                            <p:stCondLst>
                              <p:cond delay="5500"/>
                            </p:stCondLst>
                            <p:childTnLst>
                              <p:par>
                                <p:cTn id="24" presetID="6" presetClass="entr" presetSubtype="16"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ircle(in)">
                                      <p:cBhvr>
                                        <p:cTn id="26"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498232"/>
            <a:ext cx="8077200" cy="1559168"/>
          </a:xfrm>
        </p:spPr>
        <p:txBody>
          <a:bodyPr>
            <a:noAutofit/>
          </a:bodyPr>
          <a:lstStyle/>
          <a:p>
            <a:r>
              <a:rPr lang="en-US" sz="2000" b="1" i="1" dirty="0" smtClean="0"/>
              <a:t>Introduction?</a:t>
            </a:r>
            <a:r>
              <a:rPr lang="en-US" sz="2000" dirty="0"/>
              <a:t/>
            </a:r>
            <a:br>
              <a:rPr lang="en-US" sz="2000" dirty="0"/>
            </a:br>
            <a:r>
              <a:rPr lang="en-US" sz="2000" i="1" dirty="0"/>
              <a:t>Insurance Renewal System is an online e-Insurance Renewal System where any user can easily renew your car’s insurance yourself, without any facing hurdles, as well as they also registered themselves with this app. </a:t>
            </a:r>
            <a:br>
              <a:rPr lang="en-US" sz="2000" i="1" dirty="0"/>
            </a:br>
            <a:r>
              <a:rPr lang="en-US" sz="2000" i="1" dirty="0"/>
              <a:t>Moreover, they can download registered insurance info via pdf format. The purpose of this app is to facilitate those people who like to renew their car’s insurance.</a:t>
            </a:r>
            <a:br>
              <a:rPr lang="en-US" sz="2000" i="1" dirty="0"/>
            </a:br>
            <a:endParaRPr lang="en-US" sz="2000" i="1" dirty="0">
              <a:latin typeface="Times New Roman" pitchFamily="18" charset="0"/>
              <a:cs typeface="Times New Roman" pitchFamily="18" charset="0"/>
            </a:endParaRPr>
          </a:p>
        </p:txBody>
      </p:sp>
      <p:sp>
        <p:nvSpPr>
          <p:cNvPr id="5" name="Content Placeholder 4"/>
          <p:cNvSpPr>
            <a:spLocks noGrp="1"/>
          </p:cNvSpPr>
          <p:nvPr>
            <p:ph idx="1"/>
            <p:custDataLst>
              <p:tags r:id="rId3"/>
            </p:custDataLst>
          </p:nvPr>
        </p:nvSpPr>
        <p:spPr>
          <a:xfrm>
            <a:off x="762000" y="2408237"/>
            <a:ext cx="8077200" cy="4297363"/>
          </a:xfrm>
        </p:spPr>
        <p:txBody>
          <a:bodyPr>
            <a:normAutofit/>
          </a:bodyPr>
          <a:lstStyle/>
          <a:p>
            <a:r>
              <a:rPr lang="en-US" sz="2800" b="1" i="1" dirty="0" smtClean="0">
                <a:latin typeface="Times New Roman" pitchFamily="18" charset="0"/>
                <a:cs typeface="Times New Roman" pitchFamily="18" charset="0"/>
              </a:rPr>
              <a:t>Our Splash Screen:-</a:t>
            </a:r>
            <a:endParaRPr lang="en-US" b="1" i="1" dirty="0" smtClean="0">
              <a:latin typeface="Times New Roman" pitchFamily="18" charset="0"/>
              <a:cs typeface="Times New Roman" pitchFamily="18" charset="0"/>
            </a:endParaRPr>
          </a:p>
          <a:p>
            <a:pPr marL="0" indent="0">
              <a:buNone/>
            </a:pPr>
            <a:endParaRPr lang="en-US" dirty="0" smtClean="0"/>
          </a:p>
        </p:txBody>
      </p:sp>
      <p:pic>
        <p:nvPicPr>
          <p:cNvPr id="8" name="Picture 7" descr="C:\Users\furqan\Desktop\Insurance Renewal System Code\Splash Screen.jp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581400" y="2888974"/>
            <a:ext cx="1905000" cy="374705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5" name="Title 1"/>
          <p:cNvSpPr txBox="1">
            <a:spLocks/>
          </p:cNvSpPr>
          <p:nvPr>
            <p:custDataLst>
              <p:tags r:id="rId1"/>
            </p:custDataLst>
          </p:nvPr>
        </p:nvSpPr>
        <p:spPr>
          <a:xfrm>
            <a:off x="762000" y="498232"/>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r>
              <a:rPr lang="en-US" sz="2800" b="1" i="1" dirty="0" smtClean="0"/>
              <a:t>Home Screen:</a:t>
            </a:r>
            <a:endParaRPr lang="en-US" sz="2000" dirty="0" smtClean="0"/>
          </a:p>
          <a:p>
            <a:endParaRPr lang="en-US" sz="2000" dirty="0" smtClean="0"/>
          </a:p>
        </p:txBody>
      </p:sp>
      <p:sp>
        <p:nvSpPr>
          <p:cNvPr id="6" name="Title 1"/>
          <p:cNvSpPr txBox="1">
            <a:spLocks/>
          </p:cNvSpPr>
          <p:nvPr>
            <p:custDataLst>
              <p:tags r:id="rId2"/>
            </p:custDataLst>
          </p:nvPr>
        </p:nvSpPr>
        <p:spPr>
          <a:xfrm>
            <a:off x="762000" y="13716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lvl="0" indent="-342900">
              <a:buFont typeface="Wingdings" pitchFamily="2" charset="2"/>
              <a:buChar char="Ø"/>
            </a:pPr>
            <a:r>
              <a:rPr lang="en-US" sz="2000" i="1" dirty="0">
                <a:latin typeface="+mn-lt"/>
              </a:rPr>
              <a:t>After disappearing Splash Screen, Users can view this Main activity Page or Screen</a:t>
            </a:r>
            <a:r>
              <a:rPr lang="en-US" sz="2000" dirty="0"/>
              <a:t>.</a:t>
            </a:r>
          </a:p>
          <a:p>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2000" dirty="0" smtClean="0"/>
          </a:p>
        </p:txBody>
      </p:sp>
      <p:sp>
        <p:nvSpPr>
          <p:cNvPr id="7" name="Title 1"/>
          <p:cNvSpPr txBox="1">
            <a:spLocks/>
          </p:cNvSpPr>
          <p:nvPr>
            <p:custDataLst>
              <p:tags r:id="rId3"/>
            </p:custDataLst>
          </p:nvPr>
        </p:nvSpPr>
        <p:spPr>
          <a:xfrm>
            <a:off x="762000" y="20574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Ø"/>
            </a:pPr>
            <a:r>
              <a:rPr lang="en-US" sz="2000" i="1" dirty="0"/>
              <a:t>Where User(s) </a:t>
            </a:r>
            <a:r>
              <a:rPr lang="en-US" sz="2000" i="1" dirty="0" smtClean="0"/>
              <a:t>can check </a:t>
            </a:r>
            <a:r>
              <a:rPr lang="en-US" sz="2000" i="1" dirty="0"/>
              <a:t>the insurance after buying /renewal of Insurance</a:t>
            </a:r>
            <a:r>
              <a:rPr lang="en-US" sz="2000" i="1" dirty="0" smtClean="0"/>
              <a:t>.</a:t>
            </a:r>
            <a:endParaRPr lang="en-US" sz="2000" dirty="0" smtClean="0"/>
          </a:p>
          <a:p>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2000" dirty="0" smtClean="0"/>
          </a:p>
        </p:txBody>
      </p:sp>
      <p:pic>
        <p:nvPicPr>
          <p:cNvPr id="8" name="Picture 7" descr="C:\Users\furqan\Desktop\Insurance Renewal System Code\Screenshots\activity_main.PNG"/>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657600" y="2819400"/>
            <a:ext cx="1828800" cy="3756025"/>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304800"/>
            <a:ext cx="7315200" cy="6705600"/>
          </a:xfrm>
          <a:prstGeom prst="rect">
            <a:avLst/>
          </a:prstGeom>
          <a:noFill/>
        </p:spPr>
        <p:txBody>
          <a:bodyPr wrap="square" rtlCol="0">
            <a:normAutofit/>
          </a:bodyPr>
          <a:lstStyle/>
          <a:p>
            <a:endParaRPr lang="en-US" sz="2000" dirty="0"/>
          </a:p>
        </p:txBody>
      </p:sp>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itle 1"/>
          <p:cNvSpPr txBox="1">
            <a:spLocks/>
          </p:cNvSpPr>
          <p:nvPr>
            <p:custDataLst>
              <p:tags r:id="rId1"/>
            </p:custDataLst>
          </p:nvPr>
        </p:nvSpPr>
        <p:spPr>
          <a:xfrm>
            <a:off x="762000" y="498232"/>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r>
              <a:rPr lang="en-US" sz="2800" b="1" i="1" dirty="0"/>
              <a:t>Buy Insurance Activity/ </a:t>
            </a:r>
            <a:r>
              <a:rPr lang="en-US" sz="2800" b="1" i="1" dirty="0" smtClean="0"/>
              <a:t>Page</a:t>
            </a:r>
            <a:r>
              <a:rPr lang="en-US" sz="2800" b="1" i="1" dirty="0" smtClean="0"/>
              <a:t>:</a:t>
            </a:r>
            <a:r>
              <a:rPr lang="en-US" sz="2000" dirty="0" smtClean="0"/>
              <a:t/>
            </a:r>
            <a:br>
              <a:rPr lang="en-US" sz="2000" dirty="0" smtClean="0"/>
            </a:br>
            <a:endParaRPr lang="en-US" sz="2000" dirty="0" smtClean="0"/>
          </a:p>
          <a:p>
            <a:endParaRPr lang="en-US" sz="2000" dirty="0" smtClean="0"/>
          </a:p>
        </p:txBody>
      </p:sp>
      <p:sp>
        <p:nvSpPr>
          <p:cNvPr id="5" name="Title 1"/>
          <p:cNvSpPr txBox="1">
            <a:spLocks/>
          </p:cNvSpPr>
          <p:nvPr>
            <p:custDataLst>
              <p:tags r:id="rId2"/>
            </p:custDataLst>
          </p:nvPr>
        </p:nvSpPr>
        <p:spPr>
          <a:xfrm>
            <a:off x="762000" y="13716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Ø"/>
            </a:pPr>
            <a:r>
              <a:rPr lang="en-US" sz="2000" i="1" dirty="0">
                <a:latin typeface="Times New Roman" pitchFamily="18" charset="0"/>
                <a:cs typeface="Times New Roman" pitchFamily="18" charset="0"/>
              </a:rPr>
              <a:t>When User(s) click on the Buy Insurance button which is shown in Main Activity Page, this below page or screen will be appeared</a:t>
            </a:r>
            <a:r>
              <a:rPr lang="en-US" sz="2000" i="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2000" dirty="0" smtClean="0"/>
          </a:p>
        </p:txBody>
      </p:sp>
      <p:sp>
        <p:nvSpPr>
          <p:cNvPr id="8" name="Title 1"/>
          <p:cNvSpPr txBox="1">
            <a:spLocks/>
          </p:cNvSpPr>
          <p:nvPr>
            <p:custDataLst>
              <p:tags r:id="rId3"/>
            </p:custDataLst>
          </p:nvPr>
        </p:nvSpPr>
        <p:spPr>
          <a:xfrm>
            <a:off x="732576" y="21336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Ø"/>
            </a:pPr>
            <a:r>
              <a:rPr lang="en-US" sz="2000" i="1" dirty="0">
                <a:latin typeface="Times New Roman" pitchFamily="18" charset="0"/>
              </a:rPr>
              <a:t>Where User(s) can view the Personal Details, vehicle Details and Insurance Plan</a:t>
            </a:r>
            <a:r>
              <a:rPr lang="en-US" sz="2000" i="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2000" dirty="0" smtClean="0"/>
          </a:p>
        </p:txBody>
      </p:sp>
      <p:sp>
        <p:nvSpPr>
          <p:cNvPr id="9" name="Title 1"/>
          <p:cNvSpPr txBox="1">
            <a:spLocks/>
          </p:cNvSpPr>
          <p:nvPr>
            <p:custDataLst>
              <p:tags r:id="rId4"/>
            </p:custDataLst>
          </p:nvPr>
        </p:nvSpPr>
        <p:spPr>
          <a:xfrm>
            <a:off x="713715" y="28194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Ø"/>
            </a:pPr>
            <a:r>
              <a:rPr lang="en-US" sz="2000" i="1" dirty="0">
                <a:latin typeface="Times New Roman" pitchFamily="18" charset="0"/>
              </a:rPr>
              <a:t>User(s) can fill the details one by one for renew the policy as per the mentioned Policy plan</a:t>
            </a:r>
            <a:r>
              <a:rPr lang="en-US" sz="2000" i="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2000" dirty="0" smtClean="0"/>
          </a:p>
        </p:txBody>
      </p:sp>
      <p:pic>
        <p:nvPicPr>
          <p:cNvPr id="10" name="Picture 9" descr="C:\Users\furqan\Desktop\Insurance Renewal System Code\Screenshots\activity_buy_insurance.PNG"/>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62600" y="3298410"/>
            <a:ext cx="1682438" cy="3407190"/>
          </a:xfrm>
          <a:prstGeom prst="rect">
            <a:avLst/>
          </a:prstGeom>
          <a:noFill/>
          <a:ln>
            <a:noFill/>
          </a:ln>
        </p:spPr>
      </p:pic>
    </p:spTree>
    <p:extLst>
      <p:ext uri="{BB962C8B-B14F-4D97-AF65-F5344CB8AC3E}">
        <p14:creationId xmlns:p14="http://schemas.microsoft.com/office/powerpoint/2010/main" val="2559442429"/>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1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1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125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5" name="Title 1"/>
          <p:cNvSpPr txBox="1">
            <a:spLocks/>
          </p:cNvSpPr>
          <p:nvPr>
            <p:custDataLst>
              <p:tags r:id="rId1"/>
            </p:custDataLst>
          </p:nvPr>
        </p:nvSpPr>
        <p:spPr>
          <a:xfrm>
            <a:off x="762000" y="498232"/>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r>
              <a:rPr lang="en-US" sz="2800" b="1" i="1" dirty="0"/>
              <a:t>Payment Details Activity/ </a:t>
            </a:r>
            <a:r>
              <a:rPr lang="en-US" sz="2800" b="1" i="1" dirty="0" smtClean="0"/>
              <a:t>Page</a:t>
            </a:r>
            <a:r>
              <a:rPr lang="en-US" sz="2800" b="1" i="1" dirty="0" smtClean="0"/>
              <a:t>:</a:t>
            </a:r>
            <a:r>
              <a:rPr lang="en-US" sz="2000" dirty="0" smtClean="0"/>
              <a:t/>
            </a:r>
            <a:br>
              <a:rPr lang="en-US" sz="2000" dirty="0" smtClean="0"/>
            </a:br>
            <a:endParaRPr lang="en-US" sz="2000" dirty="0" smtClean="0"/>
          </a:p>
          <a:p>
            <a:endParaRPr lang="en-US" sz="2000" dirty="0" smtClean="0"/>
          </a:p>
        </p:txBody>
      </p:sp>
      <p:sp>
        <p:nvSpPr>
          <p:cNvPr id="6" name="Title 1"/>
          <p:cNvSpPr txBox="1">
            <a:spLocks/>
          </p:cNvSpPr>
          <p:nvPr>
            <p:custDataLst>
              <p:tags r:id="rId2"/>
            </p:custDataLst>
          </p:nvPr>
        </p:nvSpPr>
        <p:spPr>
          <a:xfrm>
            <a:off x="228600" y="1087316"/>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q"/>
            </a:pPr>
            <a:r>
              <a:rPr lang="en-US" sz="2000" i="1" dirty="0">
                <a:latin typeface="Times New Roman" pitchFamily="18" charset="0"/>
              </a:rPr>
              <a:t>When User(s) click on the Buy Insurance button after filling all the information as we discussed on previous page, this below screen would be appeared for getting Payment Details</a:t>
            </a:r>
            <a:r>
              <a:rPr lang="en-US" sz="2000" i="1" dirty="0" smtClean="0">
                <a:latin typeface="Times New Roman" pitchFamily="18" charset="0"/>
                <a:cs typeface="Times New Roman" pitchFamily="18" charset="0"/>
              </a:rPr>
              <a:t>.</a:t>
            </a:r>
            <a:endParaRPr lang="en-US" sz="2000" i="1" dirty="0" smtClean="0">
              <a:latin typeface="Times New Roman" pitchFamily="18" charset="0"/>
              <a:cs typeface="Times New Roman" pitchFamily="18" charset="0"/>
            </a:endParaRPr>
          </a:p>
          <a:p>
            <a:pPr marL="342900" indent="-342900">
              <a:buFont typeface="Wingdings" pitchFamily="2" charset="2"/>
              <a:buChar char="q"/>
            </a:pPr>
            <a:r>
              <a:rPr lang="en-US" sz="2000" i="1" dirty="0">
                <a:latin typeface="Times New Roman" pitchFamily="18" charset="0"/>
              </a:rPr>
              <a:t>Where User(s) can insert the details of his / her credit card for confirmed payment or renewed insurance</a:t>
            </a:r>
            <a:r>
              <a:rPr lang="en-US" sz="2000" i="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2000" dirty="0" smtClean="0"/>
          </a:p>
        </p:txBody>
      </p:sp>
      <p:pic>
        <p:nvPicPr>
          <p:cNvPr id="7" name="Picture 6" descr="C:\Users\furqan\Desktop\Insurance Renewal System Code\Screenshots\activity_payment.PNG"/>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743200"/>
            <a:ext cx="2125980" cy="379730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750"/>
                                        <p:tgtEl>
                                          <p:spTgt spid="6">
                                            <p:txEl>
                                              <p:pRg st="0" end="0"/>
                                            </p:txEl>
                                          </p:spTgt>
                                        </p:tgtEl>
                                      </p:cBhvr>
                                    </p:animEffect>
                                    <p:anim calcmode="lin" valueType="num">
                                      <p:cBhvr>
                                        <p:cTn id="13"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750"/>
                                        <p:tgtEl>
                                          <p:spTgt spid="6">
                                            <p:txEl>
                                              <p:pRg st="1" end="1"/>
                                            </p:txEl>
                                          </p:spTgt>
                                        </p:tgtEl>
                                      </p:cBhvr>
                                    </p:animEffect>
                                    <p:anim calcmode="lin" valueType="num">
                                      <p:cBhvr>
                                        <p:cTn id="20" dur="75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5" name="Title 1"/>
          <p:cNvSpPr txBox="1">
            <a:spLocks/>
          </p:cNvSpPr>
          <p:nvPr>
            <p:custDataLst>
              <p:tags r:id="rId1"/>
            </p:custDataLst>
          </p:nvPr>
        </p:nvSpPr>
        <p:spPr>
          <a:xfrm>
            <a:off x="762000" y="498232"/>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r>
              <a:rPr lang="en-US" sz="2800" b="1" i="1" dirty="0"/>
              <a:t>View Details Activity/ </a:t>
            </a:r>
            <a:r>
              <a:rPr lang="en-US" sz="2800" b="1" i="1" dirty="0" smtClean="0"/>
              <a:t>Page</a:t>
            </a:r>
            <a:r>
              <a:rPr lang="en-US" sz="2800" b="1" i="1" dirty="0" smtClean="0"/>
              <a:t>:</a:t>
            </a:r>
            <a:r>
              <a:rPr lang="en-US" sz="2000" dirty="0" smtClean="0"/>
              <a:t/>
            </a:r>
            <a:br>
              <a:rPr lang="en-US" sz="2000" dirty="0" smtClean="0"/>
            </a:br>
            <a:endParaRPr lang="en-US" sz="2000" dirty="0" smtClean="0"/>
          </a:p>
          <a:p>
            <a:endParaRPr lang="en-US" sz="2000" dirty="0" smtClean="0"/>
          </a:p>
        </p:txBody>
      </p:sp>
      <p:sp>
        <p:nvSpPr>
          <p:cNvPr id="6" name="Title 1"/>
          <p:cNvSpPr txBox="1">
            <a:spLocks/>
          </p:cNvSpPr>
          <p:nvPr>
            <p:custDataLst>
              <p:tags r:id="rId2"/>
            </p:custDataLst>
          </p:nvPr>
        </p:nvSpPr>
        <p:spPr>
          <a:xfrm>
            <a:off x="762000" y="12192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q"/>
            </a:pPr>
            <a:r>
              <a:rPr lang="en-US" sz="2000" i="1" dirty="0">
                <a:latin typeface="Times New Roman" pitchFamily="18" charset="0"/>
              </a:rPr>
              <a:t>When User(s) click on the Pay Button which is mentioned above, his or her payment would be confirmed</a:t>
            </a:r>
            <a:r>
              <a:rPr lang="en-US" sz="2000" i="1" dirty="0" smtClean="0">
                <a:latin typeface="Times New Roman" pitchFamily="18" charset="0"/>
                <a:cs typeface="Times New Roman" pitchFamily="18" charset="0"/>
              </a:rPr>
              <a:t>.</a:t>
            </a:r>
            <a:endParaRPr lang="en-US" sz="2000" i="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endParaRPr lang="en-US" sz="1800" b="1" dirty="0" smtClean="0">
              <a:latin typeface="Times New Roman" pitchFamily="18" charset="0"/>
              <a:cs typeface="Times New Roman" pitchFamily="18" charset="0"/>
            </a:endParaRPr>
          </a:p>
          <a:p>
            <a:endParaRPr lang="en-US" sz="2000" dirty="0" smtClean="0"/>
          </a:p>
        </p:txBody>
      </p:sp>
      <p:sp>
        <p:nvSpPr>
          <p:cNvPr id="7" name="Title 1"/>
          <p:cNvSpPr txBox="1">
            <a:spLocks/>
          </p:cNvSpPr>
          <p:nvPr>
            <p:custDataLst>
              <p:tags r:id="rId3"/>
            </p:custDataLst>
          </p:nvPr>
        </p:nvSpPr>
        <p:spPr>
          <a:xfrm>
            <a:off x="762000" y="19050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q"/>
            </a:pPr>
            <a:r>
              <a:rPr lang="en-US" sz="2000" i="1" dirty="0">
                <a:latin typeface="Times New Roman" pitchFamily="18" charset="0"/>
              </a:rPr>
              <a:t>After Confirmation, user(s) can visit the Main activity page or screen where he or she can view the check insurance, whether his or her insurance will be renewed or not</a:t>
            </a:r>
            <a:r>
              <a:rPr lang="en-US" sz="2000" i="1" dirty="0" smtClean="0">
                <a:latin typeface="Times New Roman" pitchFamily="18" charset="0"/>
                <a:cs typeface="Times New Roman" pitchFamily="18" charset="0"/>
              </a:rPr>
              <a:t>.</a:t>
            </a:r>
            <a:endParaRPr lang="en-US" sz="2000" i="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endParaRPr lang="en-US" sz="1800" b="1" dirty="0" smtClean="0">
              <a:latin typeface="Times New Roman" pitchFamily="18" charset="0"/>
              <a:cs typeface="Times New Roman" pitchFamily="18" charset="0"/>
            </a:endParaRPr>
          </a:p>
          <a:p>
            <a:endParaRPr lang="en-US" sz="2000" dirty="0" smtClean="0"/>
          </a:p>
        </p:txBody>
      </p:sp>
      <p:sp>
        <p:nvSpPr>
          <p:cNvPr id="10" name="Title 1"/>
          <p:cNvSpPr txBox="1">
            <a:spLocks/>
          </p:cNvSpPr>
          <p:nvPr>
            <p:custDataLst>
              <p:tags r:id="rId4"/>
            </p:custDataLst>
          </p:nvPr>
        </p:nvSpPr>
        <p:spPr>
          <a:xfrm>
            <a:off x="762000" y="2895600"/>
            <a:ext cx="8077200" cy="568568"/>
          </a:xfrm>
          <a:prstGeom prst="rect">
            <a:avLst/>
          </a:prstGeom>
        </p:spPr>
        <p:txBody>
          <a:bodyPr>
            <a:no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marL="342900" indent="-342900">
              <a:buFont typeface="Wingdings" pitchFamily="2" charset="2"/>
              <a:buChar char="q"/>
            </a:pPr>
            <a:r>
              <a:rPr lang="en-US" sz="2000" i="1" dirty="0">
                <a:latin typeface="Times New Roman" pitchFamily="18" charset="0"/>
              </a:rPr>
              <a:t>In order to check the renewed insurance, he or she insert his or her policy number in the given block, and then click on check button, if the data is visible in the form of view, his or her insurance have been renewed, as given in the right side of the main activity</a:t>
            </a:r>
            <a:r>
              <a:rPr lang="en-US" sz="2000" i="1" dirty="0" smtClean="0">
                <a:latin typeface="Times New Roman" pitchFamily="18" charset="0"/>
                <a:cs typeface="Times New Roman" pitchFamily="18" charset="0"/>
              </a:rPr>
              <a:t>.</a:t>
            </a:r>
            <a:endParaRPr lang="en-US" sz="2000" i="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endParaRPr lang="en-US" sz="1800" b="1" dirty="0" smtClean="0">
              <a:latin typeface="Times New Roman" pitchFamily="18" charset="0"/>
              <a:cs typeface="Times New Roman" pitchFamily="18" charset="0"/>
            </a:endParaRPr>
          </a:p>
          <a:p>
            <a:endParaRPr lang="en-US" sz="2000" dirty="0" smtClean="0"/>
          </a:p>
        </p:txBody>
      </p:sp>
      <p:pic>
        <p:nvPicPr>
          <p:cNvPr id="11" name="Picture 10" descr="C:\Users\furqan\Desktop\Insurance Renewal System Code\Screenshots\activity_main.PNG"/>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601970" y="3886200"/>
            <a:ext cx="1408430" cy="2892680"/>
          </a:xfrm>
          <a:prstGeom prst="rect">
            <a:avLst/>
          </a:prstGeom>
          <a:noFill/>
          <a:ln>
            <a:noFill/>
          </a:ln>
        </p:spPr>
      </p:pic>
      <p:pic>
        <p:nvPicPr>
          <p:cNvPr id="13" name="Picture 12" descr="C:\Users\furqan\Desktop\Insurance Renewal System Code\Screenshots\Activity_check_insurance.PNG"/>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315200" y="3886200"/>
            <a:ext cx="1427114" cy="2895602"/>
          </a:xfrm>
          <a:prstGeom prst="rect">
            <a:avLst/>
          </a:prstGeom>
          <a:noFill/>
          <a:ln>
            <a:noFill/>
          </a:ln>
        </p:spPr>
      </p:pic>
    </p:spTree>
    <p:extLst>
      <p:ext uri="{BB962C8B-B14F-4D97-AF65-F5344CB8AC3E}">
        <p14:creationId xmlns:p14="http://schemas.microsoft.com/office/powerpoint/2010/main" val="26549256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750"/>
                                        <p:tgtEl>
                                          <p:spTgt spid="6">
                                            <p:txEl>
                                              <p:pRg st="0" end="0"/>
                                            </p:txEl>
                                          </p:spTgt>
                                        </p:tgtEl>
                                      </p:cBhvr>
                                    </p:animEffect>
                                    <p:anim calcmode="lin" valueType="num">
                                      <p:cBhvr>
                                        <p:cTn id="13"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750"/>
                                        <p:tgtEl>
                                          <p:spTgt spid="7">
                                            <p:txEl>
                                              <p:pRg st="0" end="0"/>
                                            </p:txEl>
                                          </p:spTgt>
                                        </p:tgtEl>
                                      </p:cBhvr>
                                    </p:animEffect>
                                    <p:anim calcmode="lin" valueType="num">
                                      <p:cBhvr>
                                        <p:cTn id="20"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750"/>
                                        <p:tgtEl>
                                          <p:spTgt spid="10">
                                            <p:txEl>
                                              <p:pRg st="0" end="0"/>
                                            </p:txEl>
                                          </p:spTgt>
                                        </p:tgtEl>
                                      </p:cBhvr>
                                    </p:animEffect>
                                    <p:anim calcmode="lin" valueType="num">
                                      <p:cBhvr>
                                        <p:cTn id="27"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8" dur="75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t>Summary</a:t>
            </a:r>
            <a:endParaRPr lang="en-US" b="1" dirty="0"/>
          </a:p>
        </p:txBody>
      </p:sp>
      <p:sp>
        <p:nvSpPr>
          <p:cNvPr id="3" name="Content Placeholder 2"/>
          <p:cNvSpPr>
            <a:spLocks noGrp="1"/>
          </p:cNvSpPr>
          <p:nvPr>
            <p:ph idx="1"/>
            <p:custDataLst>
              <p:tags r:id="rId3"/>
            </p:custDataLst>
          </p:nvPr>
        </p:nvSpPr>
        <p:spPr>
          <a:xfrm>
            <a:off x="762000" y="1596413"/>
            <a:ext cx="8077200" cy="3661387"/>
          </a:xfrm>
        </p:spPr>
        <p:txBody>
          <a:bodyPr>
            <a:normAutofit/>
          </a:bodyPr>
          <a:lstStyle/>
          <a:p>
            <a:r>
              <a:rPr lang="en-US" sz="2800" b="1" dirty="0" smtClean="0">
                <a:latin typeface="Times New Roman" pitchFamily="18" charset="0"/>
                <a:cs typeface="Times New Roman" pitchFamily="18" charset="0"/>
              </a:rPr>
              <a:t>We studied  following pages:</a:t>
            </a:r>
            <a:endParaRPr lang="en-US" b="1" dirty="0" smtClean="0">
              <a:latin typeface="Times New Roman" pitchFamily="18" charset="0"/>
              <a:cs typeface="Times New Roman" pitchFamily="18" charset="0"/>
            </a:endParaRPr>
          </a:p>
          <a:p>
            <a:pPr>
              <a:buFont typeface="Wingdings" pitchFamily="2" charset="2"/>
              <a:buChar char="ü"/>
            </a:pPr>
            <a:r>
              <a:rPr lang="en-US" sz="2800" i="1" dirty="0" smtClean="0">
                <a:latin typeface="Times New Roman" pitchFamily="18" charset="0"/>
                <a:cs typeface="Times New Roman" pitchFamily="18" charset="0"/>
              </a:rPr>
              <a:t>Splash Screen.</a:t>
            </a:r>
            <a:endParaRPr lang="en-US" sz="2800" i="1" dirty="0" smtClean="0">
              <a:latin typeface="Times New Roman" pitchFamily="18" charset="0"/>
              <a:cs typeface="Times New Roman" pitchFamily="18" charset="0"/>
            </a:endParaRPr>
          </a:p>
          <a:p>
            <a:pPr>
              <a:buFont typeface="Wingdings" pitchFamily="2" charset="2"/>
              <a:buChar char="ü"/>
            </a:pPr>
            <a:r>
              <a:rPr lang="en-US" sz="2800" i="1" dirty="0" smtClean="0">
                <a:latin typeface="Times New Roman" pitchFamily="18" charset="0"/>
                <a:cs typeface="Times New Roman" pitchFamily="18" charset="0"/>
              </a:rPr>
              <a:t>Home Screen.</a:t>
            </a:r>
            <a:endParaRPr lang="en-US" sz="2800" i="1" dirty="0" smtClean="0">
              <a:latin typeface="Times New Roman" pitchFamily="18" charset="0"/>
              <a:cs typeface="Times New Roman" pitchFamily="18" charset="0"/>
            </a:endParaRPr>
          </a:p>
          <a:p>
            <a:pPr>
              <a:buFont typeface="Wingdings" pitchFamily="2" charset="2"/>
              <a:buChar char="ü"/>
            </a:pPr>
            <a:r>
              <a:rPr lang="en-US" sz="2800" i="1" dirty="0" smtClean="0">
                <a:latin typeface="Times New Roman" pitchFamily="18" charset="0"/>
                <a:cs typeface="Times New Roman" pitchFamily="18" charset="0"/>
              </a:rPr>
              <a:t>Add Policy Renew Details Screen</a:t>
            </a:r>
            <a:r>
              <a:rPr lang="en-US" sz="2800" i="1" dirty="0" smtClean="0">
                <a:latin typeface="Times New Roman" pitchFamily="18" charset="0"/>
                <a:cs typeface="Times New Roman" pitchFamily="18" charset="0"/>
              </a:rPr>
              <a:t>.</a:t>
            </a:r>
            <a:endParaRPr lang="en-US" sz="2800" i="1" dirty="0" smtClean="0">
              <a:latin typeface="Times New Roman" pitchFamily="18" charset="0"/>
              <a:cs typeface="Times New Roman" pitchFamily="18" charset="0"/>
            </a:endParaRPr>
          </a:p>
          <a:p>
            <a:pPr>
              <a:buFont typeface="Wingdings" pitchFamily="2" charset="2"/>
              <a:buChar char="ü"/>
            </a:pPr>
            <a:r>
              <a:rPr lang="en-US" sz="2800" i="1" dirty="0" smtClean="0">
                <a:latin typeface="Times New Roman" pitchFamily="18" charset="0"/>
                <a:cs typeface="Times New Roman" pitchFamily="18" charset="0"/>
              </a:rPr>
              <a:t>Payment Details Screen</a:t>
            </a:r>
            <a:r>
              <a:rPr lang="en-US" sz="2800" i="1" dirty="0" smtClean="0">
                <a:latin typeface="Times New Roman" pitchFamily="18" charset="0"/>
                <a:cs typeface="Times New Roman" pitchFamily="18" charset="0"/>
              </a:rPr>
              <a:t>.</a:t>
            </a:r>
            <a:endParaRPr lang="en-US" sz="2800" i="1" dirty="0" smtClean="0">
              <a:latin typeface="Times New Roman" pitchFamily="18" charset="0"/>
              <a:cs typeface="Times New Roman" pitchFamily="18" charset="0"/>
            </a:endParaRPr>
          </a:p>
          <a:p>
            <a:pPr>
              <a:buFont typeface="Wingdings" pitchFamily="2" charset="2"/>
              <a:buChar char="ü"/>
            </a:pPr>
            <a:r>
              <a:rPr lang="en-US" sz="2800" i="1" dirty="0" smtClean="0">
                <a:latin typeface="Times New Roman" pitchFamily="18" charset="0"/>
                <a:cs typeface="Times New Roman" pitchFamily="18" charset="0"/>
              </a:rPr>
              <a:t>Check Insurance Screen.</a:t>
            </a:r>
            <a:endParaRPr lang="en-US" sz="2800" i="1" dirty="0" smtClean="0">
              <a:latin typeface="Times New Roman" pitchFamily="18" charset="0"/>
              <a:cs typeface="Times New Roman" pitchFamily="18" charset="0"/>
            </a:endParaRPr>
          </a:p>
          <a:p>
            <a:pPr marL="0" indent="0">
              <a:buNone/>
            </a:pPr>
            <a:endParaRPr lang="en-US" sz="2800" i="1" dirty="0" smtClean="0">
              <a:latin typeface="Times New Roman" pitchFamily="18" charset="0"/>
              <a:cs typeface="Times New Roman" pitchFamily="18" charset="0"/>
            </a:endParaRPr>
          </a:p>
          <a:p>
            <a:pPr>
              <a:buFont typeface="Wingdings" pitchFamily="2" charset="2"/>
              <a:buChar char="ü"/>
            </a:pPr>
            <a:endParaRPr lang="en-US" dirty="0" smtClean="0"/>
          </a:p>
          <a:p>
            <a:pPr marL="0" indent="0">
              <a:buNone/>
            </a:pPr>
            <a:endParaRPr lang="en-US" dirty="0" smtClean="0"/>
          </a:p>
          <a:p>
            <a:pPr>
              <a:buFont typeface="Wingdings" pitchFamily="2" charset="2"/>
              <a:buChar char="ü"/>
            </a:pPr>
            <a:endParaRPr lang="en-US" dirty="0" smtClean="0"/>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1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1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1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1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3048000" y="1371600"/>
            <a:ext cx="5638800" cy="1362075"/>
          </a:xfrm>
        </p:spPr>
        <p:txBody>
          <a:bodyPr/>
          <a:lstStyle/>
          <a:p>
            <a:pPr>
              <a:defRPr/>
            </a:pPr>
            <a:r>
              <a:rPr lang="en-US" sz="4400" i="1" dirty="0" smtClean="0"/>
              <a:t>Thanks for watching…</a:t>
            </a:r>
            <a:endParaRPr lang="en-US" i="1" dirty="0" smtClean="0"/>
          </a:p>
        </p:txBody>
      </p:sp>
      <p:sp>
        <p:nvSpPr>
          <p:cNvPr id="3" name="Rectangle 2"/>
          <p:cNvSpPr txBox="1">
            <a:spLocks noChangeArrowheads="1"/>
          </p:cNvSpPr>
          <p:nvPr>
            <p:custDataLst>
              <p:tags r:id="rId3"/>
            </p:custDataLst>
          </p:nvPr>
        </p:nvSpPr>
        <p:spPr>
          <a:xfrm>
            <a:off x="6248400" y="1981200"/>
            <a:ext cx="4343400" cy="1362075"/>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lang="en-US" sz="4000" b="1" kern="1200" cap="small" baseline="0">
                <a:solidFill>
                  <a:srgbClr val="003300"/>
                </a:solidFill>
                <a:latin typeface="+mj-lt"/>
                <a:ea typeface="+mj-ea"/>
                <a:cs typeface="+mj-cs"/>
              </a:defRPr>
            </a:lvl1pPr>
          </a:lstStyle>
          <a:p>
            <a:pPr>
              <a:defRPr/>
            </a:pPr>
            <a:r>
              <a:rPr lang="en-US" i="1" dirty="0" smtClean="0"/>
              <a:t>The End…</a:t>
            </a:r>
          </a:p>
        </p:txBody>
      </p:sp>
    </p:spTree>
    <p:custDataLst>
      <p:tags r:id="rId1"/>
    </p:custDataLst>
  </p:cSld>
  <p:clrMapOvr>
    <a:masterClrMapping/>
  </p:clrMapOvr>
  <p:transition advClick="0"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22594"/>
                                        </p:tgtEl>
                                        <p:attrNameLst>
                                          <p:attrName>style.visibility</p:attrName>
                                        </p:attrNameLst>
                                      </p:cBhvr>
                                      <p:to>
                                        <p:strVal val="visible"/>
                                      </p:to>
                                    </p:set>
                                    <p:animEffect transition="in" filter="circle(in)">
                                      <p:cBhvr>
                                        <p:cTn id="7" dur="1250"/>
                                        <p:tgtEl>
                                          <p:spTgt spid="622594"/>
                                        </p:tgtEl>
                                      </p:cBhvr>
                                    </p:animEffect>
                                  </p:childTnLst>
                                </p:cTn>
                              </p:par>
                            </p:childTnLst>
                          </p:cTn>
                        </p:par>
                        <p:par>
                          <p:cTn id="8" fill="hold">
                            <p:stCondLst>
                              <p:cond delay="125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694</Words>
  <Application>Microsoft Office PowerPoint</Application>
  <PresentationFormat>On-screen Show (4:3)</PresentationFormat>
  <Paragraphs>78</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Training</vt:lpstr>
      <vt:lpstr>Insurance renewal System</vt:lpstr>
      <vt:lpstr>Introduction? Insurance Renewal System is an online e-Insurance Renewal System where any user can easily renew your car’s insurance yourself, without any facing hurdles, as well as they also registered themselves with this app.  Moreover, they can download registered insurance info via pdf format. The purpose of this app is to facilitate those people who like to renew their car’s insurance. </vt:lpstr>
      <vt:lpstr>PowerPoint Presentation</vt:lpstr>
      <vt:lpstr>PowerPoint Presentation</vt:lpstr>
      <vt:lpstr>PowerPoint Presentation</vt:lpstr>
      <vt:lpstr>PowerPoint Presentation</vt:lpstr>
      <vt:lpstr>Summary</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2021-04-11T20:42:15Z</dcterms:created>
  <dcterms:modified xsi:type="dcterms:W3CDTF">2023-08-04T13:15:46Z</dcterms:modified>
</cp:coreProperties>
</file>