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9" r:id="rId1"/>
  </p:sldMasterIdLst>
  <p:notesMasterIdLst>
    <p:notesMasterId r:id="rId14"/>
  </p:notesMasterIdLst>
  <p:handoutMasterIdLst>
    <p:handoutMasterId r:id="rId15"/>
  </p:handoutMasterIdLst>
  <p:sldIdLst>
    <p:sldId id="256" r:id="rId2"/>
    <p:sldId id="326" r:id="rId3"/>
    <p:sldId id="257" r:id="rId4"/>
    <p:sldId id="330" r:id="rId5"/>
    <p:sldId id="324" r:id="rId6"/>
    <p:sldId id="328" r:id="rId7"/>
    <p:sldId id="323" r:id="rId8"/>
    <p:sldId id="309" r:id="rId9"/>
    <p:sldId id="329" r:id="rId10"/>
    <p:sldId id="327" r:id="rId11"/>
    <p:sldId id="331" r:id="rId12"/>
    <p:sldId id="311" r:id="rId13"/>
  </p:sldIdLst>
  <p:sldSz cx="9144000" cy="6858000" type="screen4x3"/>
  <p:notesSz cx="6797675" cy="9926638"/>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D3C"/>
    <a:srgbClr val="B70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29" autoAdjust="0"/>
  </p:normalViewPr>
  <p:slideViewPr>
    <p:cSldViewPr>
      <p:cViewPr varScale="1">
        <p:scale>
          <a:sx n="78" d="100"/>
          <a:sy n="78" d="100"/>
        </p:scale>
        <p:origin x="1013" y="82"/>
      </p:cViewPr>
      <p:guideLst>
        <p:guide orient="horz" pos="2160"/>
        <p:guide pos="2880"/>
      </p:guideLst>
    </p:cSldViewPr>
  </p:slideViewPr>
  <p:outlineViewPr>
    <p:cViewPr>
      <p:scale>
        <a:sx n="33" d="100"/>
        <a:sy n="33" d="100"/>
      </p:scale>
      <p:origin x="0" y="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189" cy="49665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49899" y="0"/>
            <a:ext cx="2946189" cy="496650"/>
          </a:xfrm>
          <a:prstGeom prst="rect">
            <a:avLst/>
          </a:prstGeom>
        </p:spPr>
        <p:txBody>
          <a:bodyPr vert="horz" lIns="91440" tIns="45720" rIns="91440" bIns="45720" rtlCol="0"/>
          <a:lstStyle>
            <a:lvl1pPr algn="r">
              <a:defRPr sz="1200"/>
            </a:lvl1pPr>
          </a:lstStyle>
          <a:p>
            <a:fld id="{03E60941-6C9B-48FB-BC38-793155592C8D}" type="datetimeFigureOut">
              <a:rPr lang="en-GB" smtClean="0"/>
              <a:t>28/02/2023</a:t>
            </a:fld>
            <a:endParaRPr lang="en-GB" dirty="0"/>
          </a:p>
        </p:txBody>
      </p:sp>
      <p:sp>
        <p:nvSpPr>
          <p:cNvPr id="4" name="Footer Placeholder 3"/>
          <p:cNvSpPr>
            <a:spLocks noGrp="1"/>
          </p:cNvSpPr>
          <p:nvPr>
            <p:ph type="ftr" sz="quarter" idx="2"/>
          </p:nvPr>
        </p:nvSpPr>
        <p:spPr>
          <a:xfrm>
            <a:off x="1" y="9428402"/>
            <a:ext cx="2946189" cy="49665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49899" y="9428402"/>
            <a:ext cx="2946189" cy="496650"/>
          </a:xfrm>
          <a:prstGeom prst="rect">
            <a:avLst/>
          </a:prstGeom>
        </p:spPr>
        <p:txBody>
          <a:bodyPr vert="horz" lIns="91440" tIns="45720" rIns="91440" bIns="45720" rtlCol="0" anchor="b"/>
          <a:lstStyle>
            <a:lvl1pPr algn="r">
              <a:defRPr sz="1200"/>
            </a:lvl1pPr>
          </a:lstStyle>
          <a:p>
            <a:fld id="{35770E0C-36DF-41AC-AE6A-11AA480B1577}" type="slidenum">
              <a:rPr lang="en-GB" smtClean="0"/>
              <a:t>‹#›</a:t>
            </a:fld>
            <a:endParaRPr lang="en-GB" dirty="0"/>
          </a:p>
        </p:txBody>
      </p:sp>
    </p:spTree>
    <p:extLst>
      <p:ext uri="{BB962C8B-B14F-4D97-AF65-F5344CB8AC3E}">
        <p14:creationId xmlns:p14="http://schemas.microsoft.com/office/powerpoint/2010/main" val="2027233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2946187" cy="496648"/>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dirty="0"/>
          </a:p>
        </p:txBody>
      </p:sp>
      <p:sp>
        <p:nvSpPr>
          <p:cNvPr id="3" name="Shape 3"/>
          <p:cNvSpPr txBox="1">
            <a:spLocks noGrp="1"/>
          </p:cNvSpPr>
          <p:nvPr>
            <p:ph type="dt" idx="10"/>
          </p:nvPr>
        </p:nvSpPr>
        <p:spPr>
          <a:xfrm>
            <a:off x="3849899" y="0"/>
            <a:ext cx="2946187" cy="496648"/>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dirty="0"/>
          </a:p>
        </p:txBody>
      </p:sp>
      <p:sp>
        <p:nvSpPr>
          <p:cNvPr id="4" name="Shape 4"/>
          <p:cNvSpPr>
            <a:spLocks noGrp="1" noRot="1" noChangeAspect="1"/>
          </p:cNvSpPr>
          <p:nvPr>
            <p:ph type="sldImg" idx="3"/>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79768" y="4715788"/>
            <a:ext cx="5438139" cy="4466668"/>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1" y="9428402"/>
            <a:ext cx="2946187" cy="496648"/>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dirty="0"/>
          </a:p>
        </p:txBody>
      </p:sp>
      <p:sp>
        <p:nvSpPr>
          <p:cNvPr id="7" name="Shape 7"/>
          <p:cNvSpPr txBox="1">
            <a:spLocks noGrp="1"/>
          </p:cNvSpPr>
          <p:nvPr>
            <p:ph type="sldNum" idx="12"/>
          </p:nvPr>
        </p:nvSpPr>
        <p:spPr>
          <a:xfrm>
            <a:off x="3849899" y="9428402"/>
            <a:ext cx="2946187" cy="496648"/>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0" i="0" u="none" strike="noStrike" cap="none" baseline="0">
                <a:solidFill>
                  <a:srgbClr val="000000"/>
                </a:solidFill>
                <a:latin typeface="Calibri"/>
                <a:ea typeface="Calibri"/>
                <a:cs typeface="Calibri"/>
                <a:sym typeface="Calibri"/>
              </a:defRPr>
            </a:lvl1pPr>
          </a:lstStyle>
          <a:p>
            <a:pPr marL="0" lvl="0" indent="0">
              <a:spcBef>
                <a:spcPts val="0"/>
              </a:spcBef>
              <a:buClr>
                <a:srgbClr val="000000"/>
              </a:buClr>
              <a:buSzPct val="25000"/>
              <a:buFont typeface="Calibri"/>
              <a:buNone/>
            </a:pPr>
            <a:fld id="{00000000-1234-1234-1234-123412341234}" type="slidenum">
              <a:rPr lang="en-US"/>
              <a:t>‹#›</a:t>
            </a:fld>
            <a:endParaRPr lang="en-US" dirty="0"/>
          </a:p>
        </p:txBody>
      </p:sp>
    </p:spTree>
    <p:extLst>
      <p:ext uri="{BB962C8B-B14F-4D97-AF65-F5344CB8AC3E}">
        <p14:creationId xmlns:p14="http://schemas.microsoft.com/office/powerpoint/2010/main" val="17186048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88" name="Shape 88"/>
          <p:cNvSpPr txBox="1">
            <a:spLocks noGrp="1"/>
          </p:cNvSpPr>
          <p:nvPr>
            <p:ph type="body" idx="1"/>
          </p:nvPr>
        </p:nvSpPr>
        <p:spPr>
          <a:xfrm>
            <a:off x="679768" y="4715788"/>
            <a:ext cx="5438139" cy="4466668"/>
          </a:xfrm>
          <a:prstGeom prst="rect">
            <a:avLst/>
          </a:prstGeom>
          <a:noFill/>
          <a:ln>
            <a:noFill/>
          </a:ln>
        </p:spPr>
        <p:txBody>
          <a:bodyPr lIns="91425" tIns="45700" rIns="91425" bIns="45700" anchor="t" anchorCtr="0">
            <a:noAutofit/>
          </a:bodyPr>
          <a:lstStyle/>
          <a:p>
            <a:pPr>
              <a:spcBef>
                <a:spcPts val="0"/>
              </a:spcBef>
              <a:buNone/>
            </a:pPr>
            <a:endParaRPr dirty="0"/>
          </a:p>
        </p:txBody>
      </p:sp>
      <p:sp>
        <p:nvSpPr>
          <p:cNvPr id="89" name="Shape 89"/>
          <p:cNvSpPr txBox="1"/>
          <p:nvPr/>
        </p:nvSpPr>
        <p:spPr>
          <a:xfrm>
            <a:off x="3849899" y="9428402"/>
            <a:ext cx="2946187" cy="496648"/>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800" b="0" i="0" u="none" strike="noStrike" cap="none" baseline="0">
                <a:solidFill>
                  <a:srgbClr val="000000"/>
                </a:solidFill>
                <a:latin typeface="Arial"/>
                <a:ea typeface="Arial"/>
                <a:cs typeface="Arial"/>
                <a:sym typeface="Arial"/>
              </a:rPr>
              <a:t>1</a:t>
            </a:fld>
            <a:endParaRPr lang="en-US" sz="1800" b="0" i="0" u="none" strike="noStrike" cap="none" baseline="0" dirty="0">
              <a:solidFill>
                <a:srgbClr val="000000"/>
              </a:solidFill>
              <a:latin typeface="Arial"/>
              <a:ea typeface="Arial"/>
              <a:cs typeface="Arial"/>
              <a:sym typeface="Arial"/>
            </a:endParaRPr>
          </a:p>
        </p:txBody>
      </p:sp>
      <p:sp>
        <p:nvSpPr>
          <p:cNvPr id="90" name="Shape 90"/>
          <p:cNvSpPr txBox="1"/>
          <p:nvPr/>
        </p:nvSpPr>
        <p:spPr>
          <a:xfrm>
            <a:off x="3849899" y="0"/>
            <a:ext cx="2946187" cy="49664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Calibri"/>
              <a:buNone/>
            </a:pPr>
            <a:r>
              <a:rPr lang="en-US" sz="1200" b="0" i="0" u="none" strike="noStrike" cap="none" baseline="0" dirty="0">
                <a:solidFill>
                  <a:srgbClr val="000000"/>
                </a:solidFill>
                <a:latin typeface="Calibri"/>
                <a:ea typeface="Calibri"/>
                <a:cs typeface="Calibri"/>
                <a:sym typeface="Calibri"/>
              </a:rPr>
              <a:t>SBS Advisory Board - 10th July 2013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79768" y="4715788"/>
            <a:ext cx="5438139" cy="4466668"/>
          </a:xfrm>
          <a:prstGeom prst="rect">
            <a:avLst/>
          </a:prstGeom>
        </p:spPr>
        <p:txBody>
          <a:bodyPr lIns="91425" tIns="91425" rIns="91425" bIns="91425" anchor="ctr" anchorCtr="0">
            <a:noAutofit/>
          </a:bodyPr>
          <a:lstStyle/>
          <a:p>
            <a:pPr>
              <a:spcBef>
                <a:spcPts val="0"/>
              </a:spcBef>
              <a:buNone/>
            </a:pPr>
            <a:r>
              <a:rPr lang="en-US" b="1" i="0" dirty="0">
                <a:solidFill>
                  <a:srgbClr val="000000"/>
                </a:solidFill>
                <a:effectLst/>
                <a:latin typeface="-apple-system"/>
              </a:rPr>
              <a:t>Cross sectional </a:t>
            </a:r>
            <a:r>
              <a:rPr lang="en-US" b="0" i="0" dirty="0">
                <a:solidFill>
                  <a:srgbClr val="000000"/>
                </a:solidFill>
                <a:effectLst/>
                <a:latin typeface="-apple-system"/>
              </a:rPr>
              <a:t>is a data which is collected from all the participants at the same time. Time is not considered as a study variable during cross sectional research.</a:t>
            </a:r>
          </a:p>
          <a:p>
            <a:pPr>
              <a:spcBef>
                <a:spcPts val="0"/>
              </a:spcBef>
              <a:buNone/>
            </a:pPr>
            <a:endParaRPr dirty="0"/>
          </a:p>
        </p:txBody>
      </p:sp>
      <p:sp>
        <p:nvSpPr>
          <p:cNvPr id="96" name="Shape 96"/>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 line of the boxplot </a:t>
            </a:r>
            <a:r>
              <a:rPr lang="en-US" dirty="0" err="1"/>
              <a:t>reprsents</a:t>
            </a:r>
            <a:r>
              <a:rPr lang="en-US" dirty="0"/>
              <a:t> their means and the upper line represents their variance.</a:t>
            </a:r>
          </a:p>
        </p:txBody>
      </p:sp>
      <p:sp>
        <p:nvSpPr>
          <p:cNvPr id="4" name="Slide Number Placeholder 3"/>
          <p:cNvSpPr>
            <a:spLocks noGrp="1"/>
          </p:cNvSpPr>
          <p:nvPr>
            <p:ph type="sldNum" idx="12"/>
          </p:nvPr>
        </p:nvSpPr>
        <p:spPr/>
        <p:txBody>
          <a:bodyPr/>
          <a:lstStyle/>
          <a:p>
            <a:pPr marL="0" lvl="0" indent="0">
              <a:spcBef>
                <a:spcPts val="0"/>
              </a:spcBef>
              <a:buClr>
                <a:srgbClr val="000000"/>
              </a:buClr>
              <a:buSzPct val="25000"/>
              <a:buFont typeface="Calibri"/>
              <a:buNone/>
            </a:pPr>
            <a:fld id="{00000000-1234-1234-1234-123412341234}" type="slidenum">
              <a:rPr lang="en-US" smtClean="0"/>
              <a:t>6</a:t>
            </a:fld>
            <a:endParaRPr lang="en-US" dirty="0"/>
          </a:p>
        </p:txBody>
      </p:sp>
    </p:spTree>
    <p:extLst>
      <p:ext uri="{BB962C8B-B14F-4D97-AF65-F5344CB8AC3E}">
        <p14:creationId xmlns:p14="http://schemas.microsoft.com/office/powerpoint/2010/main" val="176378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79768" y="4715788"/>
            <a:ext cx="5438139" cy="4466668"/>
          </a:xfrm>
          <a:prstGeom prst="rect">
            <a:avLst/>
          </a:prstGeom>
        </p:spPr>
        <p:txBody>
          <a:bodyPr lIns="91425" tIns="91425" rIns="91425" bIns="91425" anchor="ctr" anchorCtr="0">
            <a:noAutofit/>
          </a:bodyPr>
          <a:lstStyle/>
          <a:p>
            <a:pPr>
              <a:spcBef>
                <a:spcPts val="0"/>
              </a:spcBef>
              <a:buNone/>
            </a:pPr>
            <a:r>
              <a:rPr lang="en-US" dirty="0"/>
              <a:t>There is descriptive statistics of all the variables. Mean, median, max min of wages data and as the other variables are not continues and categorical/factor so the count of all the categories are given.</a:t>
            </a:r>
            <a:endParaRPr dirty="0"/>
          </a:p>
        </p:txBody>
      </p:sp>
      <p:sp>
        <p:nvSpPr>
          <p:cNvPr id="96" name="Shape 96"/>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79768" y="4715788"/>
            <a:ext cx="5438139" cy="4466668"/>
          </a:xfrm>
          <a:prstGeom prst="rect">
            <a:avLst/>
          </a:prstGeom>
        </p:spPr>
        <p:txBody>
          <a:bodyPr lIns="91425" tIns="91425" rIns="91425" bIns="91425" anchor="ctr" anchorCtr="0">
            <a:noAutofit/>
          </a:bodyPr>
          <a:lstStyle/>
          <a:p>
            <a:pPr>
              <a:spcBef>
                <a:spcPts val="0"/>
              </a:spcBef>
              <a:buNone/>
            </a:pPr>
            <a:endParaRPr dirty="0"/>
          </a:p>
        </p:txBody>
      </p:sp>
      <p:sp>
        <p:nvSpPr>
          <p:cNvPr id="96" name="Shape 96"/>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79768" y="4715788"/>
            <a:ext cx="5438139" cy="4466668"/>
          </a:xfrm>
          <a:prstGeom prst="rect">
            <a:avLst/>
          </a:prstGeom>
        </p:spPr>
        <p:txBody>
          <a:bodyPr lIns="91425" tIns="91425" rIns="91425" bIns="91425" anchor="ctr" anchorCtr="0">
            <a:noAutofit/>
          </a:bodyPr>
          <a:lstStyle/>
          <a:p>
            <a:pPr>
              <a:spcBef>
                <a:spcPts val="0"/>
              </a:spcBef>
              <a:buNone/>
            </a:pPr>
            <a:endParaRPr dirty="0"/>
          </a:p>
        </p:txBody>
      </p:sp>
      <p:sp>
        <p:nvSpPr>
          <p:cNvPr id="96" name="Shape 96"/>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595959"/>
              </a:buClr>
              <a:buFont typeface="Arial"/>
              <a:buNone/>
              <a:defRPr/>
            </a:lvl1pPr>
            <a:lvl2pPr marL="457200" marR="0" indent="0" algn="ctr" rtl="0">
              <a:spcBef>
                <a:spcPts val="560"/>
              </a:spcBef>
              <a:spcAft>
                <a:spcPts val="0"/>
              </a:spcAft>
              <a:buClr>
                <a:srgbClr val="888888"/>
              </a:buClr>
              <a:buFont typeface="Arial"/>
              <a:buNone/>
              <a:defRPr/>
            </a:lvl2pPr>
            <a:lvl3pPr marL="914400" marR="0" indent="0" algn="ctr" rtl="0">
              <a:spcBef>
                <a:spcPts val="480"/>
              </a:spcBef>
              <a:spcAft>
                <a:spcPts val="0"/>
              </a:spcAft>
              <a:buClr>
                <a:srgbClr val="888888"/>
              </a:buClr>
              <a:buFont typeface="Arial"/>
              <a:buNone/>
              <a:defRPr/>
            </a:lvl3pPr>
            <a:lvl4pPr marL="1371600" marR="0" indent="0" algn="ctr" rtl="0">
              <a:spcBef>
                <a:spcPts val="400"/>
              </a:spcBef>
              <a:spcAft>
                <a:spcPts val="0"/>
              </a:spcAft>
              <a:buClr>
                <a:srgbClr val="888888"/>
              </a:buClr>
              <a:buFont typeface="Arial"/>
              <a:buNone/>
              <a:defRPr/>
            </a:lvl4pPr>
            <a:lvl5pPr marL="1828800" marR="0" indent="0" algn="ctr" rtl="0">
              <a:spcBef>
                <a:spcPts val="400"/>
              </a:spcBef>
              <a:spcAft>
                <a:spcPts val="0"/>
              </a:spcAft>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23850" y="836612"/>
            <a:ext cx="8496299" cy="863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2" name="Shape 72"/>
          <p:cNvSpPr txBox="1">
            <a:spLocks noGrp="1"/>
          </p:cNvSpPr>
          <p:nvPr>
            <p:ph type="body" idx="1"/>
          </p:nvPr>
        </p:nvSpPr>
        <p:spPr>
          <a:xfrm>
            <a:off x="323528" y="1772816"/>
            <a:ext cx="4172271" cy="4968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4648200" y="1772816"/>
            <a:ext cx="4172271" cy="4968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Arial"/>
              <a:buNone/>
              <a:defRPr/>
            </a:lvl1pPr>
            <a:lvl2pPr marL="457200" indent="0" rtl="0">
              <a:spcBef>
                <a:spcPts val="0"/>
              </a:spcBef>
              <a:buClr>
                <a:srgbClr val="888888"/>
              </a:buClr>
              <a:buFont typeface="Arial"/>
              <a:buNone/>
              <a:defRPr/>
            </a:lvl2pPr>
            <a:lvl3pPr marL="914400" indent="0" rtl="0">
              <a:spcBef>
                <a:spcPts val="0"/>
              </a:spcBef>
              <a:buClr>
                <a:srgbClr val="888888"/>
              </a:buClr>
              <a:buFont typeface="Arial"/>
              <a:buNone/>
              <a:defRPr/>
            </a:lvl3pPr>
            <a:lvl4pPr marL="1371600" indent="0" rtl="0">
              <a:spcBef>
                <a:spcPts val="0"/>
              </a:spcBef>
              <a:buClr>
                <a:srgbClr val="888888"/>
              </a:buClr>
              <a:buFont typeface="Arial"/>
              <a:buNone/>
              <a:defRPr/>
            </a:lvl4pPr>
            <a:lvl5pPr marL="1828800" indent="0" rtl="0">
              <a:spcBef>
                <a:spcPts val="0"/>
              </a:spcBef>
              <a:buClr>
                <a:srgbClr val="888888"/>
              </a:buClr>
              <a:buFont typeface="Arial"/>
              <a:buNone/>
              <a:defRPr/>
            </a:lvl5pPr>
            <a:lvl6pPr marL="2286000" indent="0" rtl="0">
              <a:spcBef>
                <a:spcPts val="0"/>
              </a:spcBef>
              <a:buClr>
                <a:srgbClr val="888888"/>
              </a:buClr>
              <a:buFont typeface="Arial"/>
              <a:buNone/>
              <a:defRPr/>
            </a:lvl6pPr>
            <a:lvl7pPr marL="2743200" indent="0" rtl="0">
              <a:spcBef>
                <a:spcPts val="0"/>
              </a:spcBef>
              <a:buClr>
                <a:srgbClr val="888888"/>
              </a:buClr>
              <a:buFont typeface="Arial"/>
              <a:buNone/>
              <a:defRPr/>
            </a:lvl7pPr>
            <a:lvl8pPr marL="3200400" indent="0" rtl="0">
              <a:spcBef>
                <a:spcPts val="0"/>
              </a:spcBef>
              <a:buClr>
                <a:srgbClr val="888888"/>
              </a:buClr>
              <a:buFont typeface="Arial"/>
              <a:buNone/>
              <a:defRPr/>
            </a:lvl8pPr>
            <a:lvl9pPr marL="3657600" indent="0" rtl="0">
              <a:spcBef>
                <a:spcPts val="0"/>
              </a:spcBef>
              <a:buClr>
                <a:srgbClr val="888888"/>
              </a:buClr>
              <a:buFont typeface="Arial"/>
              <a:buNone/>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23850" y="836612"/>
            <a:ext cx="8496299" cy="863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3" name="Shape 23"/>
          <p:cNvSpPr txBox="1">
            <a:spLocks noGrp="1"/>
          </p:cNvSpPr>
          <p:nvPr>
            <p:ph type="body" idx="1"/>
          </p:nvPr>
        </p:nvSpPr>
        <p:spPr>
          <a:xfrm>
            <a:off x="323850" y="1773236"/>
            <a:ext cx="8496299" cy="4968875"/>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9" name="Shape 29"/>
          <p:cNvSpPr txBox="1">
            <a:spLocks noGrp="1"/>
          </p:cNvSpPr>
          <p:nvPr>
            <p:ph type="body" idx="1"/>
          </p:nvPr>
        </p:nvSpPr>
        <p:spPr>
          <a:xfrm rot="5400000">
            <a:off x="1374601" y="1023764"/>
            <a:ext cx="5851525" cy="4353272"/>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23850" y="836612"/>
            <a:ext cx="8496299" cy="863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5" name="Shape 35"/>
          <p:cNvSpPr txBox="1">
            <a:spLocks noGrp="1"/>
          </p:cNvSpPr>
          <p:nvPr>
            <p:ph type="body" idx="1"/>
          </p:nvPr>
        </p:nvSpPr>
        <p:spPr>
          <a:xfrm rot="5400000">
            <a:off x="2087562" y="9524"/>
            <a:ext cx="4968875" cy="84962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627783" y="4797151"/>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a:spLocks noGrp="1"/>
          </p:cNvSpPr>
          <p:nvPr>
            <p:ph type="pic" idx="2"/>
          </p:nvPr>
        </p:nvSpPr>
        <p:spPr>
          <a:xfrm>
            <a:off x="2627783" y="620687"/>
            <a:ext cx="5486399" cy="4114800"/>
          </a:xfrm>
          <a:prstGeom prst="rect">
            <a:avLst/>
          </a:prstGeom>
          <a:noFill/>
          <a:ln>
            <a:noFill/>
          </a:ln>
        </p:spPr>
      </p:sp>
      <p:sp>
        <p:nvSpPr>
          <p:cNvPr id="42" name="Shape 42"/>
          <p:cNvSpPr txBox="1">
            <a:spLocks noGrp="1"/>
          </p:cNvSpPr>
          <p:nvPr>
            <p:ph type="body" idx="1"/>
          </p:nvPr>
        </p:nvSpPr>
        <p:spPr>
          <a:xfrm>
            <a:off x="2627783" y="5373216"/>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3" name="Shape 4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44" name="Shape 4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45" name="Shape 4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67543" y="1556791"/>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1"/>
          </p:nvPr>
        </p:nvSpPr>
        <p:spPr>
          <a:xfrm>
            <a:off x="3575050" y="1556791"/>
            <a:ext cx="5111750" cy="456937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body" idx="2"/>
          </p:nvPr>
        </p:nvSpPr>
        <p:spPr>
          <a:xfrm>
            <a:off x="457200" y="2852935"/>
            <a:ext cx="3008313" cy="3273226"/>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23850" y="836612"/>
            <a:ext cx="8496299" cy="8635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9" name="Shape 5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60" name="Shape 6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61" name="Shape 6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mparison">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64" name="Shape 6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66" name="Shape 6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323850" y="836612"/>
            <a:ext cx="8496299" cy="8635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323850" y="1773236"/>
            <a:ext cx="8496299" cy="49688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dirty="0"/>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Arial"/>
                <a:ea typeface="Arial"/>
                <a:cs typeface="Arial"/>
                <a:sym typeface="Arial"/>
              </a:defRPr>
            </a:lvl1pPr>
          </a:lstStyle>
          <a:p>
            <a:pPr marL="0" lvl="0" indent="0">
              <a:spcBef>
                <a:spcPts val="0"/>
              </a:spcBef>
              <a:buClr>
                <a:srgbClr val="898989"/>
              </a:buClr>
              <a:buSzPct val="25000"/>
              <a:buFont typeface="Arial"/>
              <a:buNone/>
            </a:pPr>
            <a:fld id="{00000000-1234-1234-1234-123412341234}" type="slidenum">
              <a:rPr lang="en-US"/>
              <a:t>‹#›</a:t>
            </a:fld>
            <a:endParaRPr lang="en-US" dirty="0"/>
          </a:p>
        </p:txBody>
      </p:sp>
      <p:pic>
        <p:nvPicPr>
          <p:cNvPr id="14" name="Shape 14"/>
          <p:cNvPicPr preferRelativeResize="0"/>
          <p:nvPr/>
        </p:nvPicPr>
        <p:blipFill rotWithShape="1">
          <a:blip r:embed="rId13">
            <a:alphaModFix/>
          </a:blip>
          <a:srcRect/>
          <a:stretch/>
        </p:blipFill>
        <p:spPr>
          <a:xfrm>
            <a:off x="179386" y="115886"/>
            <a:ext cx="2179637" cy="6413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55576" y="2780928"/>
            <a:ext cx="7772400" cy="147002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990033"/>
              </a:buClr>
              <a:buSzPct val="25000"/>
              <a:buFont typeface="Arial"/>
              <a:buNone/>
            </a:pPr>
            <a:r>
              <a:rPr lang="en-US" sz="4400" b="1" dirty="0">
                <a:solidFill>
                  <a:srgbClr val="B70D3C"/>
                </a:solidFill>
              </a:rPr>
              <a:t>Descriptive, Inferential and Regression Analysis </a:t>
            </a:r>
            <a:endParaRPr lang="en-US" sz="4400" b="1" i="0" u="none" strike="noStrike" cap="none" baseline="0" dirty="0">
              <a:solidFill>
                <a:srgbClr val="990033"/>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1</a:t>
            </a:fld>
            <a:endParaRPr lang="en-US" dirty="0"/>
          </a:p>
        </p:txBody>
      </p:sp>
      <p:sp>
        <p:nvSpPr>
          <p:cNvPr id="3" name="AutoShape 2" descr="Image result for epas image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Image result for epas images"/>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a:solidFill>
                  <a:srgbClr val="B70D50"/>
                </a:solidFill>
              </a:rPr>
              <a:t>Regression Model</a:t>
            </a:r>
            <a:endParaRPr lang="en-GB" sz="2000" b="1" dirty="0">
              <a:solidFill>
                <a:srgbClr val="FF0000"/>
              </a:solidFill>
            </a:endParaRPr>
          </a:p>
        </p:txBody>
      </p:sp>
      <p:sp>
        <p:nvSpPr>
          <p:cNvPr id="3" name="Text Placeholder 2"/>
          <p:cNvSpPr>
            <a:spLocks noGrp="1"/>
          </p:cNvSpPr>
          <p:nvPr>
            <p:ph type="body" idx="1"/>
          </p:nvPr>
        </p:nvSpPr>
        <p:spPr>
          <a:xfrm>
            <a:off x="314760" y="1570037"/>
            <a:ext cx="8496299" cy="4968875"/>
          </a:xfrm>
        </p:spPr>
        <p:txBody>
          <a:bodyPr/>
          <a:lstStyle/>
          <a:p>
            <a:pPr marL="203200" indent="0">
              <a:buNone/>
            </a:pPr>
            <a:r>
              <a:rPr lang="en-GB" sz="1800" dirty="0">
                <a:latin typeface="Times New Roman" panose="02020603050405020304" pitchFamily="18" charset="0"/>
                <a:cs typeface="Times New Roman" panose="02020603050405020304" pitchFamily="18" charset="0"/>
              </a:rPr>
              <a:t>Simple linear regression is applied to  see  if wages estimated to be higher where an individual has higher levels of experience.</a:t>
            </a:r>
            <a:endParaRPr lang="en-US" sz="1800" b="0" u="none" strike="noStrike" cap="none" baseline="0" dirty="0">
              <a:solidFill>
                <a:schemeClr val="dk1"/>
              </a:solidFill>
              <a:latin typeface="Times New Roman" panose="02020603050405020304" pitchFamily="18" charset="0"/>
              <a:cs typeface="Times New Roman" panose="02020603050405020304" pitchFamily="18" charset="0"/>
              <a:sym typeface="Arial"/>
            </a:endParaRPr>
          </a:p>
          <a:p>
            <a:pPr marL="203200" indent="0">
              <a:buNone/>
            </a:pPr>
            <a:r>
              <a:rPr lang="en-GB" sz="1800" dirty="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wages higher for people with more education or not.</a:t>
            </a:r>
          </a:p>
          <a:p>
            <a:pPr marL="203200" indent="0">
              <a:buNone/>
            </a:pPr>
            <a:r>
              <a:rPr lang="en-GB" sz="1800" dirty="0">
                <a:latin typeface="Times New Roman" panose="02020603050405020304" pitchFamily="18" charset="0"/>
                <a:cs typeface="Times New Roman" panose="02020603050405020304" pitchFamily="18" charset="0"/>
              </a:rPr>
              <a:t>By linear model we get all the coefficient of the education level with the Multiple </a:t>
            </a:r>
          </a:p>
          <a:p>
            <a:pPr marL="203200" indent="0">
              <a:buNone/>
            </a:pPr>
            <a:r>
              <a:rPr lang="en-GB" sz="1800" dirty="0">
                <a:latin typeface="Times New Roman" panose="02020603050405020304" pitchFamily="18" charset="0"/>
                <a:cs typeface="Times New Roman" panose="02020603050405020304" pitchFamily="18" charset="0"/>
              </a:rPr>
              <a:t>R-square, Adjusted R-square and p-value to test the hypothesis.</a:t>
            </a:r>
          </a:p>
        </p:txBody>
      </p:sp>
      <p:sp>
        <p:nvSpPr>
          <p:cNvPr id="4" name="Slide Number Placeholder 3"/>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10</a:t>
            </a:fld>
            <a:endParaRPr lang="en-US" dirty="0"/>
          </a:p>
        </p:txBody>
      </p:sp>
      <p:pic>
        <p:nvPicPr>
          <p:cNvPr id="12" name="Picture 11">
            <a:extLst>
              <a:ext uri="{FF2B5EF4-FFF2-40B4-BE49-F238E27FC236}">
                <a16:creationId xmlns:a16="http://schemas.microsoft.com/office/drawing/2014/main" id="{E396AE63-86F7-94C9-774F-9B92B68A7580}"/>
              </a:ext>
            </a:extLst>
          </p:cNvPr>
          <p:cNvPicPr>
            <a:picLocks noChangeAspect="1"/>
          </p:cNvPicPr>
          <p:nvPr/>
        </p:nvPicPr>
        <p:blipFill>
          <a:blip r:embed="rId2"/>
          <a:stretch>
            <a:fillRect/>
          </a:stretch>
        </p:blipFill>
        <p:spPr>
          <a:xfrm>
            <a:off x="522712" y="5511591"/>
            <a:ext cx="6301489" cy="912544"/>
          </a:xfrm>
          <a:prstGeom prst="rect">
            <a:avLst/>
          </a:prstGeom>
        </p:spPr>
      </p:pic>
      <p:pic>
        <p:nvPicPr>
          <p:cNvPr id="14" name="Picture 13">
            <a:extLst>
              <a:ext uri="{FF2B5EF4-FFF2-40B4-BE49-F238E27FC236}">
                <a16:creationId xmlns:a16="http://schemas.microsoft.com/office/drawing/2014/main" id="{9F520B12-8E5C-3662-EAB4-5A44EA44B9FF}"/>
              </a:ext>
            </a:extLst>
          </p:cNvPr>
          <p:cNvPicPr>
            <a:picLocks noChangeAspect="1"/>
          </p:cNvPicPr>
          <p:nvPr/>
        </p:nvPicPr>
        <p:blipFill>
          <a:blip r:embed="rId3"/>
          <a:stretch>
            <a:fillRect/>
          </a:stretch>
        </p:blipFill>
        <p:spPr>
          <a:xfrm>
            <a:off x="522712" y="3371803"/>
            <a:ext cx="7328496" cy="2139788"/>
          </a:xfrm>
          <a:prstGeom prst="rect">
            <a:avLst/>
          </a:prstGeom>
        </p:spPr>
      </p:pic>
    </p:spTree>
    <p:extLst>
      <p:ext uri="{BB962C8B-B14F-4D97-AF65-F5344CB8AC3E}">
        <p14:creationId xmlns:p14="http://schemas.microsoft.com/office/powerpoint/2010/main" val="31333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DE87-76D2-A449-9FD7-9C7A02898A74}"/>
              </a:ext>
            </a:extLst>
          </p:cNvPr>
          <p:cNvSpPr>
            <a:spLocks noGrp="1"/>
          </p:cNvSpPr>
          <p:nvPr>
            <p:ph type="title"/>
          </p:nvPr>
        </p:nvSpPr>
        <p:spPr>
          <a:xfrm>
            <a:off x="323849" y="359158"/>
            <a:ext cx="8496299" cy="863599"/>
          </a:xfrm>
        </p:spPr>
        <p:txBody>
          <a:bodyPr/>
          <a:lstStyle/>
          <a:p>
            <a:r>
              <a:rPr lang="en-US" sz="2800" b="1" dirty="0">
                <a:solidFill>
                  <a:srgbClr val="990033"/>
                </a:solidFill>
              </a:rPr>
              <a:t>Plot On Residual An Fitted Values</a:t>
            </a:r>
          </a:p>
        </p:txBody>
      </p:sp>
      <p:sp>
        <p:nvSpPr>
          <p:cNvPr id="3" name="Text Placeholder 2">
            <a:extLst>
              <a:ext uri="{FF2B5EF4-FFF2-40B4-BE49-F238E27FC236}">
                <a16:creationId xmlns:a16="http://schemas.microsoft.com/office/drawing/2014/main" id="{6C36DBB5-5A63-23A0-3F76-0DD9263D5A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AEB118-C03C-1B8B-7A62-E2511F83FB15}"/>
              </a:ext>
            </a:extLst>
          </p:cNvPr>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11</a:t>
            </a:fld>
            <a:endParaRPr lang="en-US" dirty="0"/>
          </a:p>
        </p:txBody>
      </p:sp>
      <p:pic>
        <p:nvPicPr>
          <p:cNvPr id="10" name="Picture 9">
            <a:extLst>
              <a:ext uri="{FF2B5EF4-FFF2-40B4-BE49-F238E27FC236}">
                <a16:creationId xmlns:a16="http://schemas.microsoft.com/office/drawing/2014/main" id="{E6D715F1-F55C-A31D-7A94-E963ED5EF801}"/>
              </a:ext>
            </a:extLst>
          </p:cNvPr>
          <p:cNvPicPr>
            <a:picLocks noChangeAspect="1"/>
          </p:cNvPicPr>
          <p:nvPr/>
        </p:nvPicPr>
        <p:blipFill rotWithShape="1">
          <a:blip r:embed="rId2"/>
          <a:srcRect t="7341" b="1"/>
          <a:stretch/>
        </p:blipFill>
        <p:spPr>
          <a:xfrm>
            <a:off x="115290" y="1052737"/>
            <a:ext cx="9028710" cy="5805264"/>
          </a:xfrm>
          <a:prstGeom prst="rect">
            <a:avLst/>
          </a:prstGeom>
        </p:spPr>
      </p:pic>
    </p:spTree>
    <p:extLst>
      <p:ext uri="{BB962C8B-B14F-4D97-AF65-F5344CB8AC3E}">
        <p14:creationId xmlns:p14="http://schemas.microsoft.com/office/powerpoint/2010/main" val="205487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297585" y="1052736"/>
            <a:ext cx="8496299" cy="863599"/>
          </a:xfrm>
          <a:prstGeom prst="rect">
            <a:avLst/>
          </a:prstGeom>
          <a:noFill/>
          <a:ln>
            <a:noFill/>
          </a:ln>
        </p:spPr>
        <p:txBody>
          <a:bodyPr lIns="91425" tIns="45700" rIns="91425" bIns="45700" anchor="ctr" anchorCtr="0">
            <a:noAutofit/>
          </a:bodyPr>
          <a:lstStyle/>
          <a:p>
            <a:pPr>
              <a:buClr>
                <a:srgbClr val="990033"/>
              </a:buClr>
              <a:buSzPct val="25000"/>
            </a:pPr>
            <a:r>
              <a:rPr lang="en-GB" sz="3200" b="1" dirty="0">
                <a:solidFill>
                  <a:srgbClr val="B70D50"/>
                </a:solidFill>
              </a:rPr>
              <a:t>Results and Implications</a:t>
            </a:r>
            <a:endParaRPr lang="en-US" sz="3200" b="1" i="0" u="none" strike="noStrike" cap="none" baseline="0" dirty="0">
              <a:solidFill>
                <a:srgbClr val="990033"/>
              </a:solidFill>
              <a:sym typeface="Arial"/>
            </a:endParaRPr>
          </a:p>
        </p:txBody>
      </p:sp>
      <p:sp>
        <p:nvSpPr>
          <p:cNvPr id="93" name="Shape 93"/>
          <p:cNvSpPr txBox="1">
            <a:spLocks noGrp="1"/>
          </p:cNvSpPr>
          <p:nvPr>
            <p:ph type="body" idx="1"/>
          </p:nvPr>
        </p:nvSpPr>
        <p:spPr>
          <a:xfrm>
            <a:off x="323850" y="1773236"/>
            <a:ext cx="8496299" cy="4968875"/>
          </a:xfrm>
          <a:prstGeom prst="rect">
            <a:avLst/>
          </a:prstGeom>
          <a:noFill/>
          <a:ln>
            <a:noFill/>
          </a:ln>
        </p:spPr>
        <p:txBody>
          <a:bodyPr lIns="91425" tIns="45700" rIns="91425" bIns="45700" anchor="t" anchorCtr="0">
            <a:noAutofit/>
          </a:bodyPr>
          <a:lstStyle/>
          <a:p>
            <a:pPr marL="0" indent="0">
              <a:spcBef>
                <a:spcPts val="0"/>
              </a:spcBef>
              <a:buSzPct val="100000"/>
              <a:buNone/>
            </a:pPr>
            <a:r>
              <a:rPr lang="en-US" sz="1800" b="1" dirty="0">
                <a:solidFill>
                  <a:schemeClr val="dk1"/>
                </a:solidFill>
              </a:rPr>
              <a:t>Results: </a:t>
            </a:r>
            <a:r>
              <a:rPr lang="en-US" sz="1800" dirty="0">
                <a:solidFill>
                  <a:schemeClr val="dk1"/>
                </a:solidFill>
              </a:rPr>
              <a:t>From the following output of R, have all the coefficients of the levels of Education. And from the summary of Regression line we have the R-square= 0.1968 and p-value = 2.823e-16.</a:t>
            </a:r>
          </a:p>
          <a:p>
            <a:pPr marL="0" indent="0">
              <a:spcBef>
                <a:spcPts val="0"/>
              </a:spcBef>
              <a:buSzPct val="100000"/>
              <a:buNone/>
            </a:pPr>
            <a:endParaRPr lang="en-US" sz="1800" i="0" u="none" strike="noStrike" cap="none" baseline="0" dirty="0">
              <a:solidFill>
                <a:schemeClr val="dk1"/>
              </a:solidFill>
              <a:sym typeface="Arial"/>
            </a:endParaRPr>
          </a:p>
          <a:p>
            <a:pPr marL="0" indent="0">
              <a:spcBef>
                <a:spcPts val="0"/>
              </a:spcBef>
              <a:buSzPct val="100000"/>
              <a:buNone/>
            </a:pPr>
            <a:r>
              <a:rPr lang="en-US" sz="1800" b="1" dirty="0">
                <a:solidFill>
                  <a:schemeClr val="dk1"/>
                </a:solidFill>
              </a:rPr>
              <a:t>Conclusion:</a:t>
            </a:r>
            <a:r>
              <a:rPr lang="en-US" sz="1800" dirty="0">
                <a:solidFill>
                  <a:schemeClr val="dk1"/>
                </a:solidFill>
              </a:rPr>
              <a:t> </a:t>
            </a:r>
          </a:p>
          <a:p>
            <a:pPr marL="0" indent="0">
              <a:spcBef>
                <a:spcPts val="0"/>
              </a:spcBef>
              <a:buSzPct val="100000"/>
              <a:buNone/>
            </a:pPr>
            <a:r>
              <a:rPr lang="en-US" sz="1800" dirty="0">
                <a:solidFill>
                  <a:schemeClr val="dk1"/>
                </a:solidFill>
              </a:rPr>
              <a:t>From the result we clearly see that the coefficient of higher education level are bigger than the lower education, So we can say that the wage are statistically higher for the higher level of education. </a:t>
            </a:r>
          </a:p>
          <a:p>
            <a:pPr marL="0" indent="0">
              <a:spcBef>
                <a:spcPts val="0"/>
              </a:spcBef>
              <a:buSzPct val="100000"/>
              <a:buNone/>
            </a:pPr>
            <a:r>
              <a:rPr lang="en-US" sz="1800" i="0" u="none" strike="noStrike" cap="none" baseline="0" dirty="0">
                <a:solidFill>
                  <a:schemeClr val="dk1"/>
                </a:solidFill>
                <a:sym typeface="Arial"/>
              </a:rPr>
              <a:t>But also for Education at level 5 the coefficient is highest but if we see the whole linear model the coefficients are greater for increasing order of education level.</a:t>
            </a:r>
          </a:p>
          <a:p>
            <a:pPr marL="0" indent="0">
              <a:spcBef>
                <a:spcPts val="0"/>
              </a:spcBef>
              <a:buSzPct val="100000"/>
              <a:buNone/>
            </a:pPr>
            <a:endParaRPr lang="en-US" sz="1800" dirty="0">
              <a:solidFill>
                <a:schemeClr val="dk1"/>
              </a:solidFill>
            </a:endParaRPr>
          </a:p>
          <a:p>
            <a:pPr marL="0" indent="0">
              <a:spcBef>
                <a:spcPts val="0"/>
              </a:spcBef>
              <a:buSzPct val="100000"/>
              <a:buNone/>
            </a:pPr>
            <a:r>
              <a:rPr lang="en-US" sz="1800" i="0" u="none" strike="noStrike" cap="none" baseline="0" dirty="0">
                <a:solidFill>
                  <a:schemeClr val="dk1"/>
                </a:solidFill>
                <a:sym typeface="Arial"/>
              </a:rPr>
              <a:t>R-Square tell us how much the Education variable explains/contribute in the wages. </a:t>
            </a:r>
          </a:p>
          <a:p>
            <a:pPr marL="0" indent="0">
              <a:spcBef>
                <a:spcPts val="0"/>
              </a:spcBef>
              <a:buSzPct val="100000"/>
              <a:buNone/>
            </a:pPr>
            <a:r>
              <a:rPr lang="en-US" sz="1800" dirty="0">
                <a:solidFill>
                  <a:schemeClr val="dk1"/>
                </a:solidFill>
              </a:rPr>
              <a:t>And as we can see the P-value is very small so we can reject the Null hypothesis, and accept the Alternate Hypothesis.</a:t>
            </a:r>
            <a:endParaRPr lang="en-US" sz="1800" i="0" u="none" strike="noStrike" cap="none" baseline="0" dirty="0">
              <a:solidFill>
                <a:schemeClr val="dk1"/>
              </a:solidFill>
              <a:sym typeface="Arial"/>
            </a:endParaRPr>
          </a:p>
        </p:txBody>
      </p:sp>
      <p:sp>
        <p:nvSpPr>
          <p:cNvPr id="2" name="Slide Number Placeholder 1"/>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12</a:t>
            </a:fld>
            <a:endParaRPr lang="en-US" dirty="0"/>
          </a:p>
        </p:txBody>
      </p:sp>
    </p:spTree>
    <p:extLst>
      <p:ext uri="{BB962C8B-B14F-4D97-AF65-F5344CB8AC3E}">
        <p14:creationId xmlns:p14="http://schemas.microsoft.com/office/powerpoint/2010/main" val="3630677177"/>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990033"/>
                </a:solidFill>
              </a:rPr>
              <a:t>Statement of Hypotheses</a:t>
            </a:r>
            <a:endParaRPr lang="en-GB" sz="2800" dirty="0"/>
          </a:p>
        </p:txBody>
      </p:sp>
      <p:sp>
        <p:nvSpPr>
          <p:cNvPr id="3" name="Text Placeholder 2"/>
          <p:cNvSpPr>
            <a:spLocks noGrp="1"/>
          </p:cNvSpPr>
          <p:nvPr>
            <p:ph type="body" idx="1"/>
          </p:nvPr>
        </p:nvSpPr>
        <p:spPr/>
        <p:txBody>
          <a:bodyPr/>
          <a:lstStyle/>
          <a:p>
            <a:r>
              <a:rPr lang="en-GB" sz="1800" b="1" dirty="0">
                <a:latin typeface="+mj-lt"/>
              </a:rPr>
              <a:t>Research Question 1: </a:t>
            </a:r>
            <a:r>
              <a:rPr lang="en-GB" sz="1800" dirty="0">
                <a:latin typeface="+mj-lt"/>
              </a:rPr>
              <a:t>Ed</a:t>
            </a:r>
            <a:r>
              <a:rPr lang="en-US" sz="1800" dirty="0" err="1">
                <a:latin typeface="+mj-lt"/>
              </a:rPr>
              <a:t>ucation</a:t>
            </a:r>
            <a:r>
              <a:rPr lang="en-US" sz="1800" dirty="0">
                <a:latin typeface="+mj-lt"/>
              </a:rPr>
              <a:t> level doesn't effect the wages of the people, or</a:t>
            </a:r>
            <a:r>
              <a:rPr lang="en-US" sz="1800" b="0" i="0" u="none" strike="noStrike" baseline="0" dirty="0">
                <a:solidFill>
                  <a:srgbClr val="000000"/>
                </a:solidFill>
                <a:latin typeface="+mj-lt"/>
              </a:rPr>
              <a:t> wages are not higher for people with more education.</a:t>
            </a:r>
            <a:endParaRPr lang="en-GB" sz="1800" dirty="0">
              <a:latin typeface="+mj-lt"/>
            </a:endParaRPr>
          </a:p>
          <a:p>
            <a:pPr marL="203200" indent="0" algn="l">
              <a:buNone/>
            </a:pPr>
            <a:r>
              <a:rPr lang="en-GB" sz="1800" dirty="0">
                <a:latin typeface="+mj-lt"/>
              </a:rPr>
              <a:t>Null Hypothesis 1: Ho = </a:t>
            </a:r>
            <a:r>
              <a:rPr lang="en-US" sz="1800" dirty="0">
                <a:latin typeface="+mj-lt"/>
              </a:rPr>
              <a:t>B1=B2=B3=Bn= 0</a:t>
            </a:r>
            <a:endParaRPr lang="en-US" sz="1800" b="0" i="0" u="none" strike="noStrike" baseline="0" dirty="0">
              <a:solidFill>
                <a:srgbClr val="000000"/>
              </a:solidFill>
              <a:latin typeface="+mj-lt"/>
            </a:endParaRPr>
          </a:p>
          <a:p>
            <a:pPr marL="203200" indent="0">
              <a:buNone/>
            </a:pPr>
            <a:r>
              <a:rPr lang="en-GB" sz="1800" dirty="0">
                <a:latin typeface="+mj-lt"/>
              </a:rPr>
              <a:t>Alternative Hypothesis 1: H1 = one of the Beta(coefficient) is not equal to zero</a:t>
            </a:r>
          </a:p>
          <a:p>
            <a:endParaRPr lang="en-GB" sz="1800" dirty="0">
              <a:latin typeface="+mj-lt"/>
            </a:endParaRPr>
          </a:p>
          <a:p>
            <a:r>
              <a:rPr lang="en-GB" sz="1800" b="1" dirty="0">
                <a:latin typeface="+mj-lt"/>
              </a:rPr>
              <a:t>Research Question 2: </a:t>
            </a:r>
            <a:r>
              <a:rPr lang="en-GB" sz="1800" dirty="0">
                <a:latin typeface="+mj-lt"/>
              </a:rPr>
              <a:t>Are the wages for the males are higher than the female.</a:t>
            </a:r>
          </a:p>
          <a:p>
            <a:pPr marL="203200" indent="0">
              <a:buNone/>
            </a:pPr>
            <a:r>
              <a:rPr lang="en-GB" sz="1800" dirty="0">
                <a:latin typeface="+mj-lt"/>
              </a:rPr>
              <a:t>Null Hypothesis 2: “wages are less or equal for the female"</a:t>
            </a:r>
          </a:p>
          <a:p>
            <a:pPr marL="203200" indent="0">
              <a:buNone/>
            </a:pPr>
            <a:r>
              <a:rPr lang="en-GB" sz="1800" dirty="0">
                <a:latin typeface="+mj-lt"/>
              </a:rPr>
              <a:t>Alternative Hypothesis 2: “wages are high for the female"</a:t>
            </a:r>
          </a:p>
          <a:p>
            <a:pPr marL="203200" indent="0">
              <a:buNone/>
            </a:pPr>
            <a:endParaRPr lang="en-GB" sz="1800" dirty="0">
              <a:latin typeface="+mj-lt"/>
            </a:endParaRPr>
          </a:p>
          <a:p>
            <a:pPr marL="203200" indent="0">
              <a:buNone/>
            </a:pPr>
            <a:r>
              <a:rPr lang="en-GB" sz="1800" b="1" dirty="0">
                <a:latin typeface="+mj-lt"/>
              </a:rPr>
              <a:t>Significance level:</a:t>
            </a:r>
          </a:p>
          <a:p>
            <a:pPr marL="203200" indent="0">
              <a:buNone/>
            </a:pPr>
            <a:r>
              <a:rPr lang="en-GB" sz="1800" dirty="0">
                <a:latin typeface="+mj-lt"/>
              </a:rPr>
              <a:t>The Significance level is 0.05, for all these assumptions:</a:t>
            </a:r>
          </a:p>
          <a:p>
            <a:pPr marL="203200" indent="0">
              <a:buNone/>
            </a:pPr>
            <a:r>
              <a:rPr lang="en-GB" sz="1800" dirty="0">
                <a:latin typeface="+mj-lt"/>
              </a:rPr>
              <a:t>i.e., α</a:t>
            </a:r>
            <a:r>
              <a:rPr lang="en-US" sz="1800" dirty="0">
                <a:latin typeface="+mj-lt"/>
              </a:rPr>
              <a:t> =</a:t>
            </a:r>
            <a:r>
              <a:rPr lang="en-GB" sz="1800" dirty="0">
                <a:latin typeface="+mj-lt"/>
              </a:rPr>
              <a:t> 0.05</a:t>
            </a:r>
          </a:p>
        </p:txBody>
      </p:sp>
      <p:sp>
        <p:nvSpPr>
          <p:cNvPr id="4" name="Slide Number Placeholder 3"/>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2</a:t>
            </a:fld>
            <a:endParaRPr lang="en-US" dirty="0"/>
          </a:p>
        </p:txBody>
      </p:sp>
    </p:spTree>
    <p:extLst>
      <p:ext uri="{BB962C8B-B14F-4D97-AF65-F5344CB8AC3E}">
        <p14:creationId xmlns:p14="http://schemas.microsoft.com/office/powerpoint/2010/main" val="182069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80138" y="836712"/>
            <a:ext cx="8634046" cy="935607"/>
          </a:xfrm>
          <a:prstGeom prst="rect">
            <a:avLst/>
          </a:prstGeom>
          <a:noFill/>
          <a:ln>
            <a:noFill/>
          </a:ln>
        </p:spPr>
        <p:txBody>
          <a:bodyPr lIns="91425" tIns="45700" rIns="91425" bIns="45700" anchor="ctr" anchorCtr="0">
            <a:noAutofit/>
          </a:bodyPr>
          <a:lstStyle/>
          <a:p>
            <a:pPr>
              <a:buClr>
                <a:srgbClr val="990033"/>
              </a:buClr>
              <a:buSzPct val="25000"/>
            </a:pPr>
            <a:r>
              <a:rPr lang="en-GB" sz="2800" b="1" i="0" u="none" strike="noStrike" cap="none" baseline="0" dirty="0">
                <a:solidFill>
                  <a:srgbClr val="990033"/>
                </a:solidFill>
                <a:sym typeface="Arial"/>
              </a:rPr>
              <a:t>Description</a:t>
            </a:r>
            <a:r>
              <a:rPr lang="en-GB" sz="2800" b="1" i="0" u="none" strike="noStrike" cap="none" dirty="0">
                <a:solidFill>
                  <a:srgbClr val="990033"/>
                </a:solidFill>
                <a:sym typeface="Arial"/>
              </a:rPr>
              <a:t> of the data and Descriptive Analysis</a:t>
            </a:r>
            <a:endParaRPr lang="en-US" sz="2800" b="1" i="0" u="none" strike="noStrike" cap="none" baseline="0" dirty="0">
              <a:solidFill>
                <a:srgbClr val="B70D3C"/>
              </a:solidFill>
              <a:sym typeface="Arial"/>
            </a:endParaRPr>
          </a:p>
        </p:txBody>
      </p:sp>
      <p:sp>
        <p:nvSpPr>
          <p:cNvPr id="93" name="Shape 93"/>
          <p:cNvSpPr txBox="1">
            <a:spLocks noGrp="1"/>
          </p:cNvSpPr>
          <p:nvPr>
            <p:ph type="body" idx="1"/>
          </p:nvPr>
        </p:nvSpPr>
        <p:spPr>
          <a:xfrm>
            <a:off x="323850" y="1773236"/>
            <a:ext cx="8496299" cy="4968875"/>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endParaRPr lang="en-US" sz="3200" dirty="0">
              <a:solidFill>
                <a:schemeClr val="dk1"/>
              </a:solidFill>
            </a:endParaRPr>
          </a:p>
          <a:p>
            <a:pPr marL="342900" marR="0" lvl="0" indent="-342900" algn="l" rtl="0">
              <a:lnSpc>
                <a:spcPct val="100000"/>
              </a:lnSpc>
              <a:spcBef>
                <a:spcPts val="0"/>
              </a:spcBef>
              <a:spcAft>
                <a:spcPts val="0"/>
              </a:spcAft>
              <a:buClr>
                <a:schemeClr val="dk1"/>
              </a:buClr>
              <a:buSzPct val="100000"/>
              <a:buFont typeface="Arial"/>
              <a:buChar char="•"/>
            </a:pPr>
            <a:endParaRPr lang="en-US" sz="3200" b="0" i="0" u="none" strike="noStrike" cap="none" baseline="0" dirty="0">
              <a:solidFill>
                <a:schemeClr val="dk1"/>
              </a:solidFill>
              <a:latin typeface="Arial"/>
              <a:ea typeface="Arial"/>
              <a:cs typeface="Arial"/>
              <a:sym typeface="Arial"/>
            </a:endParaRPr>
          </a:p>
        </p:txBody>
      </p:sp>
      <p:sp>
        <p:nvSpPr>
          <p:cNvPr id="5" name="Shape 93"/>
          <p:cNvSpPr txBox="1">
            <a:spLocks/>
          </p:cNvSpPr>
          <p:nvPr/>
        </p:nvSpPr>
        <p:spPr>
          <a:xfrm>
            <a:off x="293434" y="1889125"/>
            <a:ext cx="8496299" cy="4832350"/>
          </a:xfrm>
          <a:prstGeom prst="rect">
            <a:avLst/>
          </a:prstGeom>
          <a:noFill/>
          <a:ln>
            <a:noFill/>
          </a:ln>
        </p:spPr>
        <p:txBody>
          <a:bodyPr lIns="91425" tIns="45700" rIns="91425" bIns="45700" anchor="t" anchorCtr="0">
            <a:noAutofit/>
          </a:bodyPr>
          <a:lstStyle>
            <a:defPPr marR="0" algn="l" rtl="0">
              <a:lnSpc>
                <a:spcPct val="100000"/>
              </a:lnSpc>
              <a:spcBef>
                <a:spcPts val="0"/>
              </a:spcBef>
              <a:spcAft>
                <a:spcPts val="0"/>
              </a:spcAft>
            </a:defPPr>
            <a:lvl1pPr marL="342900" marR="0" indent="-139700" algn="l" rtl="0">
              <a:lnSpc>
                <a:spcPct val="100000"/>
              </a:lnSpc>
              <a:spcBef>
                <a:spcPts val="64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742950" marR="0" indent="-107950" algn="l" rtl="0">
              <a:lnSpc>
                <a:spcPct val="100000"/>
              </a:lnSpc>
              <a:spcBef>
                <a:spcPts val="56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3000" marR="0" indent="-76200" algn="l" rtl="0">
              <a:lnSpc>
                <a:spcPct val="100000"/>
              </a:lnSpc>
              <a:spcBef>
                <a:spcPts val="48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600200" marR="0" indent="-1016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7400" marR="0" indent="-1016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4600" marR="0" indent="-1016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1800" marR="0" indent="-1016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9000" marR="0" indent="-1016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6200" marR="0" indent="-1016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635000" lvl="1" indent="0">
              <a:buNone/>
            </a:pPr>
            <a:r>
              <a:rPr lang="en-GB" sz="2000" dirty="0"/>
              <a:t>This data contains the wages of the 518 people and their some personal information to assume that may affect their wages.</a:t>
            </a:r>
          </a:p>
          <a:p>
            <a:pPr marL="635000" lvl="1" indent="0">
              <a:buNone/>
            </a:pPr>
            <a:r>
              <a:rPr lang="en-GB" sz="2000" dirty="0"/>
              <a:t>The data is cross-sectional having one continuous variable(wage) and 8 categorical variables like education, experience, age, gender etc.</a:t>
            </a:r>
          </a:p>
          <a:p>
            <a:pPr marL="635000" lvl="1" indent="0">
              <a:buNone/>
            </a:pPr>
            <a:r>
              <a:rPr lang="en-GB" sz="2000" dirty="0"/>
              <a:t>There is one big outliner which is affecting the over all data, so I spotted and remove it from the data. We can see the difference in the plot of with and without outlier. </a:t>
            </a:r>
          </a:p>
          <a:p>
            <a:pPr marL="635000" lvl="1" indent="0">
              <a:buNone/>
            </a:pPr>
            <a:r>
              <a:rPr lang="en-GB" sz="2000" dirty="0"/>
              <a:t>The following charts/plots and table represents the descriptive Analysis of data:</a:t>
            </a:r>
          </a:p>
          <a:p>
            <a:pPr marL="635000" lvl="1" indent="0">
              <a:buNone/>
            </a:pPr>
            <a:endParaRPr lang="en-GB" sz="2000" dirty="0"/>
          </a:p>
        </p:txBody>
      </p:sp>
      <p:sp>
        <p:nvSpPr>
          <p:cNvPr id="2" name="Slide Number Placeholder 1"/>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3</a:t>
            </a:fld>
            <a:endParaRPr lang="en-US"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E4CF-78D5-430C-46A8-61925FF8E90B}"/>
              </a:ext>
            </a:extLst>
          </p:cNvPr>
          <p:cNvSpPr>
            <a:spLocks noGrp="1"/>
          </p:cNvSpPr>
          <p:nvPr>
            <p:ph type="title"/>
          </p:nvPr>
        </p:nvSpPr>
        <p:spPr/>
        <p:txBody>
          <a:bodyPr/>
          <a:lstStyle/>
          <a:p>
            <a:r>
              <a:rPr lang="en-US" sz="2800" b="1" dirty="0">
                <a:solidFill>
                  <a:srgbClr val="990033"/>
                </a:solidFill>
              </a:rPr>
              <a:t>Histograms for Education and Age of people</a:t>
            </a:r>
          </a:p>
        </p:txBody>
      </p:sp>
      <p:sp>
        <p:nvSpPr>
          <p:cNvPr id="4" name="Slide Number Placeholder 3">
            <a:extLst>
              <a:ext uri="{FF2B5EF4-FFF2-40B4-BE49-F238E27FC236}">
                <a16:creationId xmlns:a16="http://schemas.microsoft.com/office/drawing/2014/main" id="{4647413E-7FCE-1912-81A4-255CD0E57342}"/>
              </a:ext>
            </a:extLst>
          </p:cNvPr>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4</a:t>
            </a:fld>
            <a:endParaRPr lang="en-US" dirty="0"/>
          </a:p>
        </p:txBody>
      </p:sp>
      <p:pic>
        <p:nvPicPr>
          <p:cNvPr id="6" name="Picture 5">
            <a:extLst>
              <a:ext uri="{FF2B5EF4-FFF2-40B4-BE49-F238E27FC236}">
                <a16:creationId xmlns:a16="http://schemas.microsoft.com/office/drawing/2014/main" id="{2A6760C8-611E-87E3-6C1C-2B007EF74C26}"/>
              </a:ext>
            </a:extLst>
          </p:cNvPr>
          <p:cNvPicPr>
            <a:picLocks noChangeAspect="1"/>
          </p:cNvPicPr>
          <p:nvPr/>
        </p:nvPicPr>
        <p:blipFill>
          <a:blip r:embed="rId2"/>
          <a:stretch>
            <a:fillRect/>
          </a:stretch>
        </p:blipFill>
        <p:spPr>
          <a:xfrm>
            <a:off x="107504" y="2083166"/>
            <a:ext cx="4752528" cy="4743934"/>
          </a:xfrm>
          <a:prstGeom prst="rect">
            <a:avLst/>
          </a:prstGeom>
        </p:spPr>
      </p:pic>
      <p:pic>
        <p:nvPicPr>
          <p:cNvPr id="8" name="Picture 7">
            <a:extLst>
              <a:ext uri="{FF2B5EF4-FFF2-40B4-BE49-F238E27FC236}">
                <a16:creationId xmlns:a16="http://schemas.microsoft.com/office/drawing/2014/main" id="{1A9F8C6E-39ED-30A3-B4FB-87724CBF9E55}"/>
              </a:ext>
            </a:extLst>
          </p:cNvPr>
          <p:cNvPicPr>
            <a:picLocks noChangeAspect="1"/>
          </p:cNvPicPr>
          <p:nvPr/>
        </p:nvPicPr>
        <p:blipFill>
          <a:blip r:embed="rId3"/>
          <a:stretch>
            <a:fillRect/>
          </a:stretch>
        </p:blipFill>
        <p:spPr>
          <a:xfrm>
            <a:off x="4427984" y="2141450"/>
            <a:ext cx="4752528" cy="4743934"/>
          </a:xfrm>
          <a:prstGeom prst="rect">
            <a:avLst/>
          </a:prstGeom>
        </p:spPr>
      </p:pic>
    </p:spTree>
    <p:extLst>
      <p:ext uri="{BB962C8B-B14F-4D97-AF65-F5344CB8AC3E}">
        <p14:creationId xmlns:p14="http://schemas.microsoft.com/office/powerpoint/2010/main" val="233797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5</a:t>
            </a:fld>
            <a:endParaRPr lang="en-US" dirty="0"/>
          </a:p>
        </p:txBody>
      </p:sp>
      <p:pic>
        <p:nvPicPr>
          <p:cNvPr id="13" name="Picture 12">
            <a:extLst>
              <a:ext uri="{FF2B5EF4-FFF2-40B4-BE49-F238E27FC236}">
                <a16:creationId xmlns:a16="http://schemas.microsoft.com/office/drawing/2014/main" id="{7362BEB1-E583-BF5D-9F60-895D80EB8C9D}"/>
              </a:ext>
            </a:extLst>
          </p:cNvPr>
          <p:cNvPicPr>
            <a:picLocks noChangeAspect="1"/>
          </p:cNvPicPr>
          <p:nvPr/>
        </p:nvPicPr>
        <p:blipFill rotWithShape="1">
          <a:blip r:embed="rId2"/>
          <a:srcRect t="11037"/>
          <a:stretch/>
        </p:blipFill>
        <p:spPr>
          <a:xfrm>
            <a:off x="4657627" y="692696"/>
            <a:ext cx="3914551" cy="3482503"/>
          </a:xfrm>
          <a:prstGeom prst="rect">
            <a:avLst/>
          </a:prstGeom>
        </p:spPr>
      </p:pic>
      <p:pic>
        <p:nvPicPr>
          <p:cNvPr id="15" name="Picture 14">
            <a:extLst>
              <a:ext uri="{FF2B5EF4-FFF2-40B4-BE49-F238E27FC236}">
                <a16:creationId xmlns:a16="http://schemas.microsoft.com/office/drawing/2014/main" id="{984C7F9B-997C-F46A-A292-B695B67A0AF3}"/>
              </a:ext>
            </a:extLst>
          </p:cNvPr>
          <p:cNvPicPr>
            <a:picLocks noChangeAspect="1"/>
          </p:cNvPicPr>
          <p:nvPr/>
        </p:nvPicPr>
        <p:blipFill rotWithShape="1">
          <a:blip r:embed="rId3"/>
          <a:srcRect t="3774" b="11320"/>
          <a:stretch/>
        </p:blipFill>
        <p:spPr>
          <a:xfrm>
            <a:off x="899592" y="548680"/>
            <a:ext cx="3816424" cy="3240360"/>
          </a:xfrm>
          <a:prstGeom prst="rect">
            <a:avLst/>
          </a:prstGeom>
        </p:spPr>
      </p:pic>
      <p:pic>
        <p:nvPicPr>
          <p:cNvPr id="17" name="Picture 16">
            <a:extLst>
              <a:ext uri="{FF2B5EF4-FFF2-40B4-BE49-F238E27FC236}">
                <a16:creationId xmlns:a16="http://schemas.microsoft.com/office/drawing/2014/main" id="{870CA2C7-9108-EC2A-BE80-79E0714B6F10}"/>
              </a:ext>
            </a:extLst>
          </p:cNvPr>
          <p:cNvPicPr>
            <a:picLocks noChangeAspect="1"/>
          </p:cNvPicPr>
          <p:nvPr/>
        </p:nvPicPr>
        <p:blipFill>
          <a:blip r:embed="rId4"/>
          <a:stretch>
            <a:fillRect/>
          </a:stretch>
        </p:blipFill>
        <p:spPr>
          <a:xfrm>
            <a:off x="323528" y="3717032"/>
            <a:ext cx="8496944" cy="3240360"/>
          </a:xfrm>
          <a:prstGeom prst="rect">
            <a:avLst/>
          </a:prstGeom>
        </p:spPr>
      </p:pic>
      <p:sp>
        <p:nvSpPr>
          <p:cNvPr id="2" name="TextBox 1">
            <a:extLst>
              <a:ext uri="{FF2B5EF4-FFF2-40B4-BE49-F238E27FC236}">
                <a16:creationId xmlns:a16="http://schemas.microsoft.com/office/drawing/2014/main" id="{FC164848-F5F4-561A-D5DF-FDBB292DFB18}"/>
              </a:ext>
            </a:extLst>
          </p:cNvPr>
          <p:cNvSpPr txBox="1"/>
          <p:nvPr/>
        </p:nvSpPr>
        <p:spPr>
          <a:xfrm>
            <a:off x="1671811" y="136525"/>
            <a:ext cx="6088410" cy="523220"/>
          </a:xfrm>
          <a:prstGeom prst="rect">
            <a:avLst/>
          </a:prstGeom>
        </p:spPr>
        <p:txBody>
          <a:bodyPr wrap="square" rtlCol="0">
            <a:spAutoFit/>
          </a:bodyPr>
          <a:lstStyle/>
          <a:p>
            <a:pPr algn="ctr"/>
            <a:r>
              <a:rPr lang="en-US" sz="2800" b="1" dirty="0">
                <a:solidFill>
                  <a:srgbClr val="990033"/>
                </a:solidFill>
              </a:rPr>
              <a:t>WITH OUTLIER</a:t>
            </a:r>
          </a:p>
        </p:txBody>
      </p:sp>
    </p:spTree>
    <p:extLst>
      <p:ext uri="{BB962C8B-B14F-4D97-AF65-F5344CB8AC3E}">
        <p14:creationId xmlns:p14="http://schemas.microsoft.com/office/powerpoint/2010/main" val="231305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F5D655-4C98-637C-9210-690C96F9867B}"/>
              </a:ext>
            </a:extLst>
          </p:cNvPr>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6</a:t>
            </a:fld>
            <a:endParaRPr lang="en-US" dirty="0"/>
          </a:p>
        </p:txBody>
      </p:sp>
      <p:pic>
        <p:nvPicPr>
          <p:cNvPr id="9" name="Picture 8">
            <a:extLst>
              <a:ext uri="{FF2B5EF4-FFF2-40B4-BE49-F238E27FC236}">
                <a16:creationId xmlns:a16="http://schemas.microsoft.com/office/drawing/2014/main" id="{862D3E57-0D93-9663-316C-BA2EA9A62E90}"/>
              </a:ext>
            </a:extLst>
          </p:cNvPr>
          <p:cNvPicPr>
            <a:picLocks noChangeAspect="1"/>
          </p:cNvPicPr>
          <p:nvPr/>
        </p:nvPicPr>
        <p:blipFill rotWithShape="1">
          <a:blip r:embed="rId3"/>
          <a:srcRect b="11722"/>
          <a:stretch/>
        </p:blipFill>
        <p:spPr>
          <a:xfrm>
            <a:off x="755576" y="260648"/>
            <a:ext cx="4104456" cy="3616790"/>
          </a:xfrm>
          <a:prstGeom prst="rect">
            <a:avLst/>
          </a:prstGeom>
        </p:spPr>
      </p:pic>
      <p:pic>
        <p:nvPicPr>
          <p:cNvPr id="11" name="Picture 10">
            <a:extLst>
              <a:ext uri="{FF2B5EF4-FFF2-40B4-BE49-F238E27FC236}">
                <a16:creationId xmlns:a16="http://schemas.microsoft.com/office/drawing/2014/main" id="{885642F4-94AE-A5A3-C516-7B158950EAFF}"/>
              </a:ext>
            </a:extLst>
          </p:cNvPr>
          <p:cNvPicPr>
            <a:picLocks noChangeAspect="1"/>
          </p:cNvPicPr>
          <p:nvPr/>
        </p:nvPicPr>
        <p:blipFill>
          <a:blip r:embed="rId4"/>
          <a:stretch>
            <a:fillRect/>
          </a:stretch>
        </p:blipFill>
        <p:spPr>
          <a:xfrm>
            <a:off x="4845639" y="44624"/>
            <a:ext cx="4118849" cy="4111414"/>
          </a:xfrm>
          <a:prstGeom prst="rect">
            <a:avLst/>
          </a:prstGeom>
        </p:spPr>
      </p:pic>
      <p:pic>
        <p:nvPicPr>
          <p:cNvPr id="15" name="Picture 14">
            <a:extLst>
              <a:ext uri="{FF2B5EF4-FFF2-40B4-BE49-F238E27FC236}">
                <a16:creationId xmlns:a16="http://schemas.microsoft.com/office/drawing/2014/main" id="{87D811DB-69D9-A718-E2C4-B38D771A204E}"/>
              </a:ext>
            </a:extLst>
          </p:cNvPr>
          <p:cNvPicPr>
            <a:picLocks noChangeAspect="1"/>
          </p:cNvPicPr>
          <p:nvPr/>
        </p:nvPicPr>
        <p:blipFill>
          <a:blip r:embed="rId5"/>
          <a:stretch>
            <a:fillRect/>
          </a:stretch>
        </p:blipFill>
        <p:spPr>
          <a:xfrm>
            <a:off x="827584" y="3645024"/>
            <a:ext cx="7704856" cy="3172409"/>
          </a:xfrm>
          <a:prstGeom prst="rect">
            <a:avLst/>
          </a:prstGeom>
        </p:spPr>
      </p:pic>
      <p:sp>
        <p:nvSpPr>
          <p:cNvPr id="16" name="TextBox 15">
            <a:extLst>
              <a:ext uri="{FF2B5EF4-FFF2-40B4-BE49-F238E27FC236}">
                <a16:creationId xmlns:a16="http://schemas.microsoft.com/office/drawing/2014/main" id="{F418DD3F-4881-0663-CEAD-9D42F0732CCA}"/>
              </a:ext>
            </a:extLst>
          </p:cNvPr>
          <p:cNvSpPr txBox="1"/>
          <p:nvPr/>
        </p:nvSpPr>
        <p:spPr>
          <a:xfrm>
            <a:off x="2987824" y="0"/>
            <a:ext cx="4320480" cy="523220"/>
          </a:xfrm>
          <a:prstGeom prst="rect">
            <a:avLst/>
          </a:prstGeom>
          <a:noFill/>
        </p:spPr>
        <p:txBody>
          <a:bodyPr wrap="square" rtlCol="0">
            <a:spAutoFit/>
          </a:bodyPr>
          <a:lstStyle/>
          <a:p>
            <a:r>
              <a:rPr lang="en-US" sz="2800" b="1" dirty="0">
                <a:solidFill>
                  <a:srgbClr val="990033"/>
                </a:solidFill>
              </a:rPr>
              <a:t>WITH-OUT OUTLIER</a:t>
            </a:r>
          </a:p>
        </p:txBody>
      </p:sp>
    </p:spTree>
    <p:extLst>
      <p:ext uri="{BB962C8B-B14F-4D97-AF65-F5344CB8AC3E}">
        <p14:creationId xmlns:p14="http://schemas.microsoft.com/office/powerpoint/2010/main" val="208590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80138" y="836712"/>
            <a:ext cx="8634046" cy="935607"/>
          </a:xfrm>
          <a:prstGeom prst="rect">
            <a:avLst/>
          </a:prstGeom>
          <a:noFill/>
          <a:ln>
            <a:noFill/>
          </a:ln>
        </p:spPr>
        <p:txBody>
          <a:bodyPr lIns="91425" tIns="45700" rIns="91425" bIns="45700" anchor="ctr" anchorCtr="0">
            <a:noAutofit/>
          </a:bodyPr>
          <a:lstStyle/>
          <a:p>
            <a:pPr>
              <a:buClr>
                <a:srgbClr val="990033"/>
              </a:buClr>
              <a:buSzPct val="25000"/>
            </a:pPr>
            <a:r>
              <a:rPr lang="en-GB" sz="2800" b="1" i="0" u="none" strike="noStrike" cap="none" baseline="0" dirty="0">
                <a:solidFill>
                  <a:srgbClr val="990033"/>
                </a:solidFill>
                <a:sym typeface="Arial"/>
              </a:rPr>
              <a:t>Description</a:t>
            </a:r>
            <a:r>
              <a:rPr lang="en-GB" sz="2800" b="1" i="0" u="none" strike="noStrike" cap="none" dirty="0">
                <a:solidFill>
                  <a:srgbClr val="990033"/>
                </a:solidFill>
                <a:sym typeface="Arial"/>
              </a:rPr>
              <a:t> of the data and Descriptive Analysis</a:t>
            </a:r>
            <a:endParaRPr lang="en-US" sz="2800" b="1" i="0" u="none" strike="noStrike" cap="none" baseline="0" dirty="0">
              <a:solidFill>
                <a:srgbClr val="B70D3C"/>
              </a:solidFill>
              <a:sym typeface="Arial"/>
            </a:endParaRPr>
          </a:p>
        </p:txBody>
      </p:sp>
      <p:sp>
        <p:nvSpPr>
          <p:cNvPr id="93" name="Shape 93"/>
          <p:cNvSpPr txBox="1">
            <a:spLocks noGrp="1"/>
          </p:cNvSpPr>
          <p:nvPr>
            <p:ph type="body" idx="1"/>
          </p:nvPr>
        </p:nvSpPr>
        <p:spPr>
          <a:xfrm>
            <a:off x="323850" y="1773236"/>
            <a:ext cx="8496299" cy="4968875"/>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endParaRPr lang="en-US" sz="3200" dirty="0">
              <a:solidFill>
                <a:schemeClr val="dk1"/>
              </a:solidFill>
            </a:endParaRPr>
          </a:p>
          <a:p>
            <a:pPr marL="342900" marR="0" lvl="0" indent="-342900" algn="l" rtl="0">
              <a:lnSpc>
                <a:spcPct val="100000"/>
              </a:lnSpc>
              <a:spcBef>
                <a:spcPts val="0"/>
              </a:spcBef>
              <a:spcAft>
                <a:spcPts val="0"/>
              </a:spcAft>
              <a:buClr>
                <a:schemeClr val="dk1"/>
              </a:buClr>
              <a:buSzPct val="100000"/>
              <a:buFont typeface="Arial"/>
              <a:buChar char="•"/>
            </a:pPr>
            <a:endParaRPr lang="en-US" sz="3200" b="0" i="0" u="none" strike="noStrike" cap="none" baseline="0"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7</a:t>
            </a:fld>
            <a:endParaRPr lang="en-US" dirty="0"/>
          </a:p>
        </p:txBody>
      </p:sp>
      <p:pic>
        <p:nvPicPr>
          <p:cNvPr id="7" name="Picture 6">
            <a:extLst>
              <a:ext uri="{FF2B5EF4-FFF2-40B4-BE49-F238E27FC236}">
                <a16:creationId xmlns:a16="http://schemas.microsoft.com/office/drawing/2014/main" id="{474AAC71-7D64-19AA-AB35-5D5E07976333}"/>
              </a:ext>
            </a:extLst>
          </p:cNvPr>
          <p:cNvPicPr>
            <a:picLocks noChangeAspect="1"/>
          </p:cNvPicPr>
          <p:nvPr/>
        </p:nvPicPr>
        <p:blipFill>
          <a:blip r:embed="rId3"/>
          <a:stretch>
            <a:fillRect/>
          </a:stretch>
        </p:blipFill>
        <p:spPr>
          <a:xfrm>
            <a:off x="235375" y="2132359"/>
            <a:ext cx="8673247" cy="3888929"/>
          </a:xfrm>
          <a:prstGeom prst="rect">
            <a:avLst/>
          </a:prstGeom>
        </p:spPr>
      </p:pic>
    </p:spTree>
    <p:extLst>
      <p:ext uri="{BB962C8B-B14F-4D97-AF65-F5344CB8AC3E}">
        <p14:creationId xmlns:p14="http://schemas.microsoft.com/office/powerpoint/2010/main" val="2042916880"/>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297585" y="1052736"/>
            <a:ext cx="8496299" cy="863599"/>
          </a:xfrm>
          <a:prstGeom prst="rect">
            <a:avLst/>
          </a:prstGeom>
          <a:noFill/>
          <a:ln>
            <a:noFill/>
          </a:ln>
        </p:spPr>
        <p:txBody>
          <a:bodyPr lIns="91425" tIns="45700" rIns="91425" bIns="45700" anchor="ctr" anchorCtr="0">
            <a:noAutofit/>
          </a:bodyPr>
          <a:lstStyle/>
          <a:p>
            <a:pPr>
              <a:buClr>
                <a:srgbClr val="990033"/>
              </a:buClr>
              <a:buSzPct val="25000"/>
            </a:pPr>
            <a:r>
              <a:rPr lang="en-GB" sz="3200" b="1" dirty="0">
                <a:solidFill>
                  <a:srgbClr val="B70D3C"/>
                </a:solidFill>
              </a:rPr>
              <a:t>Inferential Analysis</a:t>
            </a:r>
            <a:endParaRPr lang="en-US" sz="3200" b="1" i="0" u="none" strike="noStrike" cap="none" baseline="0" dirty="0">
              <a:solidFill>
                <a:srgbClr val="B70D3C"/>
              </a:solidFill>
              <a:sym typeface="Arial"/>
            </a:endParaRPr>
          </a:p>
        </p:txBody>
      </p:sp>
      <p:sp>
        <p:nvSpPr>
          <p:cNvPr id="93" name="Shape 93"/>
          <p:cNvSpPr txBox="1">
            <a:spLocks noGrp="1"/>
          </p:cNvSpPr>
          <p:nvPr>
            <p:ph type="body" idx="1"/>
          </p:nvPr>
        </p:nvSpPr>
        <p:spPr>
          <a:xfrm>
            <a:off x="323850" y="1782692"/>
            <a:ext cx="8496299" cy="49688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None/>
            </a:pPr>
            <a:r>
              <a:rPr lang="en-US" sz="3200" b="1" dirty="0">
                <a:solidFill>
                  <a:srgbClr val="B70D3C"/>
                </a:solidFill>
              </a:rPr>
              <a:t>T-test: </a:t>
            </a:r>
          </a:p>
          <a:p>
            <a:pPr marL="0" marR="0" lvl="0" indent="0" algn="l" rtl="0">
              <a:lnSpc>
                <a:spcPct val="100000"/>
              </a:lnSpc>
              <a:spcBef>
                <a:spcPts val="0"/>
              </a:spcBef>
              <a:spcAft>
                <a:spcPts val="0"/>
              </a:spcAft>
              <a:buClr>
                <a:schemeClr val="dk1"/>
              </a:buClr>
              <a:buSzPct val="100000"/>
              <a:buNone/>
            </a:pPr>
            <a:r>
              <a:rPr lang="en-US" sz="1800" dirty="0"/>
              <a:t>Here we apply t-test to see is the wages of male  are  equal or we can se that the difference of wages of female and male is zero.</a:t>
            </a:r>
          </a:p>
          <a:p>
            <a:pPr marL="0" marR="0" lvl="0" indent="0" algn="l" rtl="0">
              <a:lnSpc>
                <a:spcPct val="100000"/>
              </a:lnSpc>
              <a:spcBef>
                <a:spcPts val="0"/>
              </a:spcBef>
              <a:spcAft>
                <a:spcPts val="0"/>
              </a:spcAft>
              <a:buClr>
                <a:schemeClr val="dk1"/>
              </a:buClr>
              <a:buSzPct val="100000"/>
              <a:buNone/>
            </a:pPr>
            <a:endParaRPr lang="en-US" i="1" dirty="0">
              <a:latin typeface="Cambria Math"/>
            </a:endParaRPr>
          </a:p>
          <a:p>
            <a:pPr marL="0" marR="0" lvl="0" indent="0" algn="l" rtl="0">
              <a:lnSpc>
                <a:spcPct val="100000"/>
              </a:lnSpc>
              <a:spcBef>
                <a:spcPts val="0"/>
              </a:spcBef>
              <a:spcAft>
                <a:spcPts val="0"/>
              </a:spcAft>
              <a:buClr>
                <a:schemeClr val="dk1"/>
              </a:buClr>
              <a:buSzPct val="100000"/>
              <a:buNone/>
            </a:pPr>
            <a:endParaRPr lang="en-US" sz="3200" dirty="0">
              <a:solidFill>
                <a:srgbClr val="B70D3C"/>
              </a:solidFill>
            </a:endParaRPr>
          </a:p>
        </p:txBody>
      </p:sp>
      <p:sp>
        <p:nvSpPr>
          <p:cNvPr id="2" name="Slide Number Placeholder 1"/>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8</a:t>
            </a:fld>
            <a:endParaRPr lang="en-US" dirty="0"/>
          </a:p>
        </p:txBody>
      </p:sp>
      <p:pic>
        <p:nvPicPr>
          <p:cNvPr id="8" name="Picture 7">
            <a:extLst>
              <a:ext uri="{FF2B5EF4-FFF2-40B4-BE49-F238E27FC236}">
                <a16:creationId xmlns:a16="http://schemas.microsoft.com/office/drawing/2014/main" id="{6DF43C45-3261-4B38-6EC4-A51A3BCCAAB7}"/>
              </a:ext>
            </a:extLst>
          </p:cNvPr>
          <p:cNvPicPr>
            <a:picLocks noChangeAspect="1"/>
          </p:cNvPicPr>
          <p:nvPr/>
        </p:nvPicPr>
        <p:blipFill>
          <a:blip r:embed="rId3"/>
          <a:stretch>
            <a:fillRect/>
          </a:stretch>
        </p:blipFill>
        <p:spPr>
          <a:xfrm>
            <a:off x="323849" y="3429000"/>
            <a:ext cx="7837187" cy="2520280"/>
          </a:xfrm>
          <a:prstGeom prst="rect">
            <a:avLst/>
          </a:prstGeom>
        </p:spPr>
      </p:pic>
    </p:spTree>
    <p:extLst>
      <p:ext uri="{BB962C8B-B14F-4D97-AF65-F5344CB8AC3E}">
        <p14:creationId xmlns:p14="http://schemas.microsoft.com/office/powerpoint/2010/main" val="241039452"/>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A82F97-8A22-ADB9-C090-CCDA4DCAEC47}"/>
              </a:ext>
            </a:extLst>
          </p:cNvPr>
          <p:cNvSpPr>
            <a:spLocks noGrp="1"/>
          </p:cNvSpPr>
          <p:nvPr>
            <p:ph type="body" idx="1"/>
          </p:nvPr>
        </p:nvSpPr>
        <p:spPr/>
        <p:txBody>
          <a:bodyPr/>
          <a:lstStyle/>
          <a:p>
            <a:pPr marL="203200" indent="0">
              <a:buNone/>
            </a:pPr>
            <a:r>
              <a:rPr lang="en-US" sz="1800" b="1" dirty="0"/>
              <a:t>Results:</a:t>
            </a:r>
            <a:r>
              <a:rPr lang="en-US" sz="1800" dirty="0"/>
              <a:t> In the last slide the T-test is applied to test the differences between the means of to category.</a:t>
            </a:r>
          </a:p>
          <a:p>
            <a:pPr marL="203200" indent="0">
              <a:buNone/>
            </a:pPr>
            <a:r>
              <a:rPr lang="en-US" sz="1800" dirty="0"/>
              <a:t>From the result we get</a:t>
            </a:r>
          </a:p>
          <a:p>
            <a:pPr marL="203200" indent="0">
              <a:buNone/>
            </a:pPr>
            <a:r>
              <a:rPr lang="en-US" sz="1800" dirty="0"/>
              <a:t>The t-value= -5.4055 with degree freedom = 510, to compare it with the table value. But we are also given a p-value = 4.97e-08, to directly compare it with the Alpha value </a:t>
            </a:r>
            <a:r>
              <a:rPr lang="en-GB" sz="1800" dirty="0">
                <a:latin typeface="+mj-lt"/>
              </a:rPr>
              <a:t>α</a:t>
            </a:r>
            <a:r>
              <a:rPr lang="en-US" sz="1800" dirty="0">
                <a:latin typeface="+mj-lt"/>
              </a:rPr>
              <a:t> =</a:t>
            </a:r>
            <a:r>
              <a:rPr lang="en-GB" sz="1800" dirty="0">
                <a:latin typeface="+mj-lt"/>
              </a:rPr>
              <a:t> 0.05</a:t>
            </a:r>
            <a:r>
              <a:rPr lang="en-US" sz="1800" dirty="0"/>
              <a:t>.</a:t>
            </a:r>
          </a:p>
          <a:p>
            <a:pPr marL="203200" indent="0">
              <a:buNone/>
            </a:pPr>
            <a:r>
              <a:rPr lang="en-US" sz="1800" dirty="0"/>
              <a:t>And in the last we have the means of the male and female.</a:t>
            </a:r>
          </a:p>
          <a:p>
            <a:pPr marL="203200" indent="0">
              <a:buNone/>
            </a:pPr>
            <a:r>
              <a:rPr lang="en-US" sz="1800" b="1" dirty="0"/>
              <a:t>Conclusion:</a:t>
            </a:r>
            <a:r>
              <a:rPr lang="en-US" sz="1800" dirty="0"/>
              <a:t> </a:t>
            </a:r>
          </a:p>
          <a:p>
            <a:pPr marL="203200" indent="0">
              <a:buNone/>
            </a:pPr>
            <a:r>
              <a:rPr lang="en-US" sz="1800" dirty="0"/>
              <a:t>As we can see the p-value is way small than the </a:t>
            </a:r>
            <a:r>
              <a:rPr lang="en-GB" sz="1800" dirty="0">
                <a:latin typeface="+mj-lt"/>
              </a:rPr>
              <a:t>α</a:t>
            </a:r>
            <a:r>
              <a:rPr lang="en-US" sz="1800" dirty="0">
                <a:latin typeface="+mj-lt"/>
              </a:rPr>
              <a:t> =</a:t>
            </a:r>
            <a:r>
              <a:rPr lang="en-GB" sz="1800" dirty="0">
                <a:latin typeface="+mj-lt"/>
              </a:rPr>
              <a:t> 0.05</a:t>
            </a:r>
            <a:r>
              <a:rPr lang="en-US" sz="1800" dirty="0">
                <a:latin typeface="+mj-lt"/>
              </a:rPr>
              <a:t>, so we reject the null hypothesis that the means of male and female wages are equal. </a:t>
            </a:r>
          </a:p>
          <a:p>
            <a:pPr marL="203200" indent="0">
              <a:buNone/>
            </a:pPr>
            <a:r>
              <a:rPr lang="en-US" sz="1800" dirty="0">
                <a:latin typeface="+mj-lt"/>
              </a:rPr>
              <a:t>And from the means we can say that the wages of the male is more than the female.</a:t>
            </a:r>
            <a:endParaRPr lang="en-US" sz="1800" dirty="0"/>
          </a:p>
        </p:txBody>
      </p:sp>
      <p:sp>
        <p:nvSpPr>
          <p:cNvPr id="4" name="Slide Number Placeholder 3">
            <a:extLst>
              <a:ext uri="{FF2B5EF4-FFF2-40B4-BE49-F238E27FC236}">
                <a16:creationId xmlns:a16="http://schemas.microsoft.com/office/drawing/2014/main" id="{C57AA63C-720E-5128-7976-D68B00EEF79E}"/>
              </a:ext>
            </a:extLst>
          </p:cNvPr>
          <p:cNvSpPr>
            <a:spLocks noGrp="1"/>
          </p:cNvSpPr>
          <p:nvPr>
            <p:ph type="sldNum" idx="12"/>
          </p:nvPr>
        </p:nvSpPr>
        <p:spPr/>
        <p:txBody>
          <a:bodyPr/>
          <a:lstStyle/>
          <a:p>
            <a:pPr marL="0" lvl="0" indent="0">
              <a:spcBef>
                <a:spcPts val="0"/>
              </a:spcBef>
              <a:buClr>
                <a:srgbClr val="898989"/>
              </a:buClr>
              <a:buSzPct val="25000"/>
              <a:buFont typeface="Arial"/>
              <a:buNone/>
            </a:pPr>
            <a:fld id="{00000000-1234-1234-1234-123412341234}" type="slidenum">
              <a:rPr lang="en-US" smtClean="0"/>
              <a:t>9</a:t>
            </a:fld>
            <a:endParaRPr lang="en-US" dirty="0"/>
          </a:p>
        </p:txBody>
      </p:sp>
      <p:sp>
        <p:nvSpPr>
          <p:cNvPr id="7" name="Shape 92">
            <a:extLst>
              <a:ext uri="{FF2B5EF4-FFF2-40B4-BE49-F238E27FC236}">
                <a16:creationId xmlns:a16="http://schemas.microsoft.com/office/drawing/2014/main" id="{58283CDC-B6D7-ABE7-7BFD-C37C7E0EA509}"/>
              </a:ext>
            </a:extLst>
          </p:cNvPr>
          <p:cNvSpPr txBox="1">
            <a:spLocks/>
          </p:cNvSpPr>
          <p:nvPr/>
        </p:nvSpPr>
        <p:spPr>
          <a:xfrm>
            <a:off x="291664" y="908720"/>
            <a:ext cx="8496299" cy="863599"/>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L="0" marR="0" indent="0" algn="ctr"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pPr>
              <a:buClr>
                <a:srgbClr val="990033"/>
              </a:buClr>
              <a:buSzPct val="25000"/>
            </a:pPr>
            <a:r>
              <a:rPr lang="en-GB" sz="3200" b="1" dirty="0">
                <a:solidFill>
                  <a:srgbClr val="B70D50"/>
                </a:solidFill>
              </a:rPr>
              <a:t>Results and Conclusion</a:t>
            </a:r>
            <a:endParaRPr lang="en-US" sz="3200" b="1" dirty="0">
              <a:solidFill>
                <a:srgbClr val="990033"/>
              </a:solidFill>
            </a:endParaRPr>
          </a:p>
        </p:txBody>
      </p:sp>
    </p:spTree>
    <p:extLst>
      <p:ext uri="{BB962C8B-B14F-4D97-AF65-F5344CB8AC3E}">
        <p14:creationId xmlns:p14="http://schemas.microsoft.com/office/powerpoint/2010/main" val="3061335048"/>
      </p:ext>
    </p:extLst>
  </p:cSld>
  <p:clrMapOvr>
    <a:masterClrMapping/>
  </p:clrMapOvr>
</p:sld>
</file>

<file path=ppt/theme/theme1.xml><?xml version="1.0" encoding="utf-8"?>
<a:theme xmlns:a="http://schemas.openxmlformats.org/drawingml/2006/main" name="SHU Powerpoint TEMPLATE in Arial 1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747</Words>
  <Application>Microsoft Office PowerPoint</Application>
  <PresentationFormat>On-screen Show (4:3)</PresentationFormat>
  <Paragraphs>66</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Cambria Math</vt:lpstr>
      <vt:lpstr>Times New Roman</vt:lpstr>
      <vt:lpstr>SHU Powerpoint TEMPLATE in Arial 1 slide</vt:lpstr>
      <vt:lpstr>Descriptive, Inferential and Regression Analysis </vt:lpstr>
      <vt:lpstr>Statement of Hypotheses</vt:lpstr>
      <vt:lpstr>Description of the data and Descriptive Analysis</vt:lpstr>
      <vt:lpstr>Histograms for Education and Age of people</vt:lpstr>
      <vt:lpstr>PowerPoint Presentation</vt:lpstr>
      <vt:lpstr>PowerPoint Presentation</vt:lpstr>
      <vt:lpstr>Description of the data and Descriptive Analysis</vt:lpstr>
      <vt:lpstr>Inferential Analysis</vt:lpstr>
      <vt:lpstr>PowerPoint Presentation</vt:lpstr>
      <vt:lpstr>Regression Model</vt:lpstr>
      <vt:lpstr>Plot On Residual An Fitted Values</vt:lpstr>
      <vt:lpstr>Results and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2023-02-28T18:32:05Z</dcterms:modified>
</cp:coreProperties>
</file>