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59" r:id="rId5"/>
    <p:sldId id="260" r:id="rId6"/>
    <p:sldId id="325" r:id="rId7"/>
    <p:sldId id="278" r:id="rId8"/>
    <p:sldId id="281" r:id="rId9"/>
    <p:sldId id="282" r:id="rId10"/>
    <p:sldId id="283" r:id="rId11"/>
    <p:sldId id="261" r:id="rId12"/>
    <p:sldId id="286" r:id="rId13"/>
    <p:sldId id="284" r:id="rId14"/>
    <p:sldId id="285" r:id="rId15"/>
    <p:sldId id="287" r:id="rId16"/>
    <p:sldId id="262" r:id="rId17"/>
    <p:sldId id="289" r:id="rId18"/>
    <p:sldId id="288" r:id="rId19"/>
    <p:sldId id="263" r:id="rId20"/>
    <p:sldId id="326" r:id="rId21"/>
    <p:sldId id="290" r:id="rId22"/>
    <p:sldId id="291" r:id="rId23"/>
    <p:sldId id="292" r:id="rId24"/>
    <p:sldId id="264" r:id="rId25"/>
    <p:sldId id="265" r:id="rId26"/>
    <p:sldId id="293" r:id="rId27"/>
    <p:sldId id="327" r:id="rId28"/>
    <p:sldId id="299" r:id="rId29"/>
    <p:sldId id="328" r:id="rId30"/>
    <p:sldId id="297" r:id="rId31"/>
    <p:sldId id="329" r:id="rId32"/>
    <p:sldId id="298" r:id="rId33"/>
    <p:sldId id="330" r:id="rId34"/>
    <p:sldId id="294" r:id="rId35"/>
    <p:sldId id="331" r:id="rId36"/>
    <p:sldId id="295" r:id="rId37"/>
    <p:sldId id="332" r:id="rId38"/>
    <p:sldId id="266" r:id="rId39"/>
    <p:sldId id="267" r:id="rId40"/>
    <p:sldId id="268" r:id="rId41"/>
    <p:sldId id="302" r:id="rId42"/>
    <p:sldId id="304" r:id="rId43"/>
    <p:sldId id="305" r:id="rId44"/>
    <p:sldId id="300" r:id="rId45"/>
    <p:sldId id="333" r:id="rId46"/>
    <p:sldId id="301" r:id="rId47"/>
    <p:sldId id="309" r:id="rId48"/>
    <p:sldId id="310" r:id="rId49"/>
    <p:sldId id="307" r:id="rId50"/>
    <p:sldId id="311" r:id="rId51"/>
    <p:sldId id="308" r:id="rId52"/>
    <p:sldId id="306" r:id="rId53"/>
    <p:sldId id="334" r:id="rId54"/>
    <p:sldId id="269" r:id="rId55"/>
    <p:sldId id="312" r:id="rId56"/>
    <p:sldId id="336" r:id="rId57"/>
    <p:sldId id="335" r:id="rId58"/>
    <p:sldId id="313" r:id="rId59"/>
    <p:sldId id="314" r:id="rId60"/>
    <p:sldId id="315" r:id="rId61"/>
    <p:sldId id="270" r:id="rId62"/>
    <p:sldId id="271" r:id="rId63"/>
    <p:sldId id="316" r:id="rId64"/>
    <p:sldId id="339" r:id="rId65"/>
    <p:sldId id="318" r:id="rId66"/>
    <p:sldId id="340" r:id="rId67"/>
    <p:sldId id="317" r:id="rId68"/>
    <p:sldId id="341" r:id="rId69"/>
    <p:sldId id="324" r:id="rId70"/>
    <p:sldId id="272" r:id="rId71"/>
    <p:sldId id="273" r:id="rId72"/>
    <p:sldId id="274" r:id="rId73"/>
    <p:sldId id="319" r:id="rId74"/>
    <p:sldId id="320" r:id="rId75"/>
    <p:sldId id="321" r:id="rId76"/>
    <p:sldId id="322" r:id="rId77"/>
    <p:sldId id="275" r:id="rId78"/>
    <p:sldId id="276" r:id="rId79"/>
    <p:sldId id="337" r:id="rId80"/>
    <p:sldId id="323" r:id="rId81"/>
    <p:sldId id="338" r:id="rId82"/>
    <p:sldId id="277" r:id="rId83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AD3DCE2-EF79-40AC-84C2-D579C789C6FF}">
          <p14:sldIdLst>
            <p14:sldId id="256"/>
            <p14:sldId id="257"/>
            <p14:sldId id="258"/>
            <p14:sldId id="259"/>
            <p14:sldId id="260"/>
            <p14:sldId id="325"/>
          </p14:sldIdLst>
        </p14:section>
        <p14:section name="Untitled Section" id="{3DA1470F-FAAD-49F9-B4B4-90302CB11E63}">
          <p14:sldIdLst>
            <p14:sldId id="278"/>
            <p14:sldId id="281"/>
            <p14:sldId id="282"/>
            <p14:sldId id="283"/>
            <p14:sldId id="261"/>
            <p14:sldId id="286"/>
            <p14:sldId id="284"/>
            <p14:sldId id="285"/>
            <p14:sldId id="287"/>
            <p14:sldId id="262"/>
            <p14:sldId id="289"/>
            <p14:sldId id="288"/>
            <p14:sldId id="263"/>
            <p14:sldId id="326"/>
            <p14:sldId id="290"/>
            <p14:sldId id="291"/>
            <p14:sldId id="292"/>
            <p14:sldId id="264"/>
            <p14:sldId id="265"/>
            <p14:sldId id="293"/>
            <p14:sldId id="327"/>
            <p14:sldId id="299"/>
            <p14:sldId id="328"/>
          </p14:sldIdLst>
        </p14:section>
        <p14:section name="Untitled Section" id="{DAA7D540-FC94-4361-BBC3-AF9FB305C546}">
          <p14:sldIdLst>
            <p14:sldId id="297"/>
            <p14:sldId id="329"/>
            <p14:sldId id="298"/>
            <p14:sldId id="330"/>
            <p14:sldId id="294"/>
            <p14:sldId id="331"/>
            <p14:sldId id="295"/>
            <p14:sldId id="332"/>
            <p14:sldId id="266"/>
            <p14:sldId id="267"/>
          </p14:sldIdLst>
        </p14:section>
        <p14:section name="Untitled Section" id="{33F090DD-C11E-4D8F-8CDE-3BF7844375C2}">
          <p14:sldIdLst>
            <p14:sldId id="268"/>
            <p14:sldId id="302"/>
            <p14:sldId id="304"/>
            <p14:sldId id="305"/>
            <p14:sldId id="300"/>
            <p14:sldId id="333"/>
            <p14:sldId id="301"/>
            <p14:sldId id="309"/>
            <p14:sldId id="310"/>
            <p14:sldId id="307"/>
            <p14:sldId id="311"/>
            <p14:sldId id="308"/>
            <p14:sldId id="306"/>
            <p14:sldId id="334"/>
            <p14:sldId id="269"/>
          </p14:sldIdLst>
        </p14:section>
        <p14:section name="Untitled Section" id="{F2CC3F05-DE84-4955-9B94-F0C765EE8DE9}">
          <p14:sldIdLst>
            <p14:sldId id="312"/>
            <p14:sldId id="336"/>
            <p14:sldId id="335"/>
            <p14:sldId id="313"/>
            <p14:sldId id="314"/>
            <p14:sldId id="315"/>
            <p14:sldId id="270"/>
            <p14:sldId id="271"/>
            <p14:sldId id="316"/>
            <p14:sldId id="339"/>
          </p14:sldIdLst>
        </p14:section>
        <p14:section name="Untitled Section" id="{81B8FACF-4415-4277-86AF-0204BBAD0D4F}">
          <p14:sldIdLst>
            <p14:sldId id="318"/>
            <p14:sldId id="340"/>
            <p14:sldId id="317"/>
            <p14:sldId id="341"/>
            <p14:sldId id="324"/>
            <p14:sldId id="272"/>
            <p14:sldId id="273"/>
            <p14:sldId id="274"/>
            <p14:sldId id="319"/>
            <p14:sldId id="320"/>
            <p14:sldId id="321"/>
            <p14:sldId id="322"/>
            <p14:sldId id="275"/>
            <p14:sldId id="276"/>
            <p14:sldId id="337"/>
            <p14:sldId id="323"/>
            <p14:sldId id="33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D4Kl0eymbPsSACaHDcTfhYrG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F82D3-8C1A-4E19-B7C7-D63EE0C4B045}" v="1" dt="2025-06-23T09:33:33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Waqar 27668" userId="f0186443-8082-43fc-bb02-6aa6a4f82a32" providerId="ADAL" clId="{AA2F82D3-8C1A-4E19-B7C7-D63EE0C4B045}"/>
    <pc:docChg chg="undo custSel delSld modSld modSection">
      <pc:chgData name="Umar Waqar 27668" userId="f0186443-8082-43fc-bb02-6aa6a4f82a32" providerId="ADAL" clId="{AA2F82D3-8C1A-4E19-B7C7-D63EE0C4B045}" dt="2025-06-23T09:37:32.483" v="69" actId="20577"/>
      <pc:docMkLst>
        <pc:docMk/>
      </pc:docMkLst>
      <pc:sldChg chg="modSp mod">
        <pc:chgData name="Umar Waqar 27668" userId="f0186443-8082-43fc-bb02-6aa6a4f82a32" providerId="ADAL" clId="{AA2F82D3-8C1A-4E19-B7C7-D63EE0C4B045}" dt="2025-06-23T09:34:59.335" v="38" actId="20577"/>
        <pc:sldMkLst>
          <pc:docMk/>
          <pc:sldMk cId="2938306186" sldId="301"/>
        </pc:sldMkLst>
        <pc:spChg chg="mod">
          <ac:chgData name="Umar Waqar 27668" userId="f0186443-8082-43fc-bb02-6aa6a4f82a32" providerId="ADAL" clId="{AA2F82D3-8C1A-4E19-B7C7-D63EE0C4B045}" dt="2025-06-23T09:34:59.335" v="38" actId="20577"/>
          <ac:spMkLst>
            <pc:docMk/>
            <pc:sldMk cId="2938306186" sldId="301"/>
            <ac:spMk id="3" creationId="{92B24276-2C5E-C5E7-FF7B-CAF157774712}"/>
          </ac:spMkLst>
        </pc:spChg>
      </pc:sldChg>
      <pc:sldChg chg="modSp mod">
        <pc:chgData name="Umar Waqar 27668" userId="f0186443-8082-43fc-bb02-6aa6a4f82a32" providerId="ADAL" clId="{AA2F82D3-8C1A-4E19-B7C7-D63EE0C4B045}" dt="2025-06-23T09:33:33.418" v="6"/>
        <pc:sldMkLst>
          <pc:docMk/>
          <pc:sldMk cId="1200839246" sldId="302"/>
        </pc:sldMkLst>
        <pc:spChg chg="mod">
          <ac:chgData name="Umar Waqar 27668" userId="f0186443-8082-43fc-bb02-6aa6a4f82a32" providerId="ADAL" clId="{AA2F82D3-8C1A-4E19-B7C7-D63EE0C4B045}" dt="2025-06-23T09:33:33.418" v="6"/>
          <ac:spMkLst>
            <pc:docMk/>
            <pc:sldMk cId="1200839246" sldId="302"/>
            <ac:spMk id="3" creationId="{49CA9F76-1928-7241-8CB5-C901A00B0F65}"/>
          </ac:spMkLst>
        </pc:spChg>
      </pc:sldChg>
      <pc:sldChg chg="modSp del mod">
        <pc:chgData name="Umar Waqar 27668" userId="f0186443-8082-43fc-bb02-6aa6a4f82a32" providerId="ADAL" clId="{AA2F82D3-8C1A-4E19-B7C7-D63EE0C4B045}" dt="2025-06-23T09:33:45.478" v="7" actId="47"/>
        <pc:sldMkLst>
          <pc:docMk/>
          <pc:sldMk cId="113743702" sldId="303"/>
        </pc:sldMkLst>
        <pc:spChg chg="mod">
          <ac:chgData name="Umar Waqar 27668" userId="f0186443-8082-43fc-bb02-6aa6a4f82a32" providerId="ADAL" clId="{AA2F82D3-8C1A-4E19-B7C7-D63EE0C4B045}" dt="2025-06-23T09:33:10.721" v="3" actId="20577"/>
          <ac:spMkLst>
            <pc:docMk/>
            <pc:sldMk cId="113743702" sldId="303"/>
            <ac:spMk id="3" creationId="{D719A41B-6884-DCEA-F323-1561DBB2C37D}"/>
          </ac:spMkLst>
        </pc:spChg>
      </pc:sldChg>
      <pc:sldChg chg="modSp mod">
        <pc:chgData name="Umar Waqar 27668" userId="f0186443-8082-43fc-bb02-6aa6a4f82a32" providerId="ADAL" clId="{AA2F82D3-8C1A-4E19-B7C7-D63EE0C4B045}" dt="2025-06-23T09:34:00.332" v="34" actId="20577"/>
        <pc:sldMkLst>
          <pc:docMk/>
          <pc:sldMk cId="2066457212" sldId="304"/>
        </pc:sldMkLst>
        <pc:spChg chg="mod">
          <ac:chgData name="Umar Waqar 27668" userId="f0186443-8082-43fc-bb02-6aa6a4f82a32" providerId="ADAL" clId="{AA2F82D3-8C1A-4E19-B7C7-D63EE0C4B045}" dt="2025-06-23T09:34:00.332" v="34" actId="20577"/>
          <ac:spMkLst>
            <pc:docMk/>
            <pc:sldMk cId="2066457212" sldId="304"/>
            <ac:spMk id="3" creationId="{C65B92E4-AC16-A82F-161C-D06000732C2D}"/>
          </ac:spMkLst>
        </pc:spChg>
      </pc:sldChg>
      <pc:sldChg chg="modSp mod">
        <pc:chgData name="Umar Waqar 27668" userId="f0186443-8082-43fc-bb02-6aa6a4f82a32" providerId="ADAL" clId="{AA2F82D3-8C1A-4E19-B7C7-D63EE0C4B045}" dt="2025-06-23T09:36:52.182" v="57" actId="20577"/>
        <pc:sldMkLst>
          <pc:docMk/>
          <pc:sldMk cId="2429851732" sldId="308"/>
        </pc:sldMkLst>
        <pc:spChg chg="mod">
          <ac:chgData name="Umar Waqar 27668" userId="f0186443-8082-43fc-bb02-6aa6a4f82a32" providerId="ADAL" clId="{AA2F82D3-8C1A-4E19-B7C7-D63EE0C4B045}" dt="2025-06-23T09:36:52.182" v="57" actId="20577"/>
          <ac:spMkLst>
            <pc:docMk/>
            <pc:sldMk cId="2429851732" sldId="308"/>
            <ac:spMk id="3" creationId="{A6B868DC-6504-08F7-C5EA-98C7BF255E9F}"/>
          </ac:spMkLst>
        </pc:spChg>
      </pc:sldChg>
      <pc:sldChg chg="modSp mod">
        <pc:chgData name="Umar Waqar 27668" userId="f0186443-8082-43fc-bb02-6aa6a4f82a32" providerId="ADAL" clId="{AA2F82D3-8C1A-4E19-B7C7-D63EE0C4B045}" dt="2025-06-23T09:35:41.584" v="51" actId="20577"/>
        <pc:sldMkLst>
          <pc:docMk/>
          <pc:sldMk cId="3381778271" sldId="309"/>
        </pc:sldMkLst>
        <pc:spChg chg="mod">
          <ac:chgData name="Umar Waqar 27668" userId="f0186443-8082-43fc-bb02-6aa6a4f82a32" providerId="ADAL" clId="{AA2F82D3-8C1A-4E19-B7C7-D63EE0C4B045}" dt="2025-06-23T09:35:41.584" v="51" actId="20577"/>
          <ac:spMkLst>
            <pc:docMk/>
            <pc:sldMk cId="3381778271" sldId="309"/>
            <ac:spMk id="3" creationId="{F8A65EC5-D0B7-0782-3C3C-DA1D127B9AEC}"/>
          </ac:spMkLst>
        </pc:spChg>
      </pc:sldChg>
      <pc:sldChg chg="modSp mod">
        <pc:chgData name="Umar Waqar 27668" userId="f0186443-8082-43fc-bb02-6aa6a4f82a32" providerId="ADAL" clId="{AA2F82D3-8C1A-4E19-B7C7-D63EE0C4B045}" dt="2025-06-23T09:36:07.112" v="55" actId="20577"/>
        <pc:sldMkLst>
          <pc:docMk/>
          <pc:sldMk cId="3611066053" sldId="310"/>
        </pc:sldMkLst>
        <pc:spChg chg="mod">
          <ac:chgData name="Umar Waqar 27668" userId="f0186443-8082-43fc-bb02-6aa6a4f82a32" providerId="ADAL" clId="{AA2F82D3-8C1A-4E19-B7C7-D63EE0C4B045}" dt="2025-06-23T09:36:07.112" v="55" actId="20577"/>
          <ac:spMkLst>
            <pc:docMk/>
            <pc:sldMk cId="3611066053" sldId="310"/>
            <ac:spMk id="3" creationId="{6F3CEBD9-A9F8-77A4-F0E6-3B0A2AC77BE6}"/>
          </ac:spMkLst>
        </pc:spChg>
      </pc:sldChg>
      <pc:sldChg chg="modSp mod">
        <pc:chgData name="Umar Waqar 27668" userId="f0186443-8082-43fc-bb02-6aa6a4f82a32" providerId="ADAL" clId="{AA2F82D3-8C1A-4E19-B7C7-D63EE0C4B045}" dt="2025-06-23T09:37:32.483" v="69" actId="20577"/>
        <pc:sldMkLst>
          <pc:docMk/>
          <pc:sldMk cId="3504246648" sldId="334"/>
        </pc:sldMkLst>
        <pc:spChg chg="mod">
          <ac:chgData name="Umar Waqar 27668" userId="f0186443-8082-43fc-bb02-6aa6a4f82a32" providerId="ADAL" clId="{AA2F82D3-8C1A-4E19-B7C7-D63EE0C4B045}" dt="2025-06-23T09:37:32.483" v="69" actId="20577"/>
          <ac:spMkLst>
            <pc:docMk/>
            <pc:sldMk cId="3504246648" sldId="334"/>
            <ac:spMk id="3" creationId="{8C78470B-DD5D-6FCB-9FF4-EFEBBA3CEF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049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715cfd4a_0_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03715c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715cfd4a_0_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715cfd4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Phish Net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(Phishing Simulation Toolkit)</a:t>
            </a:r>
            <a:endParaRPr dirty="0"/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Jawaid Iqbal (Asst. Professor)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825-E90D-8FAB-7FC3-B848D58C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AB78-D77A-FFD6-22DB-AB72EA500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Combining technical innovation with human-cantered design.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ransforming humans from the weakest link into the first line of defence against these despicable threats.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97157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Market Survey and Summary Table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several well-known phishing simulation platforms currently dominating the global cybersecurity training market. Notable among them are: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DD42-7002-54E6-4755-887934B8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CDEB-6F89-59F3-0BD3-247299207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KnowBe4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Offers security awareness training and simulated phishing attacks. Known for a vast template library and analytics.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Cofense (formerly PhishMe)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Focuses on phishing threat management and user behaviour tracking.</a:t>
            </a:r>
          </a:p>
          <a:p>
            <a:pPr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9736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5AD-1C38-0993-6B74-C0930B9A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1743-C084-2941-0914-6965F34A9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 of Existing Products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these platforms are robust,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present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High costs and subscription fees.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localization for our regional contexts.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Little to no template customization.</a:t>
            </a: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8605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BC17-3B3D-0CE8-A3E7-9411F3DC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A0DB-F31E-368A-A972-902308071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Dependence on foreign cloud infrastructure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privacy concerns.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system tailoring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Modularity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Customization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675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CBE-7B7C-BF22-55C5-9560B9D3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2D58-CAB7-A7CF-7532-49A9757E0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Comparative Analysis 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 brief comparison following could be viewed: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1D63-20A8-A456-EA2C-C08A9123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57195"/>
              </p:ext>
            </p:extLst>
          </p:nvPr>
        </p:nvGraphicFramePr>
        <p:xfrm>
          <a:off x="457200" y="2581192"/>
          <a:ext cx="7812705" cy="327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438">
                  <a:extLst>
                    <a:ext uri="{9D8B030D-6E8A-4147-A177-3AD203B41FA5}">
                      <a16:colId xmlns:a16="http://schemas.microsoft.com/office/drawing/2014/main" val="1510378734"/>
                    </a:ext>
                  </a:extLst>
                </a:gridCol>
                <a:gridCol w="1526880">
                  <a:extLst>
                    <a:ext uri="{9D8B030D-6E8A-4147-A177-3AD203B41FA5}">
                      <a16:colId xmlns:a16="http://schemas.microsoft.com/office/drawing/2014/main" val="735681601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2993007575"/>
                    </a:ext>
                  </a:extLst>
                </a:gridCol>
                <a:gridCol w="1256260">
                  <a:extLst>
                    <a:ext uri="{9D8B030D-6E8A-4147-A177-3AD203B41FA5}">
                      <a16:colId xmlns:a16="http://schemas.microsoft.com/office/drawing/2014/main" val="397619625"/>
                    </a:ext>
                  </a:extLst>
                </a:gridCol>
                <a:gridCol w="1383877">
                  <a:extLst>
                    <a:ext uri="{9D8B030D-6E8A-4147-A177-3AD203B41FA5}">
                      <a16:colId xmlns:a16="http://schemas.microsoft.com/office/drawing/2014/main" val="3470087547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4140960375"/>
                    </a:ext>
                  </a:extLst>
                </a:gridCol>
                <a:gridCol w="994690">
                  <a:extLst>
                    <a:ext uri="{9D8B030D-6E8A-4147-A177-3AD203B41FA5}">
                      <a16:colId xmlns:a16="http://schemas.microsoft.com/office/drawing/2014/main" val="1550980116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 dirty="0">
                          <a:effectLst/>
                        </a:rPr>
                        <a:t>Features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KnowBe4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Cofense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Proofpoint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Phish Net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767637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Local Language Support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7914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Custom Template Creation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101506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Behavioural Analytics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18045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API Integration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47239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Deployment Options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  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 / </a:t>
                      </a:r>
                      <a:endParaRPr lang="en-PK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664303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Cost Efficiency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317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18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715cfd4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22" name="Google Shape;122;g203715cfd4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 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Organizations in Pakistan lack access to a secure, affordable, and locally adaptable phishing simulation platform that can: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Mimic real-world phishing attacks relevant to the regional context.</a:t>
            </a:r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AFC-6B3B-6118-5AD9-28FEBEE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8866-963F-9785-B5F9-2EDC0955F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 customizable templates and dynamic campaign options.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Generate actionable behavioural insights through detailed analytics.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Integrate easily with existing IT infrastructure and security protocols.</a:t>
            </a: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951425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2B6B-670C-8228-9DB4-694B45CE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651EA-9B43-5852-B047-3B0EE210A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PK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Core Problem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Without an accessible and tailored solution like Phish Ne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t.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</a:t>
            </a:r>
            <a:r>
              <a:rPr lang="en-PK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rganizations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remain vulnerable to phishing threats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acing lack of control and customization in their operations.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097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15cfd4a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</a:rPr>
              <a:t>Methodology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28" name="Google Shape;128;g203715cfd4a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&lt;Also explain all steps in bullet points&gt;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Ali Kayani (37539)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Umar </a:t>
            </a:r>
            <a:r>
              <a:rPr lang="en-US"/>
              <a:t>Waqar (27668)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659D-0076-EF3B-CD28-40833462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Methodology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A3D0-EB01-3867-43F2-A37678911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&lt;Add diagram according to your project domain i.e., Methodology diagram (AI, IOT </a:t>
            </a:r>
            <a:r>
              <a:rPr lang="en-US" dirty="0" err="1"/>
              <a:t>etc</a:t>
            </a:r>
            <a:r>
              <a:rPr lang="en-US" dirty="0"/>
              <a:t>) OR Flow chart (Data Structures, Algorithms </a:t>
            </a:r>
            <a:r>
              <a:rPr lang="en-US" dirty="0" err="1"/>
              <a:t>etc</a:t>
            </a:r>
            <a:r>
              <a:rPr lang="en-US" dirty="0"/>
              <a:t>)&gt;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&lt;Also explain all steps in bullet points&gt;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28896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FA69-B56A-BD9C-3816-6A85DA6C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E7AE-8572-43B0-07AD-55A95EB0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Explanation:</a:t>
            </a: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Authentication/Login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(Admin or Org Rep) logs into the platform securely using RBAC-controlled access and MFA.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 defines phishing campaign parameters such as target groups, email templates, timing (burst/batch), and scenarios.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Template Customization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selects or creates a phishing email template, optionally embedding tracking pixels and redirection links.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Recipient Selection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uploads or selects predefined user lists, often organized by department or role.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79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060-5614-AAEB-1CC5-FD4166E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52BA-D49C-5FFD-AF6F-CA3401FAE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 Campaign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is scheduled to run immediately or at a defined future time.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Launch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 communicates with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relevant APIs and </a:t>
            </a: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initiates email delivery.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Phishing Email Delivered to Target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Emails are sent to selected recipients.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Interaction Track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(Open/Click/Submit)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captures whether the recipient opens the email, clicks the link, or submits credentials.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Stored in PostgreSQL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Interaction data is logged into the PostgreSQL database for analysis.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90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F4FC-6510-1518-8493-BA86B3E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4EC-D476-9F3B-0660-DEC840ED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Analytics dashboard displays campaign effectiveness, user vulnerabilities, and statistical metrics.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Feedback and Recommendations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PK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utomated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feedback to users and recommend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improvement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training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572070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PROGRESS REPORT</a:t>
            </a:r>
            <a:br>
              <a:rPr lang="en-US"/>
            </a:br>
            <a:r>
              <a:rPr lang="en-US"/>
              <a:t>SUMMARY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List of Different Users: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Super 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Manager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IT Department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Cyber Consultant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Creator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Tutor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Team Lead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User</a:t>
            </a:r>
            <a:endParaRPr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5960-6F60-AA5E-C8FB-88592B82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A514-7E6E-9616-CA85-E515E9172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Users - Use Scenarios:</a:t>
            </a:r>
          </a:p>
          <a:p>
            <a:pPr algn="just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Senior</a:t>
            </a: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Admin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all user roles and permissions across the platform.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Configure platform-wide settings (e.g., SMTP, API keys).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Oversee system monitoring and audit logs.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Enable/disable modules or plugins.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 system-wide backups and updates.</a:t>
            </a:r>
          </a:p>
          <a:p>
            <a:pPr algn="just"/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1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9B3B-C0F2-5C33-5461-8CEF502B8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ACD6-9176-1C60-8CF4-417F716C1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Manager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 analytics and campaign performance for the entire organization.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Assign admins or creators to departments or teams.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 organization-wide phishing awareness sessions.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Review security reports across departments.</a:t>
            </a:r>
          </a:p>
          <a:p>
            <a:pPr algn="just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872656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CBA1-1CF3-F1EE-0BAB-6F6F6F5C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577CD-BC7A-417F-007E-88FD01BDC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Junior </a:t>
            </a: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Manage users within their assigned department.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Configure department-specific settings and templates.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 department-level phishing campaign statistics.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Approve or reject phishing simulations proposed by creators.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3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4A84-2008-8AD5-D3AB-C7A8E891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292F5-6E9B-AB5D-12F2-CE57BD5C9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r>
              <a:rPr lang="en-US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Department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 up and maintain email and server configurations.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Ensure integration with organizational tools (e.g., LDAP, SIEM).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 system performance and uptime.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 firewall and security policies.</a:t>
            </a:r>
          </a:p>
          <a:p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8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Literature Review and Summary Table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Problem Statement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Methodology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Progress Report Summary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Requirements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Software System (Design + Implementation + Testing)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Endeavour (Team)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Next Steps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Prototype / Report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CC73-DC84-1F0D-2876-5BFBDACD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B88F5-D9A4-1CC3-E83A-931C486D1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Cyber Consultant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Analyse phishing trends and advise on simulation strategies.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Evaluate campaign results to improve awareness outcomes.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 countermeasures based on test results.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Conduct training sessions and awareness evaluations.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42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62B1-15F6-1DBB-BE73-52ABE3B3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0D792-4593-4910-F052-08C0AD4EA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Creator</a:t>
            </a:r>
            <a:endParaRPr lang="en-PK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Design and launch phishing email templates and landing pages.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phishing scenarios with varying difficulty levels.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Test campaign templates before deployment.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Submit templates for admin or manager approval.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3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75292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809B-45ED-C0C0-9C9E-24E34C9F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43F96-936E-9D12-7455-70DA13361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Tutor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Deliver cybersecurity awareness training content.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Track learner progress and quiz results.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Customize learning paths based on department needs.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Provide feedback and best practices.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8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D58D-CDB5-97DD-51AE-0D291432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BBD3-0145-24CC-81A4-D0902088D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Team Lead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Schedule phishing campaigns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Suggest improvements to former campaigns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View campaign results and generate reports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 teams within their organization</a:t>
            </a: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(Employee/Target)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Participate in phishing simulation campaigns.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Receive and respond to training content.</a:t>
            </a:r>
          </a:p>
          <a:p>
            <a:pPr marL="34290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 personal report.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Take quizzes and assessments.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332767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CCAA-BA72-7C59-A949-A871919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6ED5-076A-1E87-74D3-0F18A6581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Registration and Authentication (RBAC)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 and email template management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scheduling (batch, burst, normal modes)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of email interactions (open, click, submit)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2A75-EF38-B923-21A9-8BCC50E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B994-05F2-C88E-7BE2-0FE1EEF4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 phishing scenario deployment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Reporting and analytics dashboard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 integration for automation and SIEM compatibility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82235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30B-BE08-2F06-6FBD-3F33391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D330-3AB3-3976-B5E1-A2C11E0A8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Non-Functional Requirements: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Scalability: Should handle multiple organizations and user groups concurrently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Security: Must protect against unauthorized access and data breaches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Usability: Intuitive UI/UX for non-technical users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7832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8A53-C201-E8D6-72BD-A65EA918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B82-5851-9861-FCF9-E86A64EE0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/>
              <a:t>Non-Functional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Performance: Real-time response tracking and minimal latency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Maintainability: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Modular codebase for easy updates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Availability: High uptime and reliable hosting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9262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46" name="Google Shape;146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Deployment Diagram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            - Hardware/Software Components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FF0000"/>
                </a:solidFill>
              </a:rPr>
              <a:t>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Detailed Design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UML Diagrams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ERD (if DB used)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 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Implementation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Development Tools &amp; Technologies</a:t>
            </a:r>
          </a:p>
          <a:p>
            <a:pPr marL="114300" indent="0">
              <a:buNone/>
            </a:pPr>
            <a:endParaRPr lang="en-GB" sz="2800" b="1" dirty="0"/>
          </a:p>
          <a:p>
            <a:pPr marL="114300" indent="0">
              <a:buNone/>
            </a:pPr>
            <a:r>
              <a:rPr lang="en-GB" sz="2800" b="1" dirty="0"/>
              <a:t>- Frontend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React.js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For building the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Vite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Fast build tool and development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Tailwind CSS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Utility-first CSS framework for styling</a:t>
            </a:r>
          </a:p>
          <a:p>
            <a:pPr>
              <a:buNone/>
            </a:pPr>
            <a:r>
              <a:rPr lang="en-GB" sz="2800" b="1" dirty="0"/>
              <a:t>    </a:t>
            </a:r>
            <a:endParaRPr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A87-B4DF-E054-E1D6-94E9EC0C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9F76-1928-7241-8CB5-C901A00B0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Testing Tools:</a:t>
            </a:r>
            <a:r>
              <a:rPr lang="en-GB" sz="2800" dirty="0"/>
              <a:t>	</a:t>
            </a:r>
          </a:p>
          <a:p>
            <a:pPr>
              <a:buNone/>
            </a:pPr>
            <a:r>
              <a:rPr lang="en-US" sz="2800" b="1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PostgreSQL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Relational database management system</a:t>
            </a:r>
          </a:p>
          <a:p>
            <a:pPr>
              <a:buNone/>
            </a:pPr>
            <a:r>
              <a:rPr lang="en-GB" sz="2800" b="1" dirty="0"/>
              <a:t>Security &amp; Authentication: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JWT (JSON Web Tokens)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Token-based</a:t>
            </a:r>
            <a:endParaRPr lang="en-GB" sz="2400" b="1" dirty="0"/>
          </a:p>
          <a:p>
            <a:pPr>
              <a:buNone/>
            </a:pPr>
            <a:endParaRPr lang="en-GB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00839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DF4F-693F-01AF-B494-6155991B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92E4-AC16-A82F-161C-D06000732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DevOps: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Source code repository and version control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066457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D3EF-7EFC-0C95-D466-3350C31D9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FADD-DCC0-3212-E26F-440B6A0AD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- Monitoring &amp; Analytics: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Logging Services</a:t>
            </a:r>
            <a:r>
              <a:rPr lang="en-GB" sz="2800" dirty="0"/>
              <a:t> </a:t>
            </a:r>
          </a:p>
          <a:p>
            <a:pPr marL="114300" indent="0">
              <a:buNone/>
            </a:pPr>
            <a:r>
              <a:rPr lang="en-GB" sz="2800" dirty="0"/>
              <a:t>	– For system event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 Analytics (custom)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For campaign reporting and user interaction metrics</a:t>
            </a:r>
          </a:p>
          <a:p>
            <a:pPr>
              <a:buNone/>
            </a:pPr>
            <a:endParaRPr lang="en-GB" sz="2800" dirty="0"/>
          </a:p>
          <a:p>
            <a:pPr>
              <a:buNone/>
            </a:pPr>
            <a:r>
              <a:rPr lang="en-GB" sz="2800" dirty="0"/>
              <a:t>-</a:t>
            </a:r>
            <a:r>
              <a:rPr lang="en-GB" sz="2800" b="1" dirty="0"/>
              <a:t> Backend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Django (Python)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Backend web framework</a:t>
            </a:r>
          </a:p>
          <a:p>
            <a:pPr>
              <a:buNone/>
            </a:pPr>
            <a:endParaRPr lang="en-US" sz="2800" b="1" dirty="0"/>
          </a:p>
          <a:p>
            <a:pPr marL="114300" indent="0">
              <a:buNone/>
            </a:pPr>
            <a:endParaRPr lang="en-GB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87453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DB74-B7BD-2CA1-4287-03E8B30D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24F22-07FD-B291-F9BE-13E6EDC36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Practices / Coding Standards</a:t>
            </a:r>
          </a:p>
          <a:p>
            <a:pPr lvl="1" algn="just"/>
            <a:r>
              <a:rPr lang="en-P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Agile development practices with bi-weekly sprints and retrospective meetings. 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/>
            <a:r>
              <a:rPr lang="en-P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Clean coding principles and modular architecture ensured scalability and maintainability. 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 algn="just"/>
            <a:r>
              <a:rPr lang="en-PK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Continuous integration and delivery (CI/CD) practices using GitHub for automated testing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9509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03DC-CCD1-B603-4AFD-754B3493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4FD2D-9F8D-B07B-FBD2-73BD826A0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50000"/>
              </a:lnSpc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 Validation</a:t>
            </a:r>
            <a:endParaRPr lang="en-PK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 quality maintained using linters (</a:t>
            </a:r>
            <a:r>
              <a:rPr lang="en-PK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ESLint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JavaScript) and formatters (Prettier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).</a:t>
            </a:r>
          </a:p>
          <a:p>
            <a:pPr marL="914400"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Static code analysis practised in the evaluation phase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 marL="914400"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Code reviews before merging into main branch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2166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BEB3-355F-C1A8-983F-CF9DF774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4276-2C5E-C5E7-FF7B-CAF157774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dirty="0"/>
              <a:t>Listing the Libraries:</a:t>
            </a:r>
          </a:p>
          <a:p>
            <a:pPr>
              <a:buNone/>
            </a:pPr>
            <a:r>
              <a:rPr lang="en-GB" sz="2800" b="1" dirty="0"/>
              <a:t>Frontend (React):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Axios</a:t>
            </a:r>
            <a:r>
              <a:rPr lang="en-GB" sz="2800" dirty="0"/>
              <a:t> – For making HTTP requests to backend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 Router DOM</a:t>
            </a:r>
            <a:r>
              <a:rPr lang="en-GB" sz="2800" dirty="0"/>
              <a:t> – For SPA routing and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 Hook Form</a:t>
            </a:r>
            <a:r>
              <a:rPr lang="en-GB" sz="2800" dirty="0"/>
              <a:t> – For form handling and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Recharts</a:t>
            </a:r>
            <a:r>
              <a:rPr lang="en-GB" sz="2800" dirty="0"/>
              <a:t> – For displaying interactive charts</a:t>
            </a:r>
          </a:p>
        </p:txBody>
      </p:sp>
    </p:spTree>
    <p:extLst>
      <p:ext uri="{BB962C8B-B14F-4D97-AF65-F5344CB8AC3E}">
        <p14:creationId xmlns:p14="http://schemas.microsoft.com/office/powerpoint/2010/main" val="2938306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080D-DB6E-5951-07D5-C470113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5EC5-D0B7-0782-3C3C-DA1D127B9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Lucide</a:t>
            </a:r>
            <a:r>
              <a:rPr lang="en-GB" sz="2800" b="1" dirty="0"/>
              <a:t> React</a:t>
            </a:r>
            <a:r>
              <a:rPr lang="en-GB" sz="2800" dirty="0"/>
              <a:t> – Icon set used in UI</a:t>
            </a:r>
          </a:p>
          <a:p>
            <a:pPr>
              <a:buNone/>
            </a:pPr>
            <a:r>
              <a:rPr lang="en-GB" sz="2800" b="1" dirty="0"/>
              <a:t>Backend (Express):</a:t>
            </a:r>
          </a:p>
          <a:p>
            <a:endParaRPr lang="en-PK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81778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A79C-7F31-0264-3F06-1DE80167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CEBD9-A9F8-77A4-F0E6-3B0A2AC77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PyJWT</a:t>
            </a:r>
            <a:r>
              <a:rPr lang="en-GB" sz="2800" dirty="0"/>
              <a:t> – For JSON Web Token encoding/decoding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Requests</a:t>
            </a:r>
            <a:r>
              <a:rPr lang="en-GB" sz="2800" dirty="0"/>
              <a:t> – For server-side HTTP requests</a:t>
            </a:r>
          </a:p>
        </p:txBody>
      </p:sp>
    </p:spTree>
    <p:extLst>
      <p:ext uri="{BB962C8B-B14F-4D97-AF65-F5344CB8AC3E}">
        <p14:creationId xmlns:p14="http://schemas.microsoft.com/office/powerpoint/2010/main" val="3611066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5E4-16FF-AD16-E9B3-4ABDFA4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D601-79D5-1CD6-F84D-B3BF0CA0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System</a:t>
            </a:r>
            <a:r>
              <a:rPr lang="en-GB" sz="2800" dirty="0"/>
              <a:t> – Login, registration, MFA, and token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Email Campaign Manager</a:t>
            </a:r>
            <a:r>
              <a:rPr lang="en-GB" sz="2800" dirty="0"/>
              <a:t> – Interface for phishing campaign creation and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Real-Time Tracker</a:t>
            </a:r>
            <a:r>
              <a:rPr lang="en-GB" sz="2800" dirty="0"/>
              <a:t> – Tracks email interactions (open, click, submit)</a:t>
            </a:r>
          </a:p>
        </p:txBody>
      </p:sp>
    </p:spTree>
    <p:extLst>
      <p:ext uri="{BB962C8B-B14F-4D97-AF65-F5344CB8AC3E}">
        <p14:creationId xmlns:p14="http://schemas.microsoft.com/office/powerpoint/2010/main" val="37366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 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today’s world, the digital landscape is full of vulnerabilities, especially phishing attacks; that have evolved into one of the most pervasive and damaging cyber threats without a doubt</a:t>
            </a:r>
          </a:p>
          <a:p>
            <a:pPr algn="just"/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Exploiting the human vulnerabilities more than technological ones.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Rather than the heavily invested cyber infrastructure.</a:t>
            </a:r>
          </a:p>
          <a:p>
            <a:pPr algn="just"/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06E5-1673-F3D3-513D-470B4C64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84A2-E9FD-7BD2-DD45-FC3AD176A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 Analytics</a:t>
            </a:r>
            <a:r>
              <a:rPr lang="en-GB" sz="2800" dirty="0"/>
              <a:t> – Provides campaign statistics and engagement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Template Builder</a:t>
            </a:r>
            <a:r>
              <a:rPr lang="en-GB" sz="2800" dirty="0"/>
              <a:t> – For customizable phishing email and landing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User &amp; Role Management</a:t>
            </a:r>
            <a:r>
              <a:rPr lang="en-GB" sz="2800" dirty="0"/>
              <a:t> – Based on RBAC (Super Admin, Admin, Manager, etc.)</a:t>
            </a:r>
          </a:p>
          <a:p>
            <a:r>
              <a:rPr lang="en-US" sz="2800" dirty="0"/>
              <a:t>ponents</a:t>
            </a:r>
            <a:endParaRPr lang="en-PK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80671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1B03-4EF1-5F9F-E9F6-C25EA36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68DC-6504-08F7-C5EA-98C7BF255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Web Services /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API</a:t>
            </a:r>
            <a:r>
              <a:rPr lang="en-GB" sz="2800" dirty="0"/>
              <a:t> – For launching, managing, and tracking phishing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Custom REST API</a:t>
            </a:r>
            <a:r>
              <a:rPr lang="en-GB" sz="2800" dirty="0"/>
              <a:t> – Secure communication between frontend and backend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298517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F53-4FC4-034E-8F87-E1876E4A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6545-1316-BFFC-5DCB-821B4828A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 &amp; Software Components: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 are thew hardware and software intakes that are required by the project: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Minimum: 8 GB RAM, i5 Processor, 250 GB SSD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Recommend: 16 GB RAM, i7 Processor, 500 GB SSD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143149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F62-6445-89C3-DD38-D3B764F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Implementation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470B-DD5D-6FCB-9FF4-EFEBBA3CE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Frontend: React, Tailwind CSS, Vite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Backend: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Express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Database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Database: PostgreSQL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Tools: GitHub, Jest, Cypress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504246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Testing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Testing Strategy &amp; Approaches:</a:t>
            </a:r>
          </a:p>
          <a:p>
            <a:pPr>
              <a:buNone/>
            </a:pPr>
            <a:endParaRPr lang="en-GB" sz="2800" b="1" dirty="0"/>
          </a:p>
          <a:p>
            <a:pPr>
              <a:buNone/>
            </a:pPr>
            <a:r>
              <a:rPr lang="en-PK" sz="2800" b="1" dirty="0"/>
              <a:t>1. </a:t>
            </a:r>
            <a:r>
              <a:rPr lang="en-GB" sz="2800" b="1" dirty="0"/>
              <a:t>Testing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Ensure system security, accuracy, and robustness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Validate role-based access (RBAC) behaviour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Identify vulnerabilities through penetration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Confirm seamless integration of all components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7C5F-5260-6FEA-F413-16FA3ED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BC5-D63B-71DF-1A59-1123880C3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 2. </a:t>
            </a:r>
            <a:r>
              <a:rPr lang="en-GB" sz="2800" b="1" dirty="0"/>
              <a:t>Types of Testing Conducted</a:t>
            </a:r>
          </a:p>
          <a:p>
            <a:pPr marL="114300" indent="0">
              <a:buNone/>
            </a:pPr>
            <a:r>
              <a:rPr lang="en-GB" sz="2800" b="1" dirty="0"/>
              <a:t>  - Unit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Tested individual components (e.g., form validation, API responses)</a:t>
            </a:r>
          </a:p>
          <a:p>
            <a:pPr marL="114300" indent="0">
              <a:buNone/>
            </a:pPr>
            <a:r>
              <a:rPr lang="en-GB" sz="2800" b="1" dirty="0"/>
              <a:t>  - Integration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Verified interactions between frontend, backend, and </a:t>
            </a:r>
            <a:r>
              <a:rPr lang="en-GB" dirty="0" err="1"/>
              <a:t>Gophish</a:t>
            </a:r>
            <a:endParaRPr lang="en-GB" dirty="0"/>
          </a:p>
          <a:p>
            <a:pPr marL="114300" indent="0">
              <a:buNone/>
            </a:pPr>
            <a:r>
              <a:rPr lang="en-GB" sz="2800" b="1" dirty="0"/>
              <a:t> - System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End-to-end testing with real-world phishing simulation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9557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23F4-31BD-B073-7439-F2B9C529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3DD06-3231-40BB-A123-AAF585768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PK" sz="2800" b="1" dirty="0"/>
              <a:t>2. </a:t>
            </a:r>
            <a:r>
              <a:rPr lang="en-GB" sz="2800" b="1" dirty="0"/>
              <a:t>Types of Testing Conducted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b="1" dirty="0"/>
          </a:p>
          <a:p>
            <a:pPr marL="114300" indent="0">
              <a:buNone/>
            </a:pPr>
            <a:r>
              <a:rPr lang="en-GB" sz="2800" b="1" dirty="0"/>
              <a:t> -  Security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XSS, CSRF, SQL Injection, and session hijacking scenarios</a:t>
            </a:r>
          </a:p>
          <a:p>
            <a:pPr marL="114300" indent="0">
              <a:buNone/>
            </a:pPr>
            <a:r>
              <a:rPr lang="en-GB" sz="2800" b="1" dirty="0"/>
              <a:t> -  Usability Testing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Interface tested with non-technical users for ease-of-use feedback</a:t>
            </a:r>
          </a:p>
          <a:p>
            <a:pPr>
              <a:buNone/>
            </a:pPr>
            <a:r>
              <a:rPr lang="en-PK" sz="1200" b="1" dirty="0"/>
              <a:t> 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2029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BF32-5F99-95EE-94A0-892B804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846E-E37B-FBC4-1B10-0D076330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3. </a:t>
            </a:r>
            <a:r>
              <a:rPr lang="en-GB" sz="2800" b="1" dirty="0"/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Jest</a:t>
            </a:r>
            <a:r>
              <a:rPr lang="en-GB" sz="2800" dirty="0"/>
              <a:t> – Unit testing frontend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Postman</a:t>
            </a:r>
            <a:r>
              <a:rPr lang="en-GB" sz="2800" dirty="0"/>
              <a:t> – API integration and security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OWASP ZAP</a:t>
            </a:r>
            <a:r>
              <a:rPr lang="en-GB" sz="2800" dirty="0"/>
              <a:t> – Automated security scans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Cypress</a:t>
            </a:r>
            <a:r>
              <a:rPr lang="en-GB" sz="2800" dirty="0"/>
              <a:t> – End-to-end and UI interaction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Docker Compose Logs</a:t>
            </a:r>
            <a:r>
              <a:rPr lang="en-GB" sz="2800" dirty="0"/>
              <a:t> – System </a:t>
            </a:r>
            <a:r>
              <a:rPr lang="en-GB" sz="2800" dirty="0" err="1"/>
              <a:t>behavior</a:t>
            </a:r>
            <a:r>
              <a:rPr lang="en-GB" sz="2800" dirty="0"/>
              <a:t> monitoring during load tests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2909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9982-A8D8-606C-9BCF-54F962B4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BA4B0-2276-39AA-B6D9-C90533372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4. </a:t>
            </a:r>
            <a:r>
              <a:rPr lang="en-GB" sz="2800" b="1" dirty="0"/>
              <a:t>Sample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Login Role Enforcement</a:t>
            </a:r>
            <a:r>
              <a:rPr lang="en-GB" sz="2800" dirty="0"/>
              <a:t> – Ensure Super Admin, Manager, etc. get correct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Email Campaign Launch</a:t>
            </a:r>
            <a:r>
              <a:rPr lang="en-GB" sz="2800" dirty="0"/>
              <a:t> – Validate emails are sent as scheduled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Form Submission Security</a:t>
            </a:r>
            <a:r>
              <a:rPr lang="en-GB" sz="2800" dirty="0"/>
              <a:t> – Block invalid/malicious payloads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72659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07CB-0F73-69D5-F49B-BC7B9194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8138-668B-D5EA-1ED8-CCB41528F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Analytics Dashboard Accuracy</a:t>
            </a:r>
            <a:r>
              <a:rPr lang="en-GB" sz="2800" dirty="0"/>
              <a:t> – Ensure real-time updates reflect actual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ReCAPTCHA Check</a:t>
            </a:r>
            <a:r>
              <a:rPr lang="en-GB" sz="2800" dirty="0"/>
              <a:t> – Prevent automated login attempts</a:t>
            </a:r>
          </a:p>
          <a:p>
            <a:pPr>
              <a:buNone/>
            </a:pPr>
            <a:r>
              <a:rPr lang="en-PK" sz="2800" b="1" dirty="0"/>
              <a:t>5. </a:t>
            </a:r>
            <a:r>
              <a:rPr lang="en-GB" sz="2800" b="1" dirty="0"/>
              <a:t>Results &amp;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All critical paths passed</a:t>
            </a:r>
            <a:r>
              <a:rPr lang="en-GB" sz="2800" dirty="0"/>
              <a:t> (login, campaign, tracking, RBAC enforcement)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Security vulnerabilities mitigated</a:t>
            </a:r>
            <a:r>
              <a:rPr lang="en-GB" sz="2800" dirty="0"/>
              <a:t> with WAF, token auth, and rate limits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67126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646-949B-5E6D-F308-FEAB1D3D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01D6-52CB-4911-7A62-FDE83F85B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Pakistan — we continue to suffer due to the lack of accessible, realistic, and localized training tools, guiding them in the ways to tackle these pervasive phishing threats.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Net: A Phishing Simulation Toolkit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i.e. scalable, customizable, and locally adaptable platform designed to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bridge the gap between awareness and action.</a:t>
            </a:r>
            <a:endParaRPr lang="en-PK" sz="2800" dirty="0"/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439762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162-197E-A31B-C10A-4947F517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Testing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2F7F-6CA5-9354-197C-F8CEDFE91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Load tested with 100+ users</a:t>
            </a:r>
            <a:r>
              <a:rPr lang="en-GB" sz="2800" dirty="0"/>
              <a:t> across organizations—no breakdowns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UI tested with 5+ user roles</a:t>
            </a:r>
            <a:r>
              <a:rPr lang="en-GB" sz="2800" dirty="0"/>
              <a:t>—minimal confusion, high usability rating</a:t>
            </a:r>
          </a:p>
          <a:p>
            <a:pPr>
              <a:buNone/>
            </a:pPr>
            <a:r>
              <a:rPr lang="en-PK" sz="2800" b="1" dirty="0"/>
              <a:t>6. </a:t>
            </a:r>
            <a:r>
              <a:rPr lang="en-GB" sz="2800" b="1" dirty="0"/>
              <a:t>Validation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Compliance</a:t>
            </a:r>
            <a:r>
              <a:rPr lang="en-GB" sz="2800" dirty="0"/>
              <a:t> with non-functional requirements (scalability, security, usability)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RBAC verified</a:t>
            </a:r>
            <a:r>
              <a:rPr lang="en-GB" sz="2800" dirty="0"/>
              <a:t> through multi-role login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SIEM/API logging</a:t>
            </a:r>
            <a:r>
              <a:rPr lang="en-GB" sz="2800" dirty="0"/>
              <a:t> tested for external integration readiness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3978282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ENDEAVOUR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rgbClr val="C00000"/>
                </a:solidFill>
              </a:rPr>
              <a:t>Endeavour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Member Roles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/>
              <a:t>         - Ali Kayani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Diagrams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Project Management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Quality Testing/Assurance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Documentation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Database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GUI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 </a:t>
            </a:r>
            <a:endParaRPr lang="en-US" sz="11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3CB95-C0FE-0EEA-4321-88C9924D9575}"/>
              </a:ext>
            </a:extLst>
          </p:cNvPr>
          <p:cNvSpPr txBox="1"/>
          <p:nvPr/>
        </p:nvSpPr>
        <p:spPr>
          <a:xfrm>
            <a:off x="4432151" y="2521059"/>
            <a:ext cx="42546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-</a:t>
            </a:r>
            <a:r>
              <a:rPr lang="en-US" sz="2800" b="1" dirty="0"/>
              <a:t> Umar Waqar</a:t>
            </a:r>
          </a:p>
          <a:p>
            <a:pPr marL="1200150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Coding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Front-end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Back-end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800" dirty="0"/>
              <a:t>Database &amp; APIs</a:t>
            </a:r>
            <a:endParaRPr lang="en-PK" sz="2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9681-43BE-851F-B451-13981000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5501-CA17-5E1B-1C17-D33B8DD67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US" sz="2800" b="1" dirty="0"/>
          </a:p>
          <a:p>
            <a:pPr algn="just">
              <a:buNone/>
            </a:pPr>
            <a:r>
              <a:rPr lang="en-PK" sz="2800" b="1" dirty="0"/>
              <a:t>1. </a:t>
            </a:r>
            <a:r>
              <a:rPr lang="en-GB" sz="2800" b="1" dirty="0"/>
              <a:t>Development Methodology: Agile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Iterative development with regular feedback loops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Weekly sprint planning and review sessions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Continuous integration and delivery using GitHub Actions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800" dirty="0"/>
          </a:p>
          <a:p>
            <a:pPr algn="just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8863319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9D87-A70B-F8CC-CC7C-D1B7E645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0179-8CB2-1507-E262-77AFADE2C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US" sz="2800" b="1" dirty="0"/>
          </a:p>
          <a:p>
            <a:pPr algn="just">
              <a:buNone/>
            </a:pPr>
            <a:r>
              <a:rPr lang="en-US" sz="2800" b="1" dirty="0"/>
              <a:t>2. </a:t>
            </a:r>
            <a:r>
              <a:rPr lang="en-GB" sz="2800" b="1" dirty="0"/>
              <a:t>Requirements Gathering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Conducted initial stakeholder meetings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Identified functional needs (campaign creation, role-based access, analytics)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Mapped non-functional expectations (security, scalability, usability)</a:t>
            </a: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176950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33F1-E3CC-963E-FE53-BC25E025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8B9E-85AD-F6A4-FD2D-CF9CD6149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US" sz="2800" b="1" dirty="0"/>
          </a:p>
          <a:p>
            <a:pPr algn="just">
              <a:buNone/>
            </a:pPr>
            <a:r>
              <a:rPr lang="en-PK" sz="2800" b="1" dirty="0"/>
              <a:t>3. </a:t>
            </a:r>
            <a:r>
              <a:rPr lang="en-GB" sz="2800" b="1" dirty="0"/>
              <a:t>System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Designed modular, scalable client-server architecture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Tools: Draw.io for UML, Figma for UI mock-ups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Security-first design with STRIDE threat modelling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800" dirty="0"/>
          </a:p>
          <a:p>
            <a:pPr algn="just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3565906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2C2-3C71-0918-2FAA-DEFB1AA1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4624-6EAB-19E0-C0F6-9FF3B967C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/>
              <a:t>Software Development Lifecycle</a:t>
            </a:r>
          </a:p>
          <a:p>
            <a:pPr algn="just">
              <a:buNone/>
            </a:pPr>
            <a:endParaRPr lang="en-GB" sz="2800" b="1" dirty="0"/>
          </a:p>
          <a:p>
            <a:pPr algn="just">
              <a:buNone/>
            </a:pPr>
            <a:r>
              <a:rPr lang="en-GB" sz="2800" b="1" dirty="0"/>
              <a:t>4. Development Phases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Frontend</a:t>
            </a:r>
            <a:r>
              <a:rPr lang="en-GB" sz="2800" b="1" dirty="0"/>
              <a:t> </a:t>
            </a:r>
            <a:r>
              <a:rPr lang="en-GB" sz="2800" dirty="0"/>
              <a:t>(React + Vite + Tailwind)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Backend</a:t>
            </a:r>
            <a:r>
              <a:rPr lang="en-GB" sz="2800" b="1" dirty="0"/>
              <a:t> </a:t>
            </a:r>
            <a:r>
              <a:rPr lang="en-GB" sz="2800" dirty="0"/>
              <a:t>(Django REST + Integration)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Developed API endpoints for campaign creation, user tracking, and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800" dirty="0"/>
              <a:t>Implemented JWT-based auth with MFA, reCAPTCHA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2797532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D96C-AC9F-06DE-EDB1-670237C7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8C419-777D-CE18-80D9-027771AF7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Team Collaboration &amp; Roles </a:t>
            </a:r>
          </a:p>
          <a:p>
            <a:pPr>
              <a:buNone/>
            </a:pPr>
            <a:r>
              <a:rPr lang="en-US" sz="2800" b="1" dirty="0"/>
              <a:t>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Followed </a:t>
            </a:r>
            <a:r>
              <a:rPr lang="en-US" sz="2800" b="1" dirty="0"/>
              <a:t>Agile</a:t>
            </a:r>
            <a:r>
              <a:rPr lang="en-US" sz="2800" dirty="0"/>
              <a:t> methodology with weekly sprint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Tasks tracked via </a:t>
            </a:r>
            <a:r>
              <a:rPr lang="en-US" sz="2800" b="1" dirty="0"/>
              <a:t>GitHub Projects</a:t>
            </a:r>
            <a:r>
              <a:rPr lang="en-US" sz="2800" dirty="0"/>
              <a:t> and Trello 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Roles divided based on specialization and expertise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Strong communication via WhatsApp, Google Meet, and shared Google Docs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520711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45E5-AB52-8496-09FC-EF6E05FF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C9141-4BE8-C865-29FA-3F0B5A409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Individual Responsibilities</a:t>
            </a:r>
          </a:p>
          <a:p>
            <a:pPr>
              <a:buNone/>
            </a:pPr>
            <a:r>
              <a:rPr lang="en-GB" sz="2800" b="1" dirty="0"/>
              <a:t>Ali Kayani – Project Lead &amp;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Project Management:</a:t>
            </a:r>
            <a:r>
              <a:rPr lang="en-GB" sz="2800" dirty="0"/>
              <a:t> Oversaw sprint goals, team coordination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Diagrams:</a:t>
            </a:r>
            <a:r>
              <a:rPr lang="en-GB" sz="2800" dirty="0"/>
              <a:t> Designed use case, class, sequence, deployment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Testing/QA:</a:t>
            </a:r>
            <a:r>
              <a:rPr lang="en-GB" sz="2800" dirty="0"/>
              <a:t> Conducted unit and penetration testing, OWASP ZAP, functional validation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4256428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9EC4-AD2E-D74E-68CF-65BA9C81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Endeavour</a:t>
            </a:r>
            <a:endParaRPr lang="en-PK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85161-0BB4-C9B3-8014-EE8211542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Documentation:</a:t>
            </a:r>
            <a:r>
              <a:rPr lang="en-GB" sz="2800" dirty="0"/>
              <a:t> Structured FYP report, threat modelling, technical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GUI Design:</a:t>
            </a:r>
            <a:r>
              <a:rPr lang="en-GB" sz="2800" dirty="0"/>
              <a:t> Created UI mock-ups and implemented Tailwind-based layouts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Database:</a:t>
            </a:r>
            <a:r>
              <a:rPr lang="en-GB" sz="2800" dirty="0"/>
              <a:t> Helped model schema, normalization, indexing</a:t>
            </a:r>
          </a:p>
          <a:p>
            <a:endParaRPr lang="en-US" sz="2800" dirty="0"/>
          </a:p>
          <a:p>
            <a:pPr>
              <a:buNone/>
            </a:pPr>
            <a:r>
              <a:rPr lang="en-GB" sz="2800" b="1" dirty="0"/>
              <a:t>Umar Waqar –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Responsibility:</a:t>
            </a:r>
            <a:r>
              <a:rPr lang="en-GB" sz="2800" dirty="0"/>
              <a:t>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Responsibility:</a:t>
            </a:r>
            <a:r>
              <a:rPr lang="en-GB" sz="2800" dirty="0"/>
              <a:t> ?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60198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476C-128D-B092-2C5E-595DDEB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82C3-B21B-AB3C-0C60-62E9C7E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Reporting &amp; Training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organizational cybersecurity.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imulate real-world phishing attacks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a controlled sandbox environment.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Monitoring each and every users’ interactions.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enerating detailed and thorough analytics.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35537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dirty="0"/>
            </a:br>
            <a:r>
              <a:rPr lang="en-US" dirty="0"/>
              <a:t>Work Breakdown Structure</a:t>
            </a:r>
            <a:br>
              <a:rPr lang="en-US" dirty="0"/>
            </a:br>
            <a:endParaRPr dirty="0"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Front-End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Authentication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Management System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Profiles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Privileges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strike="sngStrike" dirty="0"/>
              <a:t>User Dashboards</a:t>
            </a:r>
            <a:endParaRPr lang="en-US"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Back-End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Database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API Integration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Back &amp; Front Linkage</a:t>
            </a:r>
            <a:endParaRPr lang="en-US" sz="2800" dirty="0"/>
          </a:p>
          <a:p>
            <a:pPr marL="342900" indent="-3429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b="1" dirty="0"/>
              <a:t>Notification Mechanism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strike="sngStrike" dirty="0"/>
              <a:t>Email Sending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Alerting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endParaRPr lang="en-US" sz="20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Template Engine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Email Builder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Sample Templates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Template Import/Export</a:t>
            </a:r>
            <a:endParaRPr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strike="sngStrike" dirty="0"/>
              <a:t>Analytics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Reporting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Phishing Campaigns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Simulations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Automation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Evaluation</a:t>
            </a:r>
          </a:p>
          <a:p>
            <a:pPr marL="800100" lvl="1" indent="-342900"/>
            <a:r>
              <a:rPr lang="en-US" sz="2000" dirty="0"/>
              <a:t>Testing</a:t>
            </a:r>
          </a:p>
          <a:p>
            <a:pPr marL="800100" lvl="1" indent="-342900"/>
            <a:r>
              <a:rPr lang="en-US" sz="2000" dirty="0"/>
              <a:t>Debugging &amp; Improvements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 are the key challenges expected to be encountered:</a:t>
            </a:r>
          </a:p>
          <a:p>
            <a:pPr marL="571500" indent="-457200">
              <a:buAutoNum type="arabicPeriod"/>
            </a:pPr>
            <a:r>
              <a:rPr lang="en-GB" sz="2400" b="1" dirty="0"/>
              <a:t>Ensuring Email Deliverability &amp; Avoiding Spam Filters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Managing SPF, DKIM, and DMARC records for domain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Configuring email headers and avoiding common phishing red flags.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Using randomized content and headers to evade spam detection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Testing deliverability across Gmail, Outlook, and corporate mail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Ensuring emails pass through without being blacklisted.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1FC7-4BF2-4FCD-C7E8-6E208B07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BCDD-F5F4-641E-CD5F-9EB59F65C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400" b="1" dirty="0"/>
              <a:t>2. Developing User-Friendly &amp; Robust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Balancing intuitive design with the technical complexity of phishing campaign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dynamic visualizations for analytics and reporting (charts, timelines).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Designing responsive UI using Tailwind CSS for cross-device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Maintaining accessibility and performance without overloading the frontend.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Integrating error handling and UX feedback loops for non-technical users.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1256604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70B4-7619-F1F5-08DB-80B3E3EE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4B82-4614-9F6B-CB44-3EA054097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3. Ensuring System Integrity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Enforcing secure authentication using JWT and Multi-Factor Authentication (MFA).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Preventing abuse by rogue insiders or external attackers through activity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CAPTCHA and rate-limiting on high-risk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Sanitizing all input to mitigate injection attacks and XSS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Logging and alerting for unusual user behavior or access patterns.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018407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3515-8541-597A-39C6-6DA3B434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29454-0A86-9FC5-5BED-C83BBC2FD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400" b="1" dirty="0"/>
              <a:t>4. Ensuring Access Controls and Privileges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strict Role-Based Access Control (RBAC) across all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Defining and enforcing privilege separation (e.g., Super Admin vs. Tutor vs. User).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Conducting privilege escalation testing to ensure vertical and horizontal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Protecting sensitive operations (e.g., campaign launch, data exports) behind elevated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Regular audit trail generation for accountability and transparency.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857450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030B-1FFA-966B-B703-E9F491424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21B6A-DC2C-AC5B-266F-60E6EE345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5. Scalability Across Organizations &amp; Roles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Designing a multi-tenant architecture with organization-level data isolation.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Optimizing database queries and indexes for performance under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Supporting concurrent simulations for multiple departments across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Managing real-time email tracking and dashboard metrics under high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Using Docker containers and GitHub Actions for streamlined deployment and CI/CD scalability.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0195541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 &amp; REPORT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Core Modules Developed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Graphical User Interface (GUI):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Designed using React with Tailwind CSS for a clean, responsive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Accessible design for both technical and non-technical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Integrated JWT-based login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 for Multi-Factor Authentication (MFA) and Google reCAPTCHA.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PK" sz="28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3E0-967E-E673-8DFF-D93A3DE6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97B6-038D-1952-4887-0CA6CED4A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Notification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feedback for campaign results and system alerts.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Email-based notifications for role-based tasks and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Role-specific dashboards for Admin, Tutor, User, and Managers.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campaign statistics, email interaction metrics, and alerts.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4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C6C-FEA6-F9D3-1882-1843CAEA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606E-3F19-4DA2-65F0-3557B4BF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Measuring the company’s awareness and behavioural risk.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nternational solutions are prohibitively expensive, rigid, disconnected from regional threats.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 is offering: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dynamic phishing campaign management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role-based access control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behavioural insights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67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87BF-69D0-2B38-6071-AB9578A8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7850-BB53-2F4E-9559-1A4675E48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Backend &amp; Security Foundations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User Profiles &amp; Privileges: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Implemented Role-Based Access Control (RBAC).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Different access levels for Super Admin, Manager, Admin, IT, Cyber Consultant, Creator, Tutor, and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 &amp; Backend: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Backend built using Django REST Framework.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PostgreSQL database schema supporting multi-tenancy and audit logs.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3980549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1CD4-1BAE-AEAF-0326-2BF7A4F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4DE0-90E2-37F1-BB50-2B3A3BA7B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Reporting &amp; Analytics: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Auto-generated reports with export options (PDF/CSV).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Detailed analytics on campaign effectiveness and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Prototype Validation: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Fully functional modules for testing phishing scenarios in a controlled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Supports scalability and modular integration with enterprise systems.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3710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1: 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2: Literature Review / Market Survey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3: Requirements and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4: Implementation and Test Cases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5: Experiment Results and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6: Conclusion &amp; Future Direction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6A66-BC87-1952-A548-A0F470A4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5536-9084-E9FC-3B0F-F90C86768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ithin a user-friendly, bespoke and secure solution.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 enhances cybersecurity awareness programs.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roactively adapting their training strategies based on the people’s response patterns and user behavioural analytics, editable templates and campaigns.</a:t>
            </a:r>
            <a:endParaRPr lang="en-PK" sz="2800" dirty="0"/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2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3069</Words>
  <Application>Microsoft Office PowerPoint</Application>
  <PresentationFormat>On-screen Show (4:3)</PresentationFormat>
  <Paragraphs>549</Paragraphs>
  <Slides>82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8" baseType="lpstr">
      <vt:lpstr>Arial</vt:lpstr>
      <vt:lpstr>Calibri</vt:lpstr>
      <vt:lpstr>Courier New</vt:lpstr>
      <vt:lpstr>Symbol</vt:lpstr>
      <vt:lpstr>Times New Roman</vt:lpstr>
      <vt:lpstr>Office Theme</vt:lpstr>
      <vt:lpstr>Final Year Project</vt:lpstr>
      <vt:lpstr>Project Team</vt:lpstr>
      <vt:lpstr>Table of Content</vt:lpstr>
      <vt:lpstr>INTRODUCTION AND BACKGROUND </vt:lpstr>
      <vt:lpstr>Introduction and Background </vt:lpstr>
      <vt:lpstr>Introduction and Background </vt:lpstr>
      <vt:lpstr>Introduction and Background </vt:lpstr>
      <vt:lpstr>Introduction and Background </vt:lpstr>
      <vt:lpstr>Introduction and Background </vt:lpstr>
      <vt:lpstr>Introduction and Background </vt:lpstr>
      <vt:lpstr>Market Survey and Summary Table</vt:lpstr>
      <vt:lpstr>Market Survey and Summary Table</vt:lpstr>
      <vt:lpstr>Market Survey and Summary Table</vt:lpstr>
      <vt:lpstr>Market Survey and Summary Table</vt:lpstr>
      <vt:lpstr>Market Survey and Summary Table</vt:lpstr>
      <vt:lpstr>Problem Statement</vt:lpstr>
      <vt:lpstr>Problem Statement</vt:lpstr>
      <vt:lpstr>Problem Statement</vt:lpstr>
      <vt:lpstr>Methodology</vt:lpstr>
      <vt:lpstr>Methodology</vt:lpstr>
      <vt:lpstr>Methodology</vt:lpstr>
      <vt:lpstr>Methodology</vt:lpstr>
      <vt:lpstr>Methodology</vt:lpstr>
      <vt:lpstr>PROGRESS REPORT SUMMARY</vt:lpstr>
      <vt:lpstr>Requirements</vt:lpstr>
      <vt:lpstr>Requirements</vt:lpstr>
      <vt:lpstr>Requirements</vt:lpstr>
      <vt:lpstr>Requirements</vt:lpstr>
      <vt:lpstr>PowerPoint Presentation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</vt:lpstr>
      <vt:lpstr>Design</vt:lpstr>
      <vt:lpstr>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Testing</vt:lpstr>
      <vt:lpstr>Testing</vt:lpstr>
      <vt:lpstr>Testing</vt:lpstr>
      <vt:lpstr>Testing</vt:lpstr>
      <vt:lpstr>ENDEAVOUR</vt:lpstr>
      <vt:lpstr>Endeavour</vt:lpstr>
      <vt:lpstr>Endeavour</vt:lpstr>
      <vt:lpstr>Endeavour</vt:lpstr>
      <vt:lpstr>Endeavour</vt:lpstr>
      <vt:lpstr>Endeavour</vt:lpstr>
      <vt:lpstr>Endeavour</vt:lpstr>
      <vt:lpstr>Endeavour</vt:lpstr>
      <vt:lpstr>Endeavour</vt:lpstr>
      <vt:lpstr>NEXT STEPS</vt:lpstr>
      <vt:lpstr> Work Breakdown Structure </vt:lpstr>
      <vt:lpstr>Challenges</vt:lpstr>
      <vt:lpstr>Challenges</vt:lpstr>
      <vt:lpstr>Challenges</vt:lpstr>
      <vt:lpstr>Challenges</vt:lpstr>
      <vt:lpstr>Challenges</vt:lpstr>
      <vt:lpstr>PROTOTYPE &amp; REPORT</vt:lpstr>
      <vt:lpstr>Prototype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Umar Waqar 27668</cp:lastModifiedBy>
  <cp:revision>372</cp:revision>
  <dcterms:created xsi:type="dcterms:W3CDTF">2013-01-22T07:04:44Z</dcterms:created>
  <dcterms:modified xsi:type="dcterms:W3CDTF">2025-06-23T09:37:40Z</dcterms:modified>
</cp:coreProperties>
</file>