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60" r:id="rId5"/>
    <p:sldId id="266" r:id="rId6"/>
    <p:sldId id="267" r:id="rId7"/>
    <p:sldId id="269" r:id="rId8"/>
    <p:sldId id="261" r:id="rId9"/>
    <p:sldId id="262" r:id="rId10"/>
    <p:sldId id="263" r:id="rId11"/>
    <p:sldId id="273" r:id="rId12"/>
    <p:sldId id="272" r:id="rId13"/>
    <p:sldId id="270" r:id="rId14"/>
    <p:sldId id="274" r:id="rId15"/>
    <p:sldId id="264" r:id="rId16"/>
    <p:sldId id="265"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8" d="100"/>
          <a:sy n="78" d="100"/>
        </p:scale>
        <p:origin x="3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E2B47-D623-4997-AF29-5FA4E71F4E1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F5554-6C13-4963-BBEA-F8EBAB9F5C6A}" type="slidenum">
              <a:rPr lang="en-US" smtClean="0"/>
              <a:t>‹#›</a:t>
            </a:fld>
            <a:endParaRPr lang="en-US"/>
          </a:p>
        </p:txBody>
      </p:sp>
    </p:spTree>
    <p:extLst>
      <p:ext uri="{BB962C8B-B14F-4D97-AF65-F5344CB8AC3E}">
        <p14:creationId xmlns:p14="http://schemas.microsoft.com/office/powerpoint/2010/main" val="420853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E2B47-D623-4997-AF29-5FA4E71F4E1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F5554-6C13-4963-BBEA-F8EBAB9F5C6A}" type="slidenum">
              <a:rPr lang="en-US" smtClean="0"/>
              <a:t>‹#›</a:t>
            </a:fld>
            <a:endParaRPr lang="en-US"/>
          </a:p>
        </p:txBody>
      </p:sp>
    </p:spTree>
    <p:extLst>
      <p:ext uri="{BB962C8B-B14F-4D97-AF65-F5344CB8AC3E}">
        <p14:creationId xmlns:p14="http://schemas.microsoft.com/office/powerpoint/2010/main" val="133722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E2B47-D623-4997-AF29-5FA4E71F4E1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F5554-6C13-4963-BBEA-F8EBAB9F5C6A}" type="slidenum">
              <a:rPr lang="en-US" smtClean="0"/>
              <a:t>‹#›</a:t>
            </a:fld>
            <a:endParaRPr lang="en-US"/>
          </a:p>
        </p:txBody>
      </p:sp>
    </p:spTree>
    <p:extLst>
      <p:ext uri="{BB962C8B-B14F-4D97-AF65-F5344CB8AC3E}">
        <p14:creationId xmlns:p14="http://schemas.microsoft.com/office/powerpoint/2010/main" val="2349838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E2B47-D623-4997-AF29-5FA4E71F4E1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F5554-6C13-4963-BBEA-F8EBAB9F5C6A}" type="slidenum">
              <a:rPr lang="en-US" smtClean="0"/>
              <a:t>‹#›</a:t>
            </a:fld>
            <a:endParaRPr lang="en-US"/>
          </a:p>
        </p:txBody>
      </p:sp>
    </p:spTree>
    <p:extLst>
      <p:ext uri="{BB962C8B-B14F-4D97-AF65-F5344CB8AC3E}">
        <p14:creationId xmlns:p14="http://schemas.microsoft.com/office/powerpoint/2010/main" val="719145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9E2B47-D623-4997-AF29-5FA4E71F4E1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F5554-6C13-4963-BBEA-F8EBAB9F5C6A}" type="slidenum">
              <a:rPr lang="en-US" smtClean="0"/>
              <a:t>‹#›</a:t>
            </a:fld>
            <a:endParaRPr lang="en-US"/>
          </a:p>
        </p:txBody>
      </p:sp>
    </p:spTree>
    <p:extLst>
      <p:ext uri="{BB962C8B-B14F-4D97-AF65-F5344CB8AC3E}">
        <p14:creationId xmlns:p14="http://schemas.microsoft.com/office/powerpoint/2010/main" val="1710256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E2B47-D623-4997-AF29-5FA4E71F4E1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F5554-6C13-4963-BBEA-F8EBAB9F5C6A}" type="slidenum">
              <a:rPr lang="en-US" smtClean="0"/>
              <a:t>‹#›</a:t>
            </a:fld>
            <a:endParaRPr lang="en-US"/>
          </a:p>
        </p:txBody>
      </p:sp>
    </p:spTree>
    <p:extLst>
      <p:ext uri="{BB962C8B-B14F-4D97-AF65-F5344CB8AC3E}">
        <p14:creationId xmlns:p14="http://schemas.microsoft.com/office/powerpoint/2010/main" val="345903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9E2B47-D623-4997-AF29-5FA4E71F4E1B}" type="datetimeFigureOut">
              <a:rPr lang="en-US" smtClean="0"/>
              <a:t>6/29/2021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4F5554-6C13-4963-BBEA-F8EBAB9F5C6A}" type="slidenum">
              <a:rPr lang="en-US" smtClean="0"/>
              <a:t>‹#›</a:t>
            </a:fld>
            <a:endParaRPr lang="en-US"/>
          </a:p>
        </p:txBody>
      </p:sp>
    </p:spTree>
    <p:extLst>
      <p:ext uri="{BB962C8B-B14F-4D97-AF65-F5344CB8AC3E}">
        <p14:creationId xmlns:p14="http://schemas.microsoft.com/office/powerpoint/2010/main" val="735668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E2B47-D623-4997-AF29-5FA4E71F4E1B}" type="datetimeFigureOut">
              <a:rPr lang="en-US" smtClean="0"/>
              <a:t>6/29/2021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4F5554-6C13-4963-BBEA-F8EBAB9F5C6A}" type="slidenum">
              <a:rPr lang="en-US" smtClean="0"/>
              <a:t>‹#›</a:t>
            </a:fld>
            <a:endParaRPr lang="en-US"/>
          </a:p>
        </p:txBody>
      </p:sp>
    </p:spTree>
    <p:extLst>
      <p:ext uri="{BB962C8B-B14F-4D97-AF65-F5344CB8AC3E}">
        <p14:creationId xmlns:p14="http://schemas.microsoft.com/office/powerpoint/2010/main" val="930663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E2B47-D623-4997-AF29-5FA4E71F4E1B}" type="datetimeFigureOut">
              <a:rPr lang="en-US" smtClean="0"/>
              <a:t>6/29/2021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4F5554-6C13-4963-BBEA-F8EBAB9F5C6A}" type="slidenum">
              <a:rPr lang="en-US" smtClean="0"/>
              <a:t>‹#›</a:t>
            </a:fld>
            <a:endParaRPr lang="en-US"/>
          </a:p>
        </p:txBody>
      </p:sp>
    </p:spTree>
    <p:extLst>
      <p:ext uri="{BB962C8B-B14F-4D97-AF65-F5344CB8AC3E}">
        <p14:creationId xmlns:p14="http://schemas.microsoft.com/office/powerpoint/2010/main" val="657009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9E2B47-D623-4997-AF29-5FA4E71F4E1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F5554-6C13-4963-BBEA-F8EBAB9F5C6A}" type="slidenum">
              <a:rPr lang="en-US" smtClean="0"/>
              <a:t>‹#›</a:t>
            </a:fld>
            <a:endParaRPr lang="en-US"/>
          </a:p>
        </p:txBody>
      </p:sp>
    </p:spTree>
    <p:extLst>
      <p:ext uri="{BB962C8B-B14F-4D97-AF65-F5344CB8AC3E}">
        <p14:creationId xmlns:p14="http://schemas.microsoft.com/office/powerpoint/2010/main" val="200343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9E2B47-D623-4997-AF29-5FA4E71F4E1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F5554-6C13-4963-BBEA-F8EBAB9F5C6A}" type="slidenum">
              <a:rPr lang="en-US" smtClean="0"/>
              <a:t>‹#›</a:t>
            </a:fld>
            <a:endParaRPr lang="en-US"/>
          </a:p>
        </p:txBody>
      </p:sp>
    </p:spTree>
    <p:extLst>
      <p:ext uri="{BB962C8B-B14F-4D97-AF65-F5344CB8AC3E}">
        <p14:creationId xmlns:p14="http://schemas.microsoft.com/office/powerpoint/2010/main" val="309196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E2B47-D623-4997-AF29-5FA4E71F4E1B}" type="datetimeFigureOut">
              <a:rPr lang="en-US" smtClean="0"/>
              <a:t>6/29/2021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F5554-6C13-4963-BBEA-F8EBAB9F5C6A}" type="slidenum">
              <a:rPr lang="en-US" smtClean="0"/>
              <a:t>‹#›</a:t>
            </a:fld>
            <a:endParaRPr lang="en-US"/>
          </a:p>
        </p:txBody>
      </p:sp>
    </p:spTree>
    <p:extLst>
      <p:ext uri="{BB962C8B-B14F-4D97-AF65-F5344CB8AC3E}">
        <p14:creationId xmlns:p14="http://schemas.microsoft.com/office/powerpoint/2010/main" val="3956593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26613" y="2584428"/>
            <a:ext cx="7845287" cy="1323439"/>
          </a:xfrm>
          <a:prstGeom prst="rect">
            <a:avLst/>
          </a:prstGeom>
        </p:spPr>
        <p:txBody>
          <a:bodyPr wrap="square">
            <a:spAutoFit/>
          </a:bodyPr>
          <a:lstStyle/>
          <a:p>
            <a:pPr algn="ctr"/>
            <a:r>
              <a:rPr lang="en-US" sz="8000" dirty="0" smtClean="0">
                <a:solidFill>
                  <a:schemeClr val="bg1"/>
                </a:solidFill>
                <a:latin typeface="Times New Roman" panose="02020603050405020304" pitchFamily="18" charset="0"/>
                <a:cs typeface="Times New Roman" panose="02020603050405020304" pitchFamily="18" charset="0"/>
              </a:rPr>
              <a:t>Welcome </a:t>
            </a:r>
            <a:endParaRPr lang="en-US" sz="8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673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57809" y="130710"/>
            <a:ext cx="4734891" cy="461665"/>
          </a:xfrm>
          <a:prstGeom prst="rect">
            <a:avLst/>
          </a:prstGeom>
        </p:spPr>
        <p:txBody>
          <a:bodyPr wrap="square">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6. ALGORITHM</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357809" y="869182"/>
            <a:ext cx="11317356" cy="5632311"/>
          </a:xfrm>
          <a:prstGeom prst="rect">
            <a:avLst/>
          </a:prstGeom>
        </p:spPr>
        <p:txBody>
          <a:bodyPr wrap="square">
            <a:spAutoFit/>
          </a:bodyPr>
          <a:lstStyle/>
          <a:p>
            <a:pPr algn="just">
              <a:lnSpc>
                <a:spcPct val="150000"/>
              </a:lnSpc>
            </a:pPr>
            <a:r>
              <a:rPr lang="en-US" sz="2000" b="1" dirty="0" smtClean="0">
                <a:latin typeface="Times New Roman" panose="02020603050405020304" pitchFamily="18" charset="0"/>
                <a:cs typeface="Times New Roman" panose="02020603050405020304" pitchFamily="18" charset="0"/>
              </a:rPr>
              <a:t>6.1 </a:t>
            </a:r>
            <a:r>
              <a:rPr lang="en-US" sz="2000" b="1" dirty="0">
                <a:latin typeface="Times New Roman" panose="02020603050405020304" pitchFamily="18" charset="0"/>
                <a:cs typeface="Times New Roman" panose="02020603050405020304" pitchFamily="18" charset="0"/>
              </a:rPr>
              <a:t>Update Data Algorithm</a:t>
            </a:r>
            <a:endParaRPr lang="en-US" sz="2000" b="1"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Step 1:- Take a snap of </a:t>
            </a:r>
            <a:r>
              <a:rPr lang="en-US" sz="2000" dirty="0" err="1">
                <a:latin typeface="Times New Roman" panose="02020603050405020304" pitchFamily="18" charset="0"/>
                <a:cs typeface="Times New Roman" panose="02020603050405020304" pitchFamily="18" charset="0"/>
              </a:rPr>
              <a:t>Aadhar</a:t>
            </a:r>
            <a:r>
              <a:rPr lang="en-US" sz="2000" dirty="0">
                <a:latin typeface="Times New Roman" panose="02020603050405020304" pitchFamily="18" charset="0"/>
                <a:cs typeface="Times New Roman" panose="02020603050405020304" pitchFamily="18" charset="0"/>
              </a:rPr>
              <a:t> Card / Driving License.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Step </a:t>
            </a:r>
            <a:r>
              <a:rPr lang="en-US" sz="2000" dirty="0">
                <a:latin typeface="Times New Roman" panose="02020603050405020304" pitchFamily="18" charset="0"/>
                <a:cs typeface="Times New Roman" panose="02020603050405020304" pitchFamily="18" charset="0"/>
              </a:rPr>
              <a:t>2:- Classify image with one of the ID's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Step </a:t>
            </a:r>
            <a:r>
              <a:rPr lang="en-US" sz="2000" dirty="0">
                <a:latin typeface="Times New Roman" panose="02020603050405020304" pitchFamily="18" charset="0"/>
                <a:cs typeface="Times New Roman" panose="02020603050405020304" pitchFamily="18" charset="0"/>
              </a:rPr>
              <a:t>3:- Extract Text from Image.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Step </a:t>
            </a:r>
            <a:r>
              <a:rPr lang="en-US" sz="2000" dirty="0">
                <a:latin typeface="Times New Roman" panose="02020603050405020304" pitchFamily="18" charset="0"/>
                <a:cs typeface="Times New Roman" panose="02020603050405020304" pitchFamily="18" charset="0"/>
              </a:rPr>
              <a:t>4:- Arrange the Text in respective fields.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Step </a:t>
            </a:r>
            <a:r>
              <a:rPr lang="en-US" sz="2000" dirty="0">
                <a:latin typeface="Times New Roman" panose="02020603050405020304" pitchFamily="18" charset="0"/>
                <a:cs typeface="Times New Roman" panose="02020603050405020304" pitchFamily="18" charset="0"/>
              </a:rPr>
              <a:t>5:- Update the details in Data base.</a:t>
            </a:r>
          </a:p>
          <a:p>
            <a:pPr>
              <a:lnSpc>
                <a:spcPct val="150000"/>
              </a:lnSpc>
            </a:pPr>
            <a:endParaRPr lang="en-US" sz="2000" dirty="0" smtClean="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Figure No.  6.1 </a:t>
            </a:r>
            <a:r>
              <a:rPr lang="en-US" sz="2000" dirty="0">
                <a:latin typeface="Times New Roman" panose="02020603050405020304" pitchFamily="18" charset="0"/>
                <a:cs typeface="Times New Roman" panose="02020603050405020304" pitchFamily="18" charset="0"/>
              </a:rPr>
              <a:t>Update Data </a:t>
            </a:r>
            <a:r>
              <a:rPr lang="en-US" sz="2000" dirty="0" smtClean="0">
                <a:latin typeface="Times New Roman" panose="02020603050405020304" pitchFamily="18" charset="0"/>
                <a:cs typeface="Times New Roman" panose="02020603050405020304" pitchFamily="18" charset="0"/>
              </a:rPr>
              <a:t>Algorithm</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0" y="6452904"/>
            <a:ext cx="12192000" cy="405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8" name="Picture 7"/>
          <p:cNvPicPr/>
          <p:nvPr/>
        </p:nvPicPr>
        <p:blipFill rotWithShape="1">
          <a:blip r:embed="rId2">
            <a:extLst>
              <a:ext uri="{28A0092B-C50C-407E-A947-70E740481C1C}">
                <a14:useLocalDpi xmlns:a14="http://schemas.microsoft.com/office/drawing/2010/main" val="0"/>
              </a:ext>
            </a:extLst>
          </a:blip>
          <a:srcRect r="80516"/>
          <a:stretch/>
        </p:blipFill>
        <p:spPr bwMode="auto">
          <a:xfrm>
            <a:off x="8165971" y="972742"/>
            <a:ext cx="1209375" cy="48330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1483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57809" y="130710"/>
            <a:ext cx="4734891" cy="461665"/>
          </a:xfrm>
          <a:prstGeom prst="rect">
            <a:avLst/>
          </a:prstGeom>
        </p:spPr>
        <p:txBody>
          <a:bodyPr wrap="square">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6. ALGORITHM</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357809" y="869182"/>
            <a:ext cx="9065591" cy="6324808"/>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6.2 </a:t>
            </a:r>
            <a:r>
              <a:rPr lang="en-US" b="1" dirty="0">
                <a:latin typeface="Times New Roman" panose="02020603050405020304" pitchFamily="18" charset="0"/>
                <a:cs typeface="Times New Roman" panose="02020603050405020304" pitchFamily="18" charset="0"/>
              </a:rPr>
              <a:t>Search Data </a:t>
            </a:r>
            <a:r>
              <a:rPr lang="en-US" b="1" dirty="0" smtClean="0">
                <a:latin typeface="Times New Roman" panose="02020603050405020304" pitchFamily="18" charset="0"/>
                <a:cs typeface="Times New Roman" panose="02020603050405020304" pitchFamily="18" charset="0"/>
              </a:rPr>
              <a:t>Algorithm</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Step 1:- Read the given input</a:t>
            </a:r>
          </a:p>
          <a:p>
            <a:pPr>
              <a:lnSpc>
                <a:spcPct val="150000"/>
              </a:lnSpc>
            </a:pPr>
            <a:r>
              <a:rPr lang="en-US" dirty="0">
                <a:latin typeface="Times New Roman" panose="02020603050405020304" pitchFamily="18" charset="0"/>
                <a:cs typeface="Times New Roman" panose="02020603050405020304" pitchFamily="18" charset="0"/>
              </a:rPr>
              <a:t>Step 2:- Search Database for Details </a:t>
            </a:r>
          </a:p>
          <a:p>
            <a:pPr>
              <a:lnSpc>
                <a:spcPct val="150000"/>
              </a:lnSpc>
            </a:pPr>
            <a:r>
              <a:rPr lang="en-US" dirty="0">
                <a:latin typeface="Times New Roman" panose="02020603050405020304" pitchFamily="18" charset="0"/>
                <a:cs typeface="Times New Roman" panose="02020603050405020304" pitchFamily="18" charset="0"/>
              </a:rPr>
              <a:t>Step 3:- Display </a:t>
            </a:r>
            <a:r>
              <a:rPr lang="en-US" dirty="0" smtClean="0">
                <a:latin typeface="Times New Roman" panose="02020603050405020304" pitchFamily="18" charset="0"/>
                <a:cs typeface="Times New Roman" panose="02020603050405020304" pitchFamily="18" charset="0"/>
              </a:rPr>
              <a:t>Details</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				Figure </a:t>
            </a:r>
            <a:r>
              <a:rPr lang="en-US" dirty="0">
                <a:latin typeface="Times New Roman" panose="02020603050405020304" pitchFamily="18" charset="0"/>
                <a:cs typeface="Times New Roman" panose="02020603050405020304" pitchFamily="18" charset="0"/>
              </a:rPr>
              <a:t>No.  6.1 Update Data Algorithm</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0" y="6452904"/>
            <a:ext cx="12192000" cy="405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8" name="Picture 7"/>
          <p:cNvPicPr/>
          <p:nvPr/>
        </p:nvPicPr>
        <p:blipFill rotWithShape="1">
          <a:blip r:embed="rId2">
            <a:extLst>
              <a:ext uri="{28A0092B-C50C-407E-A947-70E740481C1C}">
                <a14:useLocalDpi xmlns:a14="http://schemas.microsoft.com/office/drawing/2010/main" val="0"/>
              </a:ext>
            </a:extLst>
          </a:blip>
          <a:srcRect l="85059" b="26032"/>
          <a:stretch/>
        </p:blipFill>
        <p:spPr bwMode="auto">
          <a:xfrm>
            <a:off x="5212714" y="1052512"/>
            <a:ext cx="1467485" cy="48529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1357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57809" y="130710"/>
            <a:ext cx="4734891" cy="461665"/>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7</a:t>
            </a:r>
            <a:r>
              <a:rPr lang="en-US" sz="2400" dirty="0" smtClean="0">
                <a:solidFill>
                  <a:schemeClr val="bg1"/>
                </a:solidFill>
                <a:latin typeface="Times New Roman" panose="02020603050405020304" pitchFamily="18" charset="0"/>
                <a:cs typeface="Times New Roman" panose="02020603050405020304" pitchFamily="18" charset="0"/>
              </a:rPr>
              <a:t>. MODULES</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357809" y="869182"/>
            <a:ext cx="11317356" cy="5324535"/>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7.1 CV2</a:t>
            </a:r>
          </a:p>
          <a:p>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CV2</a:t>
            </a:r>
            <a:r>
              <a:rPr lang="en-US" sz="2000" dirty="0" smtClean="0">
                <a:latin typeface="Times New Roman" panose="02020603050405020304" pitchFamily="18" charset="0"/>
                <a:cs typeface="Times New Roman" panose="02020603050405020304" pitchFamily="18" charset="0"/>
              </a:rPr>
              <a:t> is a cross-platform library using which we can develop real-time computer vision applications. It mainly focuses on image processing, </a:t>
            </a:r>
          </a:p>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ethod </a:t>
            </a:r>
            <a:r>
              <a:rPr lang="en-US" sz="2000" dirty="0">
                <a:latin typeface="Times New Roman" panose="02020603050405020304" pitchFamily="18" charset="0"/>
                <a:cs typeface="Times New Roman" panose="02020603050405020304" pitchFamily="18" charset="0"/>
              </a:rPr>
              <a:t>loads an image from the specified file. If the image cannot be read (because of missing file, improper permissions, unsupported or invalid format) then this method returns an empty matrix</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7.2 </a:t>
            </a:r>
            <a:r>
              <a:rPr lang="en-US" sz="2000" b="1" dirty="0" err="1" smtClean="0">
                <a:latin typeface="Times New Roman" panose="02020603050405020304" pitchFamily="18" charset="0"/>
                <a:cs typeface="Times New Roman" panose="02020603050405020304" pitchFamily="18" charset="0"/>
              </a:rPr>
              <a:t>Pytesseract</a:t>
            </a:r>
            <a:r>
              <a:rPr lang="en-US" sz="2000" b="1" dirty="0" smtClean="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Python-tesseract is an optical character recognition (OCR) tool for python. That is, it will recognize and “read” the text embedded in </a:t>
            </a:r>
            <a:r>
              <a:rPr lang="en-US" sz="2000" dirty="0" smtClean="0">
                <a:latin typeface="Times New Roman" panose="02020603050405020304" pitchFamily="18" charset="0"/>
                <a:cs typeface="Times New Roman" panose="02020603050405020304" pitchFamily="18" charset="0"/>
              </a:rPr>
              <a:t>images.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Python-tesseract </a:t>
            </a:r>
            <a:r>
              <a:rPr lang="en-US" sz="2000" dirty="0">
                <a:latin typeface="Times New Roman" panose="02020603050405020304" pitchFamily="18" charset="0"/>
                <a:cs typeface="Times New Roman" panose="02020603050405020304" pitchFamily="18" charset="0"/>
              </a:rPr>
              <a:t>is a wrapper for Google’s Tesseract-OCR </a:t>
            </a:r>
            <a:r>
              <a:rPr lang="en-US" sz="2000" dirty="0" smtClean="0">
                <a:latin typeface="Times New Roman" panose="02020603050405020304" pitchFamily="18" charset="0"/>
                <a:cs typeface="Times New Roman" panose="02020603050405020304" pitchFamily="18" charset="0"/>
              </a:rPr>
              <a:t>Engine. </a:t>
            </a:r>
            <a:r>
              <a:rPr lang="en-US" sz="2000" dirty="0">
                <a:latin typeface="Times New Roman" panose="02020603050405020304" pitchFamily="18" charset="0"/>
                <a:cs typeface="Times New Roman" panose="02020603050405020304" pitchFamily="18" charset="0"/>
              </a:rPr>
              <a:t>It is also useful as a stand-alone invocation script to tesseract, as it can read all image types supported by the Pillow and </a:t>
            </a:r>
            <a:r>
              <a:rPr lang="en-US" sz="2000" dirty="0" err="1">
                <a:latin typeface="Times New Roman" panose="02020603050405020304" pitchFamily="18" charset="0"/>
                <a:cs typeface="Times New Roman" panose="02020603050405020304" pitchFamily="18" charset="0"/>
              </a:rPr>
              <a:t>Leptonica</a:t>
            </a:r>
            <a:r>
              <a:rPr lang="en-US" sz="2000" dirty="0">
                <a:latin typeface="Times New Roman" panose="02020603050405020304" pitchFamily="18" charset="0"/>
                <a:cs typeface="Times New Roman" panose="02020603050405020304" pitchFamily="18" charset="0"/>
              </a:rPr>
              <a:t> imaging libraries, including jpeg, </a:t>
            </a:r>
            <a:r>
              <a:rPr lang="en-US" sz="2000" dirty="0" err="1">
                <a:latin typeface="Times New Roman" panose="02020603050405020304" pitchFamily="18" charset="0"/>
                <a:cs typeface="Times New Roman" panose="02020603050405020304" pitchFamily="18" charset="0"/>
              </a:rPr>
              <a:t>png</a:t>
            </a:r>
            <a:r>
              <a:rPr lang="en-US" sz="2000" dirty="0">
                <a:latin typeface="Times New Roman" panose="02020603050405020304" pitchFamily="18" charset="0"/>
                <a:cs typeface="Times New Roman" panose="02020603050405020304" pitchFamily="18" charset="0"/>
              </a:rPr>
              <a:t>, gif, bmp, tiff, and others. </a:t>
            </a:r>
          </a:p>
          <a:p>
            <a:endParaRPr lang="en-US" sz="2000"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0" y="6452904"/>
            <a:ext cx="12192000" cy="405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1267028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57809" y="130710"/>
            <a:ext cx="4734891" cy="461665"/>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7</a:t>
            </a:r>
            <a:r>
              <a:rPr lang="en-US" sz="2400" dirty="0" smtClean="0">
                <a:solidFill>
                  <a:schemeClr val="bg1"/>
                </a:solidFill>
                <a:latin typeface="Times New Roman" panose="02020603050405020304" pitchFamily="18" charset="0"/>
                <a:cs typeface="Times New Roman" panose="02020603050405020304" pitchFamily="18" charset="0"/>
              </a:rPr>
              <a:t>. MODULES</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357809" y="869182"/>
            <a:ext cx="11615888" cy="5632311"/>
          </a:xfrm>
          <a:prstGeom prst="rect">
            <a:avLst/>
          </a:prstGeom>
        </p:spPr>
        <p:txBody>
          <a:bodyPr wrap="square">
            <a:spAutoFit/>
          </a:bodyPr>
          <a:lstStyle/>
          <a:p>
            <a:pPr>
              <a:lnSpc>
                <a:spcPct val="150000"/>
              </a:lnSpc>
            </a:pPr>
            <a:r>
              <a:rPr lang="en-US" sz="2000" b="1" dirty="0" smtClean="0">
                <a:latin typeface="Times New Roman" panose="02020603050405020304" pitchFamily="18" charset="0"/>
                <a:cs typeface="Times New Roman" panose="02020603050405020304" pitchFamily="18" charset="0"/>
              </a:rPr>
              <a:t>7.3 </a:t>
            </a:r>
            <a:r>
              <a:rPr lang="en-US" sz="2000" b="1" dirty="0" err="1" smtClean="0">
                <a:latin typeface="Times New Roman" panose="02020603050405020304" pitchFamily="18" charset="0"/>
                <a:cs typeface="Times New Roman" panose="02020603050405020304" pitchFamily="18" charset="0"/>
              </a:rPr>
              <a:t>Numpy</a:t>
            </a:r>
            <a:endParaRPr lang="en-US" sz="2000" b="1" dirty="0" smtClean="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NumPy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the fundamental package for scientific computing in Python</a:t>
            </a:r>
            <a:r>
              <a:rPr lang="en-US" sz="2000" dirty="0" smtClean="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 Python library that provides a multidimensional array object, various derived objects (such as masked arrays and matrices), and an assortment of routines for fast operations on arrays, including mathematical, logical, shape manipulation, sorting, selecting, I/O, discrete Fourier transforms, basic linear algebra, basic statistical operations, random simulation and much more.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b="1" dirty="0" smtClean="0">
                <a:latin typeface="Times New Roman" panose="02020603050405020304" pitchFamily="18" charset="0"/>
                <a:cs typeface="Times New Roman" panose="02020603050405020304" pitchFamily="18" charset="0"/>
              </a:rPr>
              <a:t>7.4 </a:t>
            </a:r>
            <a:r>
              <a:rPr lang="en-US" sz="2000" b="1" dirty="0" smtClean="0">
                <a:latin typeface="Times New Roman" panose="02020603050405020304" pitchFamily="18" charset="0"/>
                <a:cs typeface="Times New Roman" panose="02020603050405020304" pitchFamily="18" charset="0"/>
              </a:rPr>
              <a:t>Pandas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Pandas is an open source Python package that is most widely used for data science/data analysis and machine learning </a:t>
            </a:r>
            <a:r>
              <a:rPr lang="en-US" sz="2000" dirty="0" smtClean="0">
                <a:latin typeface="Times New Roman" panose="02020603050405020304" pitchFamily="18" charset="0"/>
                <a:cs typeface="Times New Roman" panose="02020603050405020304" pitchFamily="18" charset="0"/>
              </a:rPr>
              <a:t>tasks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 Pandas works well with many other data science modules inside the Python ecosystem, and is typically included in every Python distribution, from those that come with your operating system to commercial vendor distributions like </a:t>
            </a:r>
            <a:r>
              <a:rPr lang="en-US" sz="2000" dirty="0" err="1">
                <a:latin typeface="Times New Roman" panose="02020603050405020304" pitchFamily="18" charset="0"/>
                <a:cs typeface="Times New Roman" panose="02020603050405020304" pitchFamily="18" charset="0"/>
              </a:rPr>
              <a:t>ActiveState’s</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ActivePython</a:t>
            </a:r>
            <a:endParaRPr lang="en-US" sz="2000"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0" y="6452904"/>
            <a:ext cx="12192000" cy="405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2328368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57809" y="130710"/>
            <a:ext cx="4734891" cy="461665"/>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7</a:t>
            </a:r>
            <a:r>
              <a:rPr lang="en-US" sz="2400" dirty="0" smtClean="0">
                <a:solidFill>
                  <a:schemeClr val="bg1"/>
                </a:solidFill>
                <a:latin typeface="Times New Roman" panose="02020603050405020304" pitchFamily="18" charset="0"/>
                <a:cs typeface="Times New Roman" panose="02020603050405020304" pitchFamily="18" charset="0"/>
              </a:rPr>
              <a:t>. MODULES</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357809" y="869182"/>
            <a:ext cx="11615888" cy="1477328"/>
          </a:xfrm>
          <a:prstGeom prst="rect">
            <a:avLst/>
          </a:prstGeom>
        </p:spPr>
        <p:txBody>
          <a:bodyPr wrap="square">
            <a:spAutoFit/>
          </a:bodyPr>
          <a:lstStyle/>
          <a:p>
            <a:pPr>
              <a:lnSpc>
                <a:spcPct val="150000"/>
              </a:lnSpc>
            </a:pPr>
            <a:r>
              <a:rPr lang="en-US" sz="2000" b="1" dirty="0" smtClean="0">
                <a:latin typeface="Times New Roman" panose="02020603050405020304" pitchFamily="18" charset="0"/>
                <a:cs typeface="Times New Roman" panose="02020603050405020304" pitchFamily="18" charset="0"/>
              </a:rPr>
              <a:t>7.5 SQLite3</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Creation of Tables to store the scanned data</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There are 2 Different tables for </a:t>
            </a:r>
            <a:r>
              <a:rPr lang="en-US" sz="2000" dirty="0" err="1" smtClean="0">
                <a:latin typeface="Times New Roman" panose="02020603050405020304" pitchFamily="18" charset="0"/>
                <a:cs typeface="Times New Roman" panose="02020603050405020304" pitchFamily="18" charset="0"/>
              </a:rPr>
              <a:t>Aadhar</a:t>
            </a:r>
            <a:r>
              <a:rPr lang="en-US" sz="2000" dirty="0" smtClean="0">
                <a:latin typeface="Times New Roman" panose="02020603050405020304" pitchFamily="18" charset="0"/>
                <a:cs typeface="Times New Roman" panose="02020603050405020304" pitchFamily="18" charset="0"/>
              </a:rPr>
              <a:t> Card and Driving License </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0" y="6452904"/>
            <a:ext cx="12192000" cy="405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1962985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57809" y="130710"/>
            <a:ext cx="4734891" cy="461665"/>
          </a:xfrm>
          <a:prstGeom prst="rect">
            <a:avLst/>
          </a:prstGeom>
        </p:spPr>
        <p:txBody>
          <a:bodyPr wrap="square">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8. CONCLUSION</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357809" y="1008882"/>
            <a:ext cx="11317356" cy="535531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8.1 </a:t>
            </a:r>
            <a:r>
              <a:rPr lang="en-US" b="1" dirty="0">
                <a:latin typeface="Times New Roman" panose="02020603050405020304" pitchFamily="18" charset="0"/>
                <a:cs typeface="Times New Roman" panose="02020603050405020304" pitchFamily="18" charset="0"/>
              </a:rPr>
              <a:t>Conclusion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based Document Scanning and recognition is a very remarkable technology that holds a lot of potential. In this day and age, such tools are already quite advanced. However, </a:t>
            </a:r>
            <a:r>
              <a:rPr lang="en-US" b="1" dirty="0">
                <a:latin typeface="Times New Roman" panose="02020603050405020304" pitchFamily="18" charset="0"/>
                <a:cs typeface="Times New Roman" panose="02020603050405020304" pitchFamily="18" charset="0"/>
              </a:rPr>
              <a:t>Optical Character Recognition</a:t>
            </a:r>
            <a:r>
              <a:rPr lang="en-US" dirty="0">
                <a:latin typeface="Times New Roman" panose="02020603050405020304" pitchFamily="18" charset="0"/>
                <a:cs typeface="Times New Roman" panose="02020603050405020304" pitchFamily="18" charset="0"/>
              </a:rPr>
              <a:t> is going to look even better in the future</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8.2 Future Scope</a:t>
            </a: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based </a:t>
            </a:r>
            <a:r>
              <a:rPr lang="en-US" dirty="0" smtClean="0">
                <a:latin typeface="Times New Roman" panose="02020603050405020304" pitchFamily="18" charset="0"/>
                <a:cs typeface="Times New Roman" panose="02020603050405020304" pitchFamily="18" charset="0"/>
              </a:rPr>
              <a:t>Document</a:t>
            </a:r>
            <a:r>
              <a:rPr lang="en-US" dirty="0">
                <a:latin typeface="Times New Roman" panose="02020603050405020304" pitchFamily="18" charset="0"/>
                <a:cs typeface="Times New Roman" panose="02020603050405020304" pitchFamily="18" charset="0"/>
              </a:rPr>
              <a:t> is finally moving away from just seeing and matching. Driven by deep learning, it's entering a new phase where it first recognizes scanned text, then makes meaning of it. The competitive edge will be given to the software that provides the most powerful information extraction and highest-quality </a:t>
            </a:r>
            <a:r>
              <a:rPr lang="en-US" dirty="0" smtClean="0">
                <a:latin typeface="Times New Roman" panose="02020603050405020304" pitchFamily="18" charset="0"/>
                <a:cs typeface="Times New Roman" panose="02020603050405020304" pitchFamily="18" charset="0"/>
              </a:rPr>
              <a:t>insights</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8.3 Limitation.</a:t>
            </a: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All the documents got to be checked over carefully then manually corrected.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Many </a:t>
            </a:r>
            <a:r>
              <a:rPr lang="en-US" dirty="0">
                <a:latin typeface="Times New Roman" panose="02020603050405020304" pitchFamily="18" charset="0"/>
                <a:cs typeface="Times New Roman" panose="02020603050405020304" pitchFamily="18" charset="0"/>
              </a:rPr>
              <a:t>OCR engines fail to support and understand the complexity of the input data in a given document. For example, if the input document is a form then the OCR might identify the text but may not recognize text over a line or the text in blocks. This may result in unexpected output</a:t>
            </a:r>
            <a:r>
              <a:rPr lang="en-US"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0" y="6452904"/>
            <a:ext cx="12192000" cy="405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1575356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57809" y="130710"/>
            <a:ext cx="4734891" cy="461665"/>
          </a:xfrm>
          <a:prstGeom prst="rect">
            <a:avLst/>
          </a:prstGeom>
        </p:spPr>
        <p:txBody>
          <a:bodyPr wrap="square">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9. REFERENCES</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357809" y="1008882"/>
            <a:ext cx="11317356" cy="3693319"/>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8.1 References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https://www.slideshare.net/100002968637682/ocr-using-tesseract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https://www.cloudfactory.com/machine-learning/optical-character-recognition-ocr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https://towardsdatascience.com/a-gentle-introduction-to-ocr-ee1469a201aa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https://nanonets.com/blog/ocr-with-tesseract/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https://mobidev.biz/blog/ocr-machine-learning-implementation</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https://www.slideshare.net/IAMINURHEARTS1/ocr-ppt-35272335 	</a:t>
            </a:r>
          </a:p>
        </p:txBody>
      </p:sp>
      <p:sp>
        <p:nvSpPr>
          <p:cNvPr id="7" name="Rectangle 6"/>
          <p:cNvSpPr/>
          <p:nvPr/>
        </p:nvSpPr>
        <p:spPr>
          <a:xfrm>
            <a:off x="0" y="6452904"/>
            <a:ext cx="12192000" cy="405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3224141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728554" y="1582224"/>
            <a:ext cx="4734891" cy="1015663"/>
          </a:xfrm>
          <a:prstGeom prst="rect">
            <a:avLst/>
          </a:prstGeom>
        </p:spPr>
        <p:txBody>
          <a:bodyPr wrap="square">
            <a:spAutoFit/>
          </a:bodyPr>
          <a:lstStyle/>
          <a:p>
            <a:r>
              <a:rPr lang="en-US" sz="6000" dirty="0" smtClean="0">
                <a:solidFill>
                  <a:schemeClr val="bg1"/>
                </a:solidFill>
                <a:latin typeface="Times New Roman" panose="02020603050405020304" pitchFamily="18" charset="0"/>
                <a:cs typeface="Times New Roman" panose="02020603050405020304" pitchFamily="18" charset="0"/>
              </a:rPr>
              <a:t>Thank you</a:t>
            </a:r>
            <a:endParaRPr lang="en-US" sz="6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9714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973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169411" y="202141"/>
            <a:ext cx="7845287" cy="1569660"/>
          </a:xfrm>
          <a:prstGeom prst="rect">
            <a:avLst/>
          </a:prstGeom>
        </p:spPr>
        <p:txBody>
          <a:bodyPr wrap="square">
            <a:spAutoFit/>
          </a:bodyPr>
          <a:lstStyle/>
          <a:p>
            <a:pPr algn="ctr"/>
            <a:r>
              <a:rPr lang="en-US" sz="2400" dirty="0" smtClean="0">
                <a:solidFill>
                  <a:schemeClr val="bg1"/>
                </a:solidFill>
                <a:latin typeface="Times New Roman" panose="02020603050405020304" pitchFamily="18" charset="0"/>
                <a:cs typeface="Times New Roman" panose="02020603050405020304" pitchFamily="18" charset="0"/>
              </a:rPr>
              <a:t>A Major Project Seminar </a:t>
            </a:r>
          </a:p>
          <a:p>
            <a:pPr algn="ctr"/>
            <a:r>
              <a:rPr lang="en-US" sz="2400" dirty="0" smtClean="0">
                <a:solidFill>
                  <a:schemeClr val="bg1"/>
                </a:solidFill>
                <a:latin typeface="Times New Roman" panose="02020603050405020304" pitchFamily="18" charset="0"/>
                <a:cs typeface="Times New Roman" panose="02020603050405020304" pitchFamily="18" charset="0"/>
              </a:rPr>
              <a:t>On</a:t>
            </a:r>
          </a:p>
          <a:p>
            <a:pPr algn="ctr"/>
            <a:r>
              <a:rPr lang="en-US" sz="2400" dirty="0" smtClean="0">
                <a:solidFill>
                  <a:schemeClr val="bg1"/>
                </a:solidFill>
                <a:latin typeface="Times New Roman" panose="02020603050405020304" pitchFamily="18" charset="0"/>
                <a:cs typeface="Times New Roman" panose="02020603050405020304" pitchFamily="18" charset="0"/>
              </a:rPr>
              <a:t>“Machine Learning based </a:t>
            </a:r>
            <a:r>
              <a:rPr lang="en-US" sz="2400" dirty="0" err="1" smtClean="0">
                <a:solidFill>
                  <a:schemeClr val="bg1"/>
                </a:solidFill>
                <a:latin typeface="Times New Roman" panose="02020603050405020304" pitchFamily="18" charset="0"/>
                <a:cs typeface="Times New Roman" panose="02020603050405020304" pitchFamily="18" charset="0"/>
              </a:rPr>
              <a:t>Aadhar</a:t>
            </a:r>
            <a:r>
              <a:rPr lang="en-US" sz="2400" dirty="0" smtClean="0">
                <a:solidFill>
                  <a:schemeClr val="bg1"/>
                </a:solidFill>
                <a:latin typeface="Times New Roman" panose="02020603050405020304" pitchFamily="18" charset="0"/>
                <a:cs typeface="Times New Roman" panose="02020603050405020304" pitchFamily="18" charset="0"/>
              </a:rPr>
              <a:t> Card and Driving license data extraction in database”</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1107038" y="3490645"/>
            <a:ext cx="5664823" cy="1631216"/>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Submitted by</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Mohammed Furqan	– 17T81A0512</a:t>
            </a:r>
          </a:p>
          <a:p>
            <a:pPr marL="342900" indent="-342900">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Mothkur</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Akhil</a:t>
            </a:r>
            <a:r>
              <a:rPr lang="en-US" sz="2000" dirty="0" smtClean="0">
                <a:latin typeface="Times New Roman" panose="02020603050405020304" pitchFamily="18" charset="0"/>
                <a:cs typeface="Times New Roman" panose="02020603050405020304" pitchFamily="18" charset="0"/>
              </a:rPr>
              <a:t>	– 17T81A0502</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 </a:t>
            </a:r>
            <a:r>
              <a:rPr lang="en-US" sz="2000" dirty="0" err="1" smtClean="0">
                <a:latin typeface="Times New Roman" panose="02020603050405020304" pitchFamily="18" charset="0"/>
                <a:cs typeface="Times New Roman" panose="02020603050405020304" pitchFamily="18" charset="0"/>
              </a:rPr>
              <a:t>Hema</a:t>
            </a:r>
            <a:r>
              <a:rPr lang="en-US" sz="2000" dirty="0" smtClean="0">
                <a:latin typeface="Times New Roman" panose="02020603050405020304" pitchFamily="18" charset="0"/>
                <a:cs typeface="Times New Roman" panose="02020603050405020304" pitchFamily="18" charset="0"/>
              </a:rPr>
              <a:t>		– 17T81A0516</a:t>
            </a:r>
          </a:p>
          <a:p>
            <a:pPr marL="342900" indent="-342900">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Kakirala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Harshitha</a:t>
            </a:r>
            <a:r>
              <a:rPr lang="en-US" sz="2000" dirty="0" smtClean="0">
                <a:latin typeface="Times New Roman" panose="02020603050405020304" pitchFamily="18" charset="0"/>
                <a:cs typeface="Times New Roman" panose="02020603050405020304" pitchFamily="18" charset="0"/>
              </a:rPr>
              <a:t>	– 17T81A0515</a:t>
            </a:r>
            <a:endParaRPr lang="en-US"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7101411" y="3450312"/>
            <a:ext cx="3373938" cy="461665"/>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Internal Guide:-</a:t>
            </a:r>
            <a:r>
              <a:rPr lang="en-US" sz="2400" dirty="0" smtClean="0">
                <a:latin typeface="Times New Roman" panose="02020603050405020304" pitchFamily="18" charset="0"/>
                <a:cs typeface="Times New Roman" panose="02020603050405020304" pitchFamily="18" charset="0"/>
              </a:rPr>
              <a:t>M. </a:t>
            </a:r>
            <a:r>
              <a:rPr lang="en-US" sz="2400" dirty="0" err="1" smtClean="0">
                <a:latin typeface="Times New Roman" panose="02020603050405020304" pitchFamily="18" charset="0"/>
                <a:cs typeface="Times New Roman" panose="02020603050405020304" pitchFamily="18" charset="0"/>
              </a:rPr>
              <a:t>Archana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21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7809" y="130710"/>
            <a:ext cx="3684103" cy="461665"/>
          </a:xfrm>
          <a:prstGeom prst="rect">
            <a:avLst/>
          </a:prstGeom>
        </p:spPr>
        <p:txBody>
          <a:bodyPr wrap="square">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1. INTRODUCTION</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57809" y="1008882"/>
            <a:ext cx="11166534" cy="4708981"/>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1.1 Introduction :-</a:t>
            </a:r>
          </a:p>
          <a:p>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Applying Machine Learning algorithms to biometric identification system is one of the emerging AI trends. In our case, the client has an automated identity verification system. It is running a comprehensive match, by comparing an official document such as a driver’s license with a photo (selfie).</a:t>
            </a:r>
          </a:p>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Optical character recognition (OCR) is a process by which specialized software is used to convert scanned images of text to electronic text so that digitized data can be searched, indexed and retrieved.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other words, OCR systems transform a two-dimensional image of text, that could contain machine printed or handwritten text from its image representation into machine-readable </a:t>
            </a:r>
            <a:r>
              <a:rPr lang="en-US" sz="2000" dirty="0" smtClean="0">
                <a:latin typeface="Times New Roman" panose="02020603050405020304" pitchFamily="18" charset="0"/>
                <a:cs typeface="Times New Roman" panose="02020603050405020304" pitchFamily="18" charset="0"/>
              </a:rPr>
              <a:t>text.</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technology began with the scanning of books, text recognition and hand-written digits (NIST </a:t>
            </a:r>
            <a:r>
              <a:rPr lang="en-US" sz="2000" dirty="0" smtClean="0">
                <a:latin typeface="Times New Roman" panose="02020603050405020304" pitchFamily="18" charset="0"/>
                <a:cs typeface="Times New Roman" panose="02020603050405020304" pitchFamily="18" charset="0"/>
              </a:rPr>
              <a:t>dataset</a:t>
            </a: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Detecting printed text is somewhat different, as identifying texts “in the wild”, such as road signs, license plates or outdoor advertising signs, is decidedly more difficult</a:t>
            </a:r>
            <a:r>
              <a:rPr lang="en-US" sz="2000" dirty="0" smtClean="0">
                <a:latin typeface="Times New Roman" panose="02020603050405020304" pitchFamily="18" charset="0"/>
                <a:cs typeface="Times New Roman" panose="02020603050405020304" pitchFamily="18" charset="0"/>
              </a:rPr>
              <a:t>.</a:t>
            </a:r>
          </a:p>
        </p:txBody>
      </p:sp>
      <p:sp>
        <p:nvSpPr>
          <p:cNvPr id="6" name="Rectangle 5"/>
          <p:cNvSpPr/>
          <p:nvPr/>
        </p:nvSpPr>
        <p:spPr>
          <a:xfrm>
            <a:off x="0" y="6452904"/>
            <a:ext cx="12192000" cy="405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5409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7809" y="130710"/>
            <a:ext cx="3684103" cy="461665"/>
          </a:xfrm>
          <a:prstGeom prst="rect">
            <a:avLst/>
          </a:prstGeom>
        </p:spPr>
        <p:txBody>
          <a:bodyPr wrap="square">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1. INTRODUCTION</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437322" y="1139510"/>
            <a:ext cx="11188621" cy="5016758"/>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OCR </a:t>
            </a:r>
            <a:r>
              <a:rPr lang="en-US" sz="2000" dirty="0">
                <a:latin typeface="Times New Roman" panose="02020603050405020304" pitchFamily="18" charset="0"/>
                <a:cs typeface="Times New Roman" panose="02020603050405020304" pitchFamily="18" charset="0"/>
              </a:rPr>
              <a:t>is commonly used for optimization and automation. Some examples are checking test answers, real-time translations, recognizing street signs (Google Street View) and searching through photos (Dropbox). For each case a completely different OCR solution is used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1.2 Existing System</a:t>
            </a:r>
          </a:p>
          <a:p>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running world there is a growing demand for the users to convert the printed documents in to electronic documents for maintaining the security of their data. Hence the basic OCR system was invented to convert the data available on papers in to computer process able documents, So that the documents can be editable and reusable</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1.3 Disadvantage of Existing System </a:t>
            </a:r>
          </a:p>
          <a:p>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Older Systems are less </a:t>
            </a:r>
            <a:r>
              <a:rPr lang="en-US" sz="2000" dirty="0" smtClean="0">
                <a:latin typeface="Times New Roman" panose="02020603050405020304" pitchFamily="18" charset="0"/>
                <a:cs typeface="Times New Roman" panose="02020603050405020304" pitchFamily="18" charset="0"/>
              </a:rPr>
              <a:t>accurate.</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cannot understand type of data. </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cannot classify the data. </a:t>
            </a:r>
          </a:p>
        </p:txBody>
      </p:sp>
      <p:sp>
        <p:nvSpPr>
          <p:cNvPr id="7" name="Rectangle 6"/>
          <p:cNvSpPr/>
          <p:nvPr/>
        </p:nvSpPr>
        <p:spPr>
          <a:xfrm>
            <a:off x="0" y="6452904"/>
            <a:ext cx="12192000" cy="405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402980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7809" y="130710"/>
            <a:ext cx="3684103" cy="461665"/>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2</a:t>
            </a:r>
            <a:r>
              <a:rPr lang="en-US" sz="2400" dirty="0" smtClean="0">
                <a:solidFill>
                  <a:schemeClr val="bg1"/>
                </a:solidFill>
                <a:latin typeface="Times New Roman" panose="02020603050405020304" pitchFamily="18" charset="0"/>
                <a:cs typeface="Times New Roman" panose="02020603050405020304" pitchFamily="18" charset="0"/>
              </a:rPr>
              <a:t> PROPOSED SYSTEM</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357809" y="1008882"/>
            <a:ext cx="11239105" cy="3170099"/>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2.1 Proposed System</a:t>
            </a:r>
          </a:p>
          <a:p>
            <a:pPr>
              <a:lnSpc>
                <a:spcPct val="150000"/>
              </a:lnSpc>
            </a:pPr>
            <a:endParaRPr lang="en-US" sz="2000"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Project implement OCR integrated with Document classification in it. Hence the OCR will not only extract the information from the document but understand it accurately. Moreover, all the extracted information will be stored in dedicated databases and all the databases can be searched and scanned for available information. The Extracted Information will be used to Automate Student Registration Process which will make the process Faster. </a:t>
            </a:r>
          </a:p>
        </p:txBody>
      </p:sp>
      <p:sp>
        <p:nvSpPr>
          <p:cNvPr id="7" name="Rectangle 6"/>
          <p:cNvSpPr/>
          <p:nvPr/>
        </p:nvSpPr>
        <p:spPr>
          <a:xfrm>
            <a:off x="0" y="6452904"/>
            <a:ext cx="12192000" cy="405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6629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7809" y="130710"/>
            <a:ext cx="3684103" cy="461665"/>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2</a:t>
            </a:r>
            <a:r>
              <a:rPr lang="en-US" sz="2400" dirty="0" smtClean="0">
                <a:solidFill>
                  <a:schemeClr val="bg1"/>
                </a:solidFill>
                <a:latin typeface="Times New Roman" panose="02020603050405020304" pitchFamily="18" charset="0"/>
                <a:cs typeface="Times New Roman" panose="02020603050405020304" pitchFamily="18" charset="0"/>
              </a:rPr>
              <a:t> PROPOSED SYSTEM</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357809" y="1008882"/>
            <a:ext cx="11122991" cy="4708981"/>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2</a:t>
            </a:r>
            <a:r>
              <a:rPr lang="en-US" sz="2000" b="1" dirty="0" smtClean="0">
                <a:latin typeface="Times New Roman" panose="02020603050405020304" pitchFamily="18" charset="0"/>
                <a:cs typeface="Times New Roman" panose="02020603050405020304" pitchFamily="18" charset="0"/>
              </a:rPr>
              <a:t>.2 Advantages</a:t>
            </a:r>
          </a:p>
          <a:p>
            <a:endParaRPr lang="en-US" sz="2000" dirty="0" smtClean="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Information </a:t>
            </a:r>
            <a:r>
              <a:rPr lang="en-US" sz="2000" dirty="0">
                <a:latin typeface="Times New Roman" panose="02020603050405020304" pitchFamily="18" charset="0"/>
                <a:cs typeface="Times New Roman" panose="02020603050405020304" pitchFamily="18" charset="0"/>
              </a:rPr>
              <a:t>of OCR can be readable with high degree of accuracy. Flatbed scanners are very accurate and may produce reasonably top quality </a:t>
            </a:r>
            <a:r>
              <a:rPr lang="en-US" sz="2000" dirty="0" smtClean="0">
                <a:latin typeface="Times New Roman" panose="02020603050405020304" pitchFamily="18" charset="0"/>
                <a:cs typeface="Times New Roman" panose="02020603050405020304" pitchFamily="18" charset="0"/>
              </a:rPr>
              <a:t>images.</a:t>
            </a:r>
          </a:p>
          <a:p>
            <a:pPr fontAlgn="base"/>
            <a:endParaRPr lang="en-US" sz="2000" dirty="0" smtClean="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Processing </a:t>
            </a:r>
            <a:r>
              <a:rPr lang="en-US" sz="2000" dirty="0">
                <a:latin typeface="Times New Roman" panose="02020603050405020304" pitchFamily="18" charset="0"/>
                <a:cs typeface="Times New Roman" panose="02020603050405020304" pitchFamily="18" charset="0"/>
              </a:rPr>
              <a:t>of OCR information is fast. Large quantities of text are often input </a:t>
            </a:r>
            <a:r>
              <a:rPr lang="en-US" sz="2000" dirty="0" smtClean="0">
                <a:latin typeface="Times New Roman" panose="02020603050405020304" pitchFamily="18" charset="0"/>
                <a:cs typeface="Times New Roman" panose="02020603050405020304" pitchFamily="18" charset="0"/>
              </a:rPr>
              <a:t>quickly.</a:t>
            </a:r>
          </a:p>
          <a:p>
            <a:pPr fontAlgn="base"/>
            <a:endParaRPr lang="en-US" sz="20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paper based form are often became an electronic form which is straightforward to store or send by </a:t>
            </a:r>
            <a:r>
              <a:rPr lang="en-US" sz="2000" dirty="0" smtClean="0">
                <a:latin typeface="Times New Roman" panose="02020603050405020304" pitchFamily="18" charset="0"/>
                <a:cs typeface="Times New Roman" panose="02020603050405020304" pitchFamily="18" charset="0"/>
              </a:rPr>
              <a:t>mail.</a:t>
            </a:r>
          </a:p>
          <a:p>
            <a:pPr fontAlgn="base"/>
            <a:endParaRPr lang="en-US" sz="20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cheaper than paying someone amount to manually enter great deal of text data. Moreover it takes less time to convert within the electronic </a:t>
            </a:r>
            <a:r>
              <a:rPr lang="en-US" sz="2000" dirty="0" smtClean="0">
                <a:latin typeface="Times New Roman" panose="02020603050405020304" pitchFamily="18" charset="0"/>
                <a:cs typeface="Times New Roman" panose="02020603050405020304" pitchFamily="18" charset="0"/>
              </a:rPr>
              <a:t>form</a:t>
            </a:r>
          </a:p>
          <a:p>
            <a:pPr fontAlgn="base"/>
            <a:endParaRPr lang="en-US" sz="2000" dirty="0" smtClean="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Advanced version can even Re create tables, columns and even produce sites</a:t>
            </a:r>
            <a:r>
              <a:rPr lang="en-US" sz="2000" dirty="0" smtClean="0">
                <a:latin typeface="Times New Roman" panose="02020603050405020304" pitchFamily="18" charset="0"/>
                <a:cs typeface="Times New Roman" panose="02020603050405020304" pitchFamily="18" charset="0"/>
              </a:rPr>
              <a:t>.</a:t>
            </a:r>
          </a:p>
          <a:p>
            <a:pPr marL="285750" indent="-285750" fontAlgn="base">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0" y="6452904"/>
            <a:ext cx="12192000" cy="405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175944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7809" y="130710"/>
            <a:ext cx="3684103" cy="461665"/>
          </a:xfrm>
          <a:prstGeom prst="rect">
            <a:avLst/>
          </a:prstGeom>
        </p:spPr>
        <p:txBody>
          <a:bodyPr wrap="square">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3 Real Time Applications</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357809" y="1008882"/>
            <a:ext cx="11317356" cy="4708981"/>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3.1 Real Time Applications</a:t>
            </a:r>
          </a:p>
          <a:p>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Extracting </a:t>
            </a:r>
            <a:r>
              <a:rPr lang="en-US" sz="2000" dirty="0">
                <a:latin typeface="Times New Roman" panose="02020603050405020304" pitchFamily="18" charset="0"/>
                <a:cs typeface="Times New Roman" panose="02020603050405020304" pitchFamily="18" charset="0"/>
              </a:rPr>
              <a:t>data from business </a:t>
            </a:r>
            <a:r>
              <a:rPr lang="en-US" sz="2000" dirty="0" smtClean="0">
                <a:latin typeface="Times New Roman" panose="02020603050405020304" pitchFamily="18" charset="0"/>
                <a:cs typeface="Times New Roman" panose="02020603050405020304" pitchFamily="18" charset="0"/>
              </a:rPr>
              <a:t>documents</a:t>
            </a:r>
          </a:p>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Bank Checks</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passports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Invoices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Bank </a:t>
            </a:r>
            <a:r>
              <a:rPr lang="en-US" sz="2000" dirty="0">
                <a:latin typeface="Times New Roman" panose="02020603050405020304" pitchFamily="18" charset="0"/>
                <a:cs typeface="Times New Roman" panose="02020603050405020304" pitchFamily="18" charset="0"/>
              </a:rPr>
              <a:t>statements, </a:t>
            </a: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Insurance </a:t>
            </a:r>
            <a:r>
              <a:rPr lang="en-US" sz="2000" dirty="0">
                <a:latin typeface="Times New Roman" panose="02020603050405020304" pitchFamily="18" charset="0"/>
                <a:cs typeface="Times New Roman" panose="02020603050405020304" pitchFamily="18" charset="0"/>
              </a:rPr>
              <a:t>documents, </a:t>
            </a: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License </a:t>
            </a:r>
            <a:r>
              <a:rPr lang="en-US" sz="2000" dirty="0">
                <a:latin typeface="Times New Roman" panose="02020603050405020304" pitchFamily="18" charset="0"/>
                <a:cs typeface="Times New Roman" panose="02020603050405020304" pitchFamily="18" charset="0"/>
              </a:rPr>
              <a:t>plates and more</a:t>
            </a:r>
          </a:p>
        </p:txBody>
      </p:sp>
      <p:sp>
        <p:nvSpPr>
          <p:cNvPr id="7" name="Rectangle 6"/>
          <p:cNvSpPr/>
          <p:nvPr/>
        </p:nvSpPr>
        <p:spPr>
          <a:xfrm>
            <a:off x="0" y="6452904"/>
            <a:ext cx="12192000" cy="405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3397601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57809" y="130710"/>
            <a:ext cx="4734891" cy="461665"/>
          </a:xfrm>
          <a:prstGeom prst="rect">
            <a:avLst/>
          </a:prstGeom>
        </p:spPr>
        <p:txBody>
          <a:bodyPr wrap="square">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4. REQUIREMENTS</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357809" y="1008882"/>
            <a:ext cx="11317356" cy="4708981"/>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4.1 Hardware Requirements</a:t>
            </a:r>
          </a:p>
          <a:p>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Processor 	:-	i3 Latest generation and above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RAM 		:- 	4 GB Minimum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SSD		:-	512 GB</a:t>
            </a:r>
          </a:p>
          <a:p>
            <a:r>
              <a:rPr lang="en-US" sz="2000" dirty="0" smtClean="0">
                <a:latin typeface="Times New Roman" panose="02020603050405020304" pitchFamily="18" charset="0"/>
                <a:cs typeface="Times New Roman" panose="02020603050405020304" pitchFamily="18" charset="0"/>
              </a:rPr>
              <a:t>	</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4.2 Software Requirements</a:t>
            </a: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Operating System		:- 	Windows 10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Interpreter 		:- 	Python</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Setup 			:- 	tesseract-</a:t>
            </a:r>
            <a:r>
              <a:rPr lang="en-US" sz="2000" dirty="0" err="1" smtClean="0">
                <a:latin typeface="Times New Roman" panose="02020603050405020304" pitchFamily="18" charset="0"/>
                <a:cs typeface="Times New Roman" panose="02020603050405020304" pitchFamily="18" charset="0"/>
              </a:rPr>
              <a:t>ocr</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Database		:- 	SQLite3 Browser</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Python Modules		:- 	</a:t>
            </a:r>
            <a:r>
              <a:rPr lang="en-US" sz="2000" dirty="0" err="1" smtClean="0">
                <a:latin typeface="Times New Roman" panose="02020603050405020304" pitchFamily="18" charset="0"/>
                <a:cs typeface="Times New Roman" panose="02020603050405020304" pitchFamily="18" charset="0"/>
              </a:rPr>
              <a:t>numpy</a:t>
            </a:r>
            <a:r>
              <a:rPr lang="en-US" sz="2000" dirty="0" smtClean="0">
                <a:latin typeface="Times New Roman" panose="02020603050405020304" pitchFamily="18" charset="0"/>
                <a:cs typeface="Times New Roman" panose="02020603050405020304" pitchFamily="18" charset="0"/>
              </a:rPr>
              <a:t>, pandas, </a:t>
            </a:r>
            <a:r>
              <a:rPr lang="en-US" sz="2000" dirty="0" err="1" smtClean="0">
                <a:latin typeface="Times New Roman" panose="02020603050405020304" pitchFamily="18" charset="0"/>
                <a:cs typeface="Times New Roman" panose="02020603050405020304" pitchFamily="18" charset="0"/>
              </a:rPr>
              <a:t>tensorflow</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pytesseract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nltk</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0" y="6452904"/>
            <a:ext cx="12192000" cy="405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47435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8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57809" y="130710"/>
            <a:ext cx="4734891" cy="477054"/>
          </a:xfrm>
          <a:prstGeom prst="rect">
            <a:avLst/>
          </a:prstGeom>
        </p:spPr>
        <p:txBody>
          <a:bodyPr wrap="square">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5. ARCHITECTURE</a:t>
            </a: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7" name="Rectangle 6"/>
          <p:cNvSpPr/>
          <p:nvPr/>
        </p:nvSpPr>
        <p:spPr>
          <a:xfrm>
            <a:off x="0" y="6452904"/>
            <a:ext cx="12192000" cy="405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300" y="1289958"/>
            <a:ext cx="8674100" cy="4416193"/>
          </a:xfrm>
          <a:prstGeom prst="rect">
            <a:avLst/>
          </a:prstGeom>
        </p:spPr>
      </p:pic>
      <p:sp>
        <p:nvSpPr>
          <p:cNvPr id="8" name="Rectangle 7"/>
          <p:cNvSpPr/>
          <p:nvPr/>
        </p:nvSpPr>
        <p:spPr>
          <a:xfrm>
            <a:off x="357809" y="951404"/>
            <a:ext cx="4734891" cy="400110"/>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5.1 Architecture</a:t>
            </a:r>
            <a:endParaRPr lang="en-US" sz="2000" b="1" dirty="0">
              <a:latin typeface="Times New Roman" panose="02020603050405020304" pitchFamily="18" charset="0"/>
              <a:cs typeface="Times New Roman" panose="02020603050405020304" pitchFamily="18" charset="0"/>
            </a:endParaRPr>
          </a:p>
        </p:txBody>
      </p:sp>
      <p:sp>
        <p:nvSpPr>
          <p:cNvPr id="9" name="Rectangle 8"/>
          <p:cNvSpPr/>
          <p:nvPr/>
        </p:nvSpPr>
        <p:spPr>
          <a:xfrm>
            <a:off x="1879600" y="5770710"/>
            <a:ext cx="7241623"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Figure 5.1 Data Recognizing and Storing data in Database Architecture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026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714</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Furqan</dc:creator>
  <cp:lastModifiedBy>Furqan</cp:lastModifiedBy>
  <cp:revision>160</cp:revision>
  <cp:lastPrinted>2021-06-29T09:08:26Z</cp:lastPrinted>
  <dcterms:created xsi:type="dcterms:W3CDTF">2021-06-09T18:57:08Z</dcterms:created>
  <dcterms:modified xsi:type="dcterms:W3CDTF">2021-06-29T09:25:26Z</dcterms:modified>
</cp:coreProperties>
</file>