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57" r:id="rId5"/>
    <p:sldId id="262" r:id="rId6"/>
    <p:sldId id="258" r:id="rId7"/>
    <p:sldId id="263" r:id="rId8"/>
    <p:sldId id="256" r:id="rId9"/>
    <p:sldId id="264" r:id="rId10"/>
    <p:sldId id="268" r:id="rId11"/>
    <p:sldId id="265" r:id="rId12"/>
    <p:sldId id="266" r:id="rId13"/>
    <p:sldId id="270" r:id="rId14"/>
    <p:sldId id="26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1042"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367D-757E-4C85-82E0-C82D7E779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AB6A94-8DC4-445D-BDC5-C06F9BFBF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C2FEAA-96B0-40AD-B217-9CC3C160463B}"/>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5" name="Footer Placeholder 4">
            <a:extLst>
              <a:ext uri="{FF2B5EF4-FFF2-40B4-BE49-F238E27FC236}">
                <a16:creationId xmlns:a16="http://schemas.microsoft.com/office/drawing/2014/main" id="{DDEF6103-B81D-4350-93C7-66358851A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8B109-CD23-4371-B8A7-83D53F7C01AF}"/>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167003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5810-014B-41C5-A55D-671C671FCE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F071E0-44D8-410D-B78F-E20F7E19B1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B8B50-4AFC-4718-AEAD-200DC95F6103}"/>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5" name="Footer Placeholder 4">
            <a:extLst>
              <a:ext uri="{FF2B5EF4-FFF2-40B4-BE49-F238E27FC236}">
                <a16:creationId xmlns:a16="http://schemas.microsoft.com/office/drawing/2014/main" id="{4FC9A8DD-A620-435F-843F-392987B2B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ED73F-DB67-4B9D-A3EF-446B5F625FD0}"/>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273545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AAA32-0A8F-4F62-97CE-FA8049A342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E47331-54FA-4811-B5C8-46F2C538CF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5537B9-A52F-4226-A67E-F98151832AD3}"/>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5" name="Footer Placeholder 4">
            <a:extLst>
              <a:ext uri="{FF2B5EF4-FFF2-40B4-BE49-F238E27FC236}">
                <a16:creationId xmlns:a16="http://schemas.microsoft.com/office/drawing/2014/main" id="{9EDCC984-7303-441A-862D-59A3D5B5F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8E0CF-02D0-4663-8BFB-E4F147523128}"/>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364680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008F-1471-4E40-B82A-654BE30F1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9E8DFE-E4F4-48B1-A0BD-E15A97AA8A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E19516-69C4-4C9F-99CE-B39555AD4891}"/>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5" name="Footer Placeholder 4">
            <a:extLst>
              <a:ext uri="{FF2B5EF4-FFF2-40B4-BE49-F238E27FC236}">
                <a16:creationId xmlns:a16="http://schemas.microsoft.com/office/drawing/2014/main" id="{25F7C27F-F449-4032-AB6E-099EC11F2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7E3731-BF00-40B4-BF17-EA5396E81EB0}"/>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249686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F630-78AC-4DF7-9272-1D69DF100F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AAAB7E-613D-4A13-85A8-2A7849A07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CC136-DD79-4E6C-AB88-A0C6D9E67BA1}"/>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5" name="Footer Placeholder 4">
            <a:extLst>
              <a:ext uri="{FF2B5EF4-FFF2-40B4-BE49-F238E27FC236}">
                <a16:creationId xmlns:a16="http://schemas.microsoft.com/office/drawing/2014/main" id="{4B18892E-53EE-4D9C-B665-27DBD66D9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AEDB5-C2CD-4B1E-B952-D3F3D58A4FE6}"/>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319338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0B97-941E-4681-9CBA-D5A197D132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C929BD-5706-4A2F-84FD-A399976779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C99FEA-FDDB-4239-9CD8-65F6EB1E5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834F48-AE8F-4AAE-BAF2-A315BC7DA8C6}"/>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6" name="Footer Placeholder 5">
            <a:extLst>
              <a:ext uri="{FF2B5EF4-FFF2-40B4-BE49-F238E27FC236}">
                <a16:creationId xmlns:a16="http://schemas.microsoft.com/office/drawing/2014/main" id="{40D7DB7C-8C4C-40F4-9169-0DA5183DB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D2AC3-642B-4B61-AFA9-486E365C709A}"/>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2394530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599B-9B10-4697-9FE3-08874D46B1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895D95-C6CA-4B8B-8BE1-A205133B8F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AECF45-0396-4B08-B83D-C0AA2941BC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001FCA-B78A-4CA6-9EF6-CA1650900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48366B-24DA-487A-9C17-4754267892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0431C2-511A-4175-BBBE-A333E6AAFFA7}"/>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8" name="Footer Placeholder 7">
            <a:extLst>
              <a:ext uri="{FF2B5EF4-FFF2-40B4-BE49-F238E27FC236}">
                <a16:creationId xmlns:a16="http://schemas.microsoft.com/office/drawing/2014/main" id="{A2951D4F-FE17-4451-BC31-7D59E576F4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2F34F6-09A2-4934-8C30-259F370FF6BE}"/>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281742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4F7C-2B7D-44BB-AFC9-564566F696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19EFD3-2EA7-4D81-B3DC-BFAB26DA9587}"/>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4" name="Footer Placeholder 3">
            <a:extLst>
              <a:ext uri="{FF2B5EF4-FFF2-40B4-BE49-F238E27FC236}">
                <a16:creationId xmlns:a16="http://schemas.microsoft.com/office/drawing/2014/main" id="{5549262D-62B9-4002-8755-9D778FE76B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72A1D8-E17A-434E-B7C1-73782792EB98}"/>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365782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84D6F4-D374-4DA6-BD1B-1D88D361EB9C}"/>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3" name="Footer Placeholder 2">
            <a:extLst>
              <a:ext uri="{FF2B5EF4-FFF2-40B4-BE49-F238E27FC236}">
                <a16:creationId xmlns:a16="http://schemas.microsoft.com/office/drawing/2014/main" id="{24803F6C-CA29-4710-9F3B-55FB343787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531567-C018-4D44-82FB-FA44AA289107}"/>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2582240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CFDA-EA62-46FF-B05A-FB3B36CB28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48FDA7-F05D-4F84-A955-4F38422CA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877B0D-57C5-41BE-9840-8C1C96B511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0927D-5E0B-4164-9F24-2E9F82835BAE}"/>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6" name="Footer Placeholder 5">
            <a:extLst>
              <a:ext uri="{FF2B5EF4-FFF2-40B4-BE49-F238E27FC236}">
                <a16:creationId xmlns:a16="http://schemas.microsoft.com/office/drawing/2014/main" id="{AE516EFF-8395-4A40-AE16-7D7AB38942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DBA2F2-04E6-4025-88DD-D7D72BE13091}"/>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94471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E261-8014-460E-A45F-44926F5E2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739117-98B2-4F7A-9C9E-C14FE212D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DB3B95-A6B8-4B18-8CE5-AAD85CE7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3A5A4-9FC9-492A-945D-6FBF32C82450}"/>
              </a:ext>
            </a:extLst>
          </p:cNvPr>
          <p:cNvSpPr>
            <a:spLocks noGrp="1"/>
          </p:cNvSpPr>
          <p:nvPr>
            <p:ph type="dt" sz="half" idx="10"/>
          </p:nvPr>
        </p:nvSpPr>
        <p:spPr/>
        <p:txBody>
          <a:bodyPr/>
          <a:lstStyle/>
          <a:p>
            <a:fld id="{27CA07B7-3F4D-4ACB-A195-2CB56DC01C05}" type="datetimeFigureOut">
              <a:rPr lang="en-IN" smtClean="0"/>
              <a:t>18-02-2021</a:t>
            </a:fld>
            <a:endParaRPr lang="en-IN"/>
          </a:p>
        </p:txBody>
      </p:sp>
      <p:sp>
        <p:nvSpPr>
          <p:cNvPr id="6" name="Footer Placeholder 5">
            <a:extLst>
              <a:ext uri="{FF2B5EF4-FFF2-40B4-BE49-F238E27FC236}">
                <a16:creationId xmlns:a16="http://schemas.microsoft.com/office/drawing/2014/main" id="{73D71900-F603-45A9-8325-0A37AC8B20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DA005F-804F-4006-9B5C-975773C79C8B}"/>
              </a:ext>
            </a:extLst>
          </p:cNvPr>
          <p:cNvSpPr>
            <a:spLocks noGrp="1"/>
          </p:cNvSpPr>
          <p:nvPr>
            <p:ph type="sldNum" sz="quarter" idx="12"/>
          </p:nvPr>
        </p:nvSpPr>
        <p:spPr/>
        <p:txBody>
          <a:bodyPr/>
          <a:lstStyle/>
          <a:p>
            <a:fld id="{63A3E661-2AE2-4276-830B-85A3535E8E11}" type="slidenum">
              <a:rPr lang="en-IN" smtClean="0"/>
              <a:t>‹#›</a:t>
            </a:fld>
            <a:endParaRPr lang="en-IN"/>
          </a:p>
        </p:txBody>
      </p:sp>
    </p:spTree>
    <p:extLst>
      <p:ext uri="{BB962C8B-B14F-4D97-AF65-F5344CB8AC3E}">
        <p14:creationId xmlns:p14="http://schemas.microsoft.com/office/powerpoint/2010/main" val="167836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1D0C4-F385-4EB8-98C1-798E204972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675855-5BEE-403A-94BF-0F957F21D7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5B14DA-ADC0-4382-9CD5-F2CF9CB56F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A07B7-3F4D-4ACB-A195-2CB56DC01C05}" type="datetimeFigureOut">
              <a:rPr lang="en-IN" smtClean="0"/>
              <a:t>18-02-2021</a:t>
            </a:fld>
            <a:endParaRPr lang="en-IN"/>
          </a:p>
        </p:txBody>
      </p:sp>
      <p:sp>
        <p:nvSpPr>
          <p:cNvPr id="5" name="Footer Placeholder 4">
            <a:extLst>
              <a:ext uri="{FF2B5EF4-FFF2-40B4-BE49-F238E27FC236}">
                <a16:creationId xmlns:a16="http://schemas.microsoft.com/office/drawing/2014/main" id="{3DF86DCB-FA7C-4054-90D0-13DC3A5B2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97DF7A-BE78-445E-8E5B-DA0396ACD1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3E661-2AE2-4276-830B-85A3535E8E11}" type="slidenum">
              <a:rPr lang="en-IN" smtClean="0"/>
              <a:t>‹#›</a:t>
            </a:fld>
            <a:endParaRPr lang="en-IN"/>
          </a:p>
        </p:txBody>
      </p:sp>
    </p:spTree>
    <p:extLst>
      <p:ext uri="{BB962C8B-B14F-4D97-AF65-F5344CB8AC3E}">
        <p14:creationId xmlns:p14="http://schemas.microsoft.com/office/powerpoint/2010/main" val="15764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8A8F-7517-4FA6-A239-DD6205CA5726}"/>
              </a:ext>
            </a:extLst>
          </p:cNvPr>
          <p:cNvSpPr>
            <a:spLocks noGrp="1"/>
          </p:cNvSpPr>
          <p:nvPr>
            <p:ph type="title"/>
          </p:nvPr>
        </p:nvSpPr>
        <p:spPr>
          <a:xfrm>
            <a:off x="699910" y="428977"/>
            <a:ext cx="11006668" cy="6107289"/>
          </a:xfrm>
        </p:spPr>
        <p:txBody>
          <a:bodyPr>
            <a:noAutofit/>
          </a:bodyPr>
          <a:lstStyle/>
          <a:p>
            <a:pPr algn="ctr">
              <a:lnSpc>
                <a:spcPct val="115000"/>
              </a:lnSpc>
              <a:spcAft>
                <a:spcPts val="1000"/>
              </a:spcAft>
            </a:pPr>
            <a:r>
              <a:rPr lang="en-US" sz="3600" b="1" dirty="0">
                <a:effectLst/>
                <a:latin typeface="Times New Roman" panose="02020603050405020304" pitchFamily="18" charset="0"/>
                <a:ea typeface="Calibri" panose="020F0502020204030204" pitchFamily="34" charset="0"/>
                <a:cs typeface="Gautami" panose="020B0502040204020203" pitchFamily="34" charset="0"/>
              </a:rPr>
              <a:t>PRICE-BASED RESOURCE ALLOCATION FOR EDGE COMPUTING: A MARKET EQUILIBRIUM APPROACH</a:t>
            </a:r>
            <a:endParaRPr lang="en-IN" sz="3600" dirty="0"/>
          </a:p>
        </p:txBody>
      </p:sp>
    </p:spTree>
    <p:extLst>
      <p:ext uri="{BB962C8B-B14F-4D97-AF65-F5344CB8AC3E}">
        <p14:creationId xmlns:p14="http://schemas.microsoft.com/office/powerpoint/2010/main" val="102950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7BEBD4-BAB9-4235-8554-9CAD844F61C0}"/>
              </a:ext>
            </a:extLst>
          </p:cNvPr>
          <p:cNvSpPr>
            <a:spLocks noGrp="1"/>
          </p:cNvSpPr>
          <p:nvPr>
            <p:ph idx="1"/>
          </p:nvPr>
        </p:nvSpPr>
        <p:spPr>
          <a:xfrm>
            <a:off x="675409" y="581891"/>
            <a:ext cx="10678391" cy="5595072"/>
          </a:xfrm>
        </p:spPr>
        <p:txBody>
          <a:bodyPr/>
          <a:lstStyle/>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Different from the existing works on cloud economics and resource allocation in general, our design objective is to find a fair and efficient way to allocate resources from multiple nodes (e.g., ENs) to budget-constrained agents (i.e., services), which makes every agent happy with her resource allotment and ensures high edge resource utilization. </a:t>
            </a: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The proposed model also captures practical aspects, for example, a service request can be served at different ENs and service demands can be defined flexibly rather than fixed bundles as in auction models.</a:t>
            </a:r>
            <a:endParaRPr lang="en-IN" dirty="0"/>
          </a:p>
          <a:p>
            <a:pPr marL="0" indent="0">
              <a:buNone/>
            </a:pPr>
            <a:endParaRPr lang="en-IN" dirty="0"/>
          </a:p>
        </p:txBody>
      </p:sp>
    </p:spTree>
    <p:extLst>
      <p:ext uri="{BB962C8B-B14F-4D97-AF65-F5344CB8AC3E}">
        <p14:creationId xmlns:p14="http://schemas.microsoft.com/office/powerpoint/2010/main" val="220968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BD63-653E-4E0D-AE55-1F8A455DA520}"/>
              </a:ext>
            </a:extLst>
          </p:cNvPr>
          <p:cNvSpPr>
            <a:spLocks noGrp="1"/>
          </p:cNvSpPr>
          <p:nvPr>
            <p:ph type="title"/>
          </p:nvPr>
        </p:nvSpPr>
        <p:spPr>
          <a:xfrm>
            <a:off x="838200" y="365125"/>
            <a:ext cx="10706100" cy="684357"/>
          </a:xfrm>
          <a:solidFill>
            <a:schemeClr val="accent1">
              <a:lumMod val="20000"/>
              <a:lumOff val="80000"/>
            </a:schemeClr>
          </a:solidFill>
        </p:spPr>
        <p:txBody>
          <a:bodyPr>
            <a:normAutofit/>
          </a:bodyPr>
          <a:lstStyle/>
          <a:p>
            <a:pPr>
              <a:lnSpc>
                <a:spcPct val="115000"/>
              </a:lnSpc>
              <a:spcAft>
                <a:spcPts val="1000"/>
              </a:spcAft>
            </a:pPr>
            <a:r>
              <a:rPr lang="en-US" sz="3200" b="1" dirty="0">
                <a:effectLst/>
                <a:latin typeface="Times New Roman" panose="02020603050405020304" pitchFamily="18" charset="0"/>
                <a:ea typeface="Calibri" panose="020F0502020204030204" pitchFamily="34" charset="0"/>
                <a:cs typeface="Gautami" panose="020B0502040204020203" pitchFamily="34" charset="0"/>
              </a:rPr>
              <a:t>ALGORITHM:</a:t>
            </a:r>
            <a:endParaRPr lang="en-IN" sz="3200" dirty="0"/>
          </a:p>
        </p:txBody>
      </p:sp>
      <p:sp>
        <p:nvSpPr>
          <p:cNvPr id="3" name="Content Placeholder 2">
            <a:extLst>
              <a:ext uri="{FF2B5EF4-FFF2-40B4-BE49-F238E27FC236}">
                <a16:creationId xmlns:a16="http://schemas.microsoft.com/office/drawing/2014/main" id="{E7DFDB65-03D1-4E66-AC89-0F3DE8E8D82A}"/>
              </a:ext>
            </a:extLst>
          </p:cNvPr>
          <p:cNvSpPr>
            <a:spLocks noGrp="1"/>
          </p:cNvSpPr>
          <p:nvPr>
            <p:ph idx="1"/>
          </p:nvPr>
        </p:nvSpPr>
        <p:spPr>
          <a:xfrm>
            <a:off x="838200" y="1194955"/>
            <a:ext cx="10515600" cy="4982008"/>
          </a:xfrm>
        </p:spPr>
        <p:txBody>
          <a:bodyPr>
            <a:normAutofit/>
          </a:bodyPr>
          <a:lstStyle/>
          <a:p>
            <a:pPr marL="0" indent="0">
              <a:buNone/>
            </a:pPr>
            <a:r>
              <a:rPr lang="en-US" sz="2800" b="1" dirty="0">
                <a:effectLst/>
                <a:latin typeface="Times New Roman" panose="02020603050405020304" pitchFamily="18" charset="0"/>
                <a:ea typeface="Calibri" panose="020F0502020204030204" pitchFamily="34" charset="0"/>
                <a:cs typeface="Gautami" panose="020B0502040204020203" pitchFamily="34" charset="0"/>
              </a:rPr>
              <a:t>DECISION TREE ALGORITHM:</a:t>
            </a:r>
            <a:endParaRPr lang="en-US"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Decision tree is the most powerful and popular tool for classification and prediction. </a:t>
            </a: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A tree can be “learned” by splitting the source set into subsets based on an attribute value test. This process is repeated on each derived subset in a recursive manner called recursive partitioning. </a:t>
            </a:r>
            <a:endParaRPr lang="en-US"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The recursion is completed when the subset at a node all has the same value of the target variable, or when splitting no longer adds value to the predictions.</a:t>
            </a:r>
            <a:endParaRPr lang="en-IN" dirty="0"/>
          </a:p>
        </p:txBody>
      </p:sp>
    </p:spTree>
    <p:extLst>
      <p:ext uri="{BB962C8B-B14F-4D97-AF65-F5344CB8AC3E}">
        <p14:creationId xmlns:p14="http://schemas.microsoft.com/office/powerpoint/2010/main" val="343938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9D6C-31CE-4CD3-AD62-0919B9A2B959}"/>
              </a:ext>
            </a:extLst>
          </p:cNvPr>
          <p:cNvSpPr>
            <a:spLocks noGrp="1"/>
          </p:cNvSpPr>
          <p:nvPr>
            <p:ph type="title"/>
          </p:nvPr>
        </p:nvSpPr>
        <p:spPr>
          <a:xfrm>
            <a:off x="838200" y="365125"/>
            <a:ext cx="10515600" cy="684357"/>
          </a:xfrm>
        </p:spPr>
        <p:txBody>
          <a:bodyPr>
            <a:normAutofit/>
          </a:bodyPr>
          <a:lstStyle/>
          <a:p>
            <a:pPr>
              <a:lnSpc>
                <a:spcPct val="115000"/>
              </a:lnSpc>
              <a:spcAft>
                <a:spcPts val="1000"/>
              </a:spcAft>
            </a:pPr>
            <a:r>
              <a:rPr lang="en-US" sz="3200" b="1" dirty="0">
                <a:effectLst/>
                <a:latin typeface="Times New Roman" panose="02020603050405020304" pitchFamily="18" charset="0"/>
                <a:ea typeface="Calibri" panose="020F0502020204030204" pitchFamily="34" charset="0"/>
                <a:cs typeface="Gautami" panose="020B0502040204020203" pitchFamily="34" charset="0"/>
              </a:rPr>
              <a:t>MODULES</a:t>
            </a:r>
            <a:r>
              <a:rPr lang="en-US" sz="1800" b="1"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p>
        </p:txBody>
      </p:sp>
      <p:sp>
        <p:nvSpPr>
          <p:cNvPr id="3" name="Content Placeholder 2">
            <a:extLst>
              <a:ext uri="{FF2B5EF4-FFF2-40B4-BE49-F238E27FC236}">
                <a16:creationId xmlns:a16="http://schemas.microsoft.com/office/drawing/2014/main" id="{9593CC40-D16A-433E-BFFF-5F2591BB79BF}"/>
              </a:ext>
            </a:extLst>
          </p:cNvPr>
          <p:cNvSpPr>
            <a:spLocks noGrp="1"/>
          </p:cNvSpPr>
          <p:nvPr>
            <p:ph idx="1"/>
          </p:nvPr>
        </p:nvSpPr>
        <p:spPr>
          <a:xfrm>
            <a:off x="623455" y="1194956"/>
            <a:ext cx="10730345" cy="4982008"/>
          </a:xfrm>
        </p:spPr>
        <p:txBody>
          <a:bodyPr>
            <a:normAutofit/>
          </a:bodyPr>
          <a:lstStyle/>
          <a:p>
            <a:pPr marL="514350" indent="-514350">
              <a:buFont typeface="+mj-lt"/>
              <a:buAutoNum type="arabicPeriod"/>
            </a:pPr>
            <a:r>
              <a:rPr lang="en-US" sz="3200" b="1" dirty="0">
                <a:effectLst/>
                <a:latin typeface="Times New Roman" panose="02020603050405020304" pitchFamily="18" charset="0"/>
                <a:ea typeface="Calibri" panose="020F0502020204030204" pitchFamily="34" charset="0"/>
                <a:cs typeface="Gautami" panose="020B0502040204020203" pitchFamily="34" charset="0"/>
              </a:rPr>
              <a:t>ADD RESOURCE:</a:t>
            </a:r>
          </a:p>
          <a:p>
            <a:pPr>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The resources have been uploading in database in order to view for users.</a:t>
            </a:r>
          </a:p>
          <a:p>
            <a:pPr>
              <a:buFont typeface="Wingdings" panose="05000000000000000000" pitchFamily="2" charset="2"/>
              <a:buChar char="Ø"/>
            </a:pPr>
            <a:endParaRPr lang="en-US" sz="2800" b="1" dirty="0">
              <a:effectLst/>
              <a:latin typeface="Times New Roman" panose="02020603050405020304" pitchFamily="18" charset="0"/>
              <a:ea typeface="Calibri" panose="020F0502020204030204" pitchFamily="34" charset="0"/>
              <a:cs typeface="Gautami" panose="020B0502040204020203" pitchFamily="34" charset="0"/>
            </a:endParaRPr>
          </a:p>
          <a:p>
            <a:pPr marL="514350" indent="-514350">
              <a:buFont typeface="+mj-lt"/>
              <a:buAutoNum type="arabicPeriod"/>
            </a:pP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514350" indent="-514350">
              <a:buFont typeface="+mj-lt"/>
              <a:buAutoNum type="arabicPeriod"/>
            </a:pPr>
            <a:endParaRPr lang="en-US" sz="2800" b="1" dirty="0">
              <a:effectLst/>
              <a:latin typeface="Times New Roman" panose="02020603050405020304" pitchFamily="18" charset="0"/>
              <a:ea typeface="Calibri" panose="020F0502020204030204" pitchFamily="34" charset="0"/>
              <a:cs typeface="Gautami" panose="020B0502040204020203" pitchFamily="34" charset="0"/>
            </a:endParaRPr>
          </a:p>
          <a:p>
            <a:pPr marL="0" indent="0">
              <a:buNone/>
            </a:pPr>
            <a:endParaRPr lang="en-IN" dirty="0"/>
          </a:p>
        </p:txBody>
      </p:sp>
      <p:pic>
        <p:nvPicPr>
          <p:cNvPr id="5" name="Picture 4">
            <a:extLst>
              <a:ext uri="{FF2B5EF4-FFF2-40B4-BE49-F238E27FC236}">
                <a16:creationId xmlns:a16="http://schemas.microsoft.com/office/drawing/2014/main" id="{32994FA9-236B-4C36-9744-ED365990B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47" y="3326391"/>
            <a:ext cx="4033131" cy="2471734"/>
          </a:xfrm>
          <a:prstGeom prst="rect">
            <a:avLst/>
          </a:prstGeom>
        </p:spPr>
      </p:pic>
      <p:pic>
        <p:nvPicPr>
          <p:cNvPr id="7" name="Picture 6">
            <a:extLst>
              <a:ext uri="{FF2B5EF4-FFF2-40B4-BE49-F238E27FC236}">
                <a16:creationId xmlns:a16="http://schemas.microsoft.com/office/drawing/2014/main" id="{0440A0DB-450B-4481-AE23-E7E7AFCF3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582" y="3140650"/>
            <a:ext cx="1724025" cy="2657475"/>
          </a:xfrm>
          <a:prstGeom prst="rect">
            <a:avLst/>
          </a:prstGeom>
        </p:spPr>
      </p:pic>
      <p:pic>
        <p:nvPicPr>
          <p:cNvPr id="9" name="Picture 8">
            <a:extLst>
              <a:ext uri="{FF2B5EF4-FFF2-40B4-BE49-F238E27FC236}">
                <a16:creationId xmlns:a16="http://schemas.microsoft.com/office/drawing/2014/main" id="{418A3C77-D6D1-48C7-9954-6BDB1F77D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7611" y="3005569"/>
            <a:ext cx="5191992" cy="2657475"/>
          </a:xfrm>
          <a:prstGeom prst="rect">
            <a:avLst/>
          </a:prstGeom>
        </p:spPr>
      </p:pic>
    </p:spTree>
    <p:extLst>
      <p:ext uri="{BB962C8B-B14F-4D97-AF65-F5344CB8AC3E}">
        <p14:creationId xmlns:p14="http://schemas.microsoft.com/office/powerpoint/2010/main" val="394810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D278B-49BF-4526-B574-50D4DEC0DE28}"/>
              </a:ext>
            </a:extLst>
          </p:cNvPr>
          <p:cNvSpPr>
            <a:spLocks noGrp="1"/>
          </p:cNvSpPr>
          <p:nvPr>
            <p:ph idx="1"/>
          </p:nvPr>
        </p:nvSpPr>
        <p:spPr>
          <a:xfrm>
            <a:off x="685800" y="696191"/>
            <a:ext cx="10668000" cy="5480772"/>
          </a:xfrm>
        </p:spPr>
        <p:txBody>
          <a:bodyPr/>
          <a:lstStyle/>
          <a:p>
            <a:pPr marL="0" indent="0">
              <a:buNone/>
            </a:pPr>
            <a:r>
              <a:rPr lang="en-US" sz="3200" b="1" dirty="0">
                <a:effectLst/>
                <a:latin typeface="Times New Roman" panose="02020603050405020304" pitchFamily="18" charset="0"/>
                <a:ea typeface="Calibri" panose="020F0502020204030204" pitchFamily="34" charset="0"/>
                <a:cs typeface="Gautami" panose="020B0502040204020203" pitchFamily="34" charset="0"/>
              </a:rPr>
              <a:t>2.  ALLOCATE RESOURCE</a:t>
            </a:r>
            <a:r>
              <a:rPr lang="en-US" sz="3200" dirty="0">
                <a:effectLst/>
                <a:latin typeface="Times New Roman" panose="02020603050405020304" pitchFamily="18" charset="0"/>
                <a:ea typeface="Calibri" panose="020F0502020204030204" pitchFamily="34" charset="0"/>
                <a:cs typeface="Gautami" panose="020B0502040204020203" pitchFamily="34" charset="0"/>
              </a:rPr>
              <a:t> :</a:t>
            </a: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Gautami" panose="020B0502040204020203" pitchFamily="34" charset="0"/>
              </a:rPr>
              <a:t>The received applications are viewed by admin. </a:t>
            </a: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Gautami" panose="020B0502040204020203" pitchFamily="34" charset="0"/>
              </a:rPr>
              <a:t>Admin then, find the available space and view application and based on that, algorithm applied to sort the best user to be allocated or the allocation space will be measured according to the quotation of user had submitted. </a:t>
            </a: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Gautami" panose="020B0502040204020203" pitchFamily="34" charset="0"/>
              </a:rPr>
              <a:t>The allocated resource can be utilized by user and admin need to intimate the user that how much resource have been allocated.</a:t>
            </a:r>
            <a:endParaRPr lang="en-IN" dirty="0">
              <a:latin typeface="Calibri" panose="020F0502020204030204" pitchFamily="34" charset="0"/>
              <a:ea typeface="Calibri" panose="020F0502020204030204" pitchFamily="34" charset="0"/>
              <a:cs typeface="Gautami" panose="020B0502040204020203" pitchFamily="34" charset="0"/>
            </a:endParaRPr>
          </a:p>
          <a:p>
            <a:pPr marL="514350" indent="-514350">
              <a:buFont typeface="+mj-lt"/>
              <a:buAutoNum type="arabicPeriod"/>
            </a:pP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endParaRPr lang="en-IN" dirty="0"/>
          </a:p>
        </p:txBody>
      </p:sp>
    </p:spTree>
    <p:extLst>
      <p:ext uri="{BB962C8B-B14F-4D97-AF65-F5344CB8AC3E}">
        <p14:creationId xmlns:p14="http://schemas.microsoft.com/office/powerpoint/2010/main" val="278247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DE3E66-8DF5-4F68-8442-1114CCD9132A}"/>
              </a:ext>
            </a:extLst>
          </p:cNvPr>
          <p:cNvSpPr>
            <a:spLocks noGrp="1"/>
          </p:cNvSpPr>
          <p:nvPr>
            <p:ph idx="1"/>
          </p:nvPr>
        </p:nvSpPr>
        <p:spPr>
          <a:xfrm>
            <a:off x="540327" y="727364"/>
            <a:ext cx="10813473" cy="5449599"/>
          </a:xfrm>
        </p:spPr>
        <p:txBody>
          <a:bodyPr/>
          <a:lstStyle/>
          <a:p>
            <a:pPr marL="0" indent="0">
              <a:buNone/>
            </a:pPr>
            <a:r>
              <a:rPr lang="en-IN" sz="2800" b="1" dirty="0">
                <a:effectLst/>
                <a:latin typeface="Calibri" panose="020F0502020204030204" pitchFamily="34" charset="0"/>
                <a:ea typeface="Calibri" panose="020F0502020204030204" pitchFamily="34" charset="0"/>
                <a:cs typeface="Gautami" panose="020B0502040204020203" pitchFamily="34" charset="0"/>
              </a:rPr>
              <a:t>3</a:t>
            </a:r>
            <a:r>
              <a:rPr lang="en-IN" sz="2800" b="1" dirty="0">
                <a:latin typeface="Calibri" panose="020F0502020204030204" pitchFamily="34" charset="0"/>
                <a:ea typeface="Calibri" panose="020F0502020204030204" pitchFamily="34" charset="0"/>
                <a:cs typeface="Gautami" panose="020B0502040204020203" pitchFamily="34" charset="0"/>
              </a:rPr>
              <a:t>.  </a:t>
            </a:r>
            <a:r>
              <a:rPr lang="en-US" sz="2800" b="1" dirty="0">
                <a:effectLst/>
                <a:latin typeface="Times New Roman" panose="02020603050405020304" pitchFamily="18" charset="0"/>
                <a:ea typeface="Calibri" panose="020F0502020204030204" pitchFamily="34" charset="0"/>
                <a:cs typeface="Gautami" panose="020B0502040204020203" pitchFamily="34" charset="0"/>
              </a:rPr>
              <a:t>USER QUERIES:</a:t>
            </a:r>
          </a:p>
          <a:p>
            <a:pPr>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Users can have queries about the process. </a:t>
            </a:r>
          </a:p>
          <a:p>
            <a:pPr>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This part of project is dedicated to make and get response for queries that are needed to answerable.</a:t>
            </a:r>
          </a:p>
          <a:p>
            <a:pPr marL="0" indent="0">
              <a:buNone/>
            </a:pPr>
            <a:r>
              <a:rPr lang="en-US" sz="2400" b="1" dirty="0">
                <a:effectLst/>
                <a:latin typeface="Times New Roman" panose="02020603050405020304" pitchFamily="18" charset="0"/>
                <a:ea typeface="Calibri" panose="020F0502020204030204" pitchFamily="34" charset="0"/>
                <a:cs typeface="Gautami" panose="020B0502040204020203" pitchFamily="34" charset="0"/>
              </a:rPr>
              <a:t>4.  GRAPH ANALYSIS:</a:t>
            </a:r>
          </a:p>
          <a:p>
            <a:pPr>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Graph analysis is the part where admin can knows the statistics about process of details. </a:t>
            </a:r>
            <a:endParaRPr lang="en-IN" sz="2800" dirty="0">
              <a:effectLst/>
              <a:latin typeface="Calibri" panose="020F0502020204030204" pitchFamily="34" charset="0"/>
              <a:ea typeface="Calibri" panose="020F0502020204030204" pitchFamily="34" charset="0"/>
              <a:cs typeface="Gautami" panose="020B0502040204020203" pitchFamily="34" charset="0"/>
            </a:endParaRPr>
          </a:p>
          <a:p>
            <a:pPr>
              <a:buFont typeface="Wingdings" panose="05000000000000000000" pitchFamily="2" charset="2"/>
              <a:buChar char="Ø"/>
            </a:pPr>
            <a:endParaRPr lang="en-US" sz="2800" dirty="0">
              <a:effectLst/>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DDDF9FCF-560C-47C9-8320-0BE3572B0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835" y="4108739"/>
            <a:ext cx="6153150" cy="2152650"/>
          </a:xfrm>
          <a:prstGeom prst="rect">
            <a:avLst/>
          </a:prstGeom>
        </p:spPr>
      </p:pic>
    </p:spTree>
    <p:extLst>
      <p:ext uri="{BB962C8B-B14F-4D97-AF65-F5344CB8AC3E}">
        <p14:creationId xmlns:p14="http://schemas.microsoft.com/office/powerpoint/2010/main" val="295905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145F1-48F0-4A7C-95DD-98BFFDA2DAB5}"/>
              </a:ext>
            </a:extLst>
          </p:cNvPr>
          <p:cNvSpPr>
            <a:spLocks noGrp="1"/>
          </p:cNvSpPr>
          <p:nvPr>
            <p:ph type="title"/>
          </p:nvPr>
        </p:nvSpPr>
        <p:spPr>
          <a:xfrm>
            <a:off x="838200" y="365126"/>
            <a:ext cx="10515600" cy="809047"/>
          </a:xfrm>
          <a:solidFill>
            <a:schemeClr val="accent1">
              <a:lumMod val="20000"/>
              <a:lumOff val="80000"/>
            </a:schemeClr>
          </a:solidFill>
        </p:spPr>
        <p:txBody>
          <a:bodyPr>
            <a:normAutofit fontScale="90000"/>
          </a:bodyPr>
          <a:lstStyle/>
          <a:p>
            <a:pPr indent="457200">
              <a:lnSpc>
                <a:spcPct val="150000"/>
              </a:lnSpc>
              <a:spcAft>
                <a:spcPts val="1000"/>
              </a:spcAft>
            </a:pPr>
            <a:r>
              <a:rPr lang="en-US" sz="3200" b="1" dirty="0">
                <a:effectLst/>
                <a:latin typeface="Times New Roman" panose="02020603050405020304" pitchFamily="18" charset="0"/>
                <a:ea typeface="Calibri" panose="020F0502020204030204" pitchFamily="34" charset="0"/>
                <a:cs typeface="Gautami" panose="020B0502040204020203" pitchFamily="34" charset="0"/>
              </a:rPr>
              <a:t>CONCLUSION</a:t>
            </a:r>
            <a:r>
              <a:rPr lang="en-US" sz="4400" b="1" dirty="0">
                <a:effectLst/>
                <a:latin typeface="Times New Roman" panose="02020603050405020304" pitchFamily="18" charset="0"/>
                <a:ea typeface="Calibri" panose="020F0502020204030204" pitchFamily="34" charset="0"/>
                <a:cs typeface="Gautami" panose="020B0502040204020203" pitchFamily="34" charset="0"/>
              </a:rPr>
              <a:t>:</a:t>
            </a:r>
            <a:endParaRPr lang="en-IN" dirty="0"/>
          </a:p>
        </p:txBody>
      </p:sp>
      <p:sp>
        <p:nvSpPr>
          <p:cNvPr id="3" name="Content Placeholder 2">
            <a:extLst>
              <a:ext uri="{FF2B5EF4-FFF2-40B4-BE49-F238E27FC236}">
                <a16:creationId xmlns:a16="http://schemas.microsoft.com/office/drawing/2014/main" id="{F835AA13-B3AA-4650-8185-A11E181877F1}"/>
              </a:ext>
            </a:extLst>
          </p:cNvPr>
          <p:cNvSpPr>
            <a:spLocks noGrp="1"/>
          </p:cNvSpPr>
          <p:nvPr>
            <p:ph idx="1"/>
          </p:nvPr>
        </p:nvSpPr>
        <p:spPr>
          <a:xfrm>
            <a:off x="838200" y="1444336"/>
            <a:ext cx="10515600" cy="4732627"/>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In this work, we consider the resource allocation for an EC system which consists geographically distributed heterogeneous ENs with different configurations and a collection of services with different desires and buying power.</a:t>
            </a:r>
            <a:endParaRPr lang="en-IN" dirty="0"/>
          </a:p>
        </p:txBody>
      </p:sp>
    </p:spTree>
    <p:extLst>
      <p:ext uri="{BB962C8B-B14F-4D97-AF65-F5344CB8AC3E}">
        <p14:creationId xmlns:p14="http://schemas.microsoft.com/office/powerpoint/2010/main" val="390979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D1B42C-703D-422A-838F-2E73152359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002" y="675410"/>
            <a:ext cx="10766389" cy="5766954"/>
          </a:xfrm>
        </p:spPr>
      </p:pic>
    </p:spTree>
    <p:extLst>
      <p:ext uri="{BB962C8B-B14F-4D97-AF65-F5344CB8AC3E}">
        <p14:creationId xmlns:p14="http://schemas.microsoft.com/office/powerpoint/2010/main" val="1080787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9D0324-0183-4989-B6BF-A0222246D9A0}"/>
              </a:ext>
            </a:extLst>
          </p:cNvPr>
          <p:cNvSpPr>
            <a:spLocks noGrp="1"/>
          </p:cNvSpPr>
          <p:nvPr>
            <p:ph type="ctrTitle"/>
          </p:nvPr>
        </p:nvSpPr>
        <p:spPr>
          <a:xfrm>
            <a:off x="602672" y="550863"/>
            <a:ext cx="10920845" cy="696046"/>
          </a:xfrm>
          <a:solidFill>
            <a:schemeClr val="accent1">
              <a:lumMod val="20000"/>
              <a:lumOff val="80000"/>
            </a:schemeClr>
          </a:solidFill>
        </p:spPr>
        <p:txBody>
          <a:bodyPr>
            <a:normAutofit/>
          </a:bodyPr>
          <a:lstStyle/>
          <a:p>
            <a:r>
              <a:rPr lang="en-US" sz="3600" b="1" dirty="0">
                <a:latin typeface="Times New Roman" panose="02020603050405020304" pitchFamily="18" charset="0"/>
                <a:cs typeface="Times New Roman" panose="02020603050405020304" pitchFamily="18" charset="0"/>
              </a:rPr>
              <a:t>INTRODUCTION</a:t>
            </a:r>
            <a:r>
              <a:rPr lang="en-US" sz="3600" dirty="0"/>
              <a:t>:</a:t>
            </a:r>
            <a:endParaRPr lang="en-IN" sz="3600" dirty="0"/>
          </a:p>
        </p:txBody>
      </p:sp>
      <p:sp>
        <p:nvSpPr>
          <p:cNvPr id="3" name="Content Placeholder 2">
            <a:extLst>
              <a:ext uri="{FF2B5EF4-FFF2-40B4-BE49-F238E27FC236}">
                <a16:creationId xmlns:a16="http://schemas.microsoft.com/office/drawing/2014/main" id="{85F1411B-D591-475A-BB7C-41DEFF53EA1F}"/>
              </a:ext>
            </a:extLst>
          </p:cNvPr>
          <p:cNvSpPr>
            <a:spLocks noGrp="1"/>
          </p:cNvSpPr>
          <p:nvPr>
            <p:ph type="subTitle" idx="1"/>
          </p:nvPr>
        </p:nvSpPr>
        <p:spPr>
          <a:xfrm>
            <a:off x="841663" y="1496291"/>
            <a:ext cx="10754591" cy="4810846"/>
          </a:xfrm>
        </p:spPr>
        <p:txBody>
          <a:bodyPr>
            <a:normAutofit/>
          </a:bodyPr>
          <a:lstStyle/>
          <a:p>
            <a:pPr algn="l">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rPr>
              <a:t>The emerging edge computing paradigm promises to deliver superior user experience and enable a wide range of Internet of Things (IoT) applications.</a:t>
            </a:r>
          </a:p>
          <a:p>
            <a:pPr>
              <a:buFont typeface="Wingdings" panose="05000000000000000000" pitchFamily="2" charset="2"/>
              <a:buChar char="Ø"/>
            </a:pPr>
            <a:endParaRPr lang="en-US" sz="32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3200" dirty="0">
                <a:latin typeface="Times New Roman" panose="02020603050405020304" pitchFamily="18" charset="0"/>
                <a:ea typeface="Calibri" panose="020F0502020204030204" pitchFamily="34" charset="0"/>
              </a:rPr>
              <a:t>In this paper, we propose a new market-based framework for efficiently multiple </a:t>
            </a:r>
            <a:r>
              <a:rPr lang="en-US" sz="3200" dirty="0">
                <a:effectLst/>
                <a:latin typeface="Times New Roman" panose="02020603050405020304" pitchFamily="18" charset="0"/>
                <a:ea typeface="Calibri" panose="020F0502020204030204" pitchFamily="34" charset="0"/>
              </a:rPr>
              <a:t>competing services at the network edge.</a:t>
            </a:r>
          </a:p>
        </p:txBody>
      </p:sp>
    </p:spTree>
    <p:extLst>
      <p:ext uri="{BB962C8B-B14F-4D97-AF65-F5344CB8AC3E}">
        <p14:creationId xmlns:p14="http://schemas.microsoft.com/office/powerpoint/2010/main" val="185112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A5017D-8120-472E-8AA1-5817395989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514"/>
          <a:stretch/>
        </p:blipFill>
        <p:spPr>
          <a:xfrm>
            <a:off x="1735282" y="2971801"/>
            <a:ext cx="7886700" cy="3252354"/>
          </a:xfrm>
        </p:spPr>
      </p:pic>
      <p:sp>
        <p:nvSpPr>
          <p:cNvPr id="4" name="TextBox 3">
            <a:extLst>
              <a:ext uri="{FF2B5EF4-FFF2-40B4-BE49-F238E27FC236}">
                <a16:creationId xmlns:a16="http://schemas.microsoft.com/office/drawing/2014/main" id="{0CBCBD7A-ACAD-4F10-82AD-5480C3666B76}"/>
              </a:ext>
            </a:extLst>
          </p:cNvPr>
          <p:cNvSpPr txBox="1"/>
          <p:nvPr/>
        </p:nvSpPr>
        <p:spPr>
          <a:xfrm>
            <a:off x="789708" y="633845"/>
            <a:ext cx="10702637" cy="2062103"/>
          </a:xfrm>
          <a:prstGeom prst="rect">
            <a:avLst/>
          </a:prstGeom>
          <a:noFill/>
        </p:spPr>
        <p:txBody>
          <a:bodyPr wrap="square">
            <a:spAutoFit/>
          </a:bodyPr>
          <a:lstStyle/>
          <a:p>
            <a:pPr>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rPr>
              <a:t>When the utility of a service is defined as the maximum revenue that the service can achieve from its resource allotment, the equilibrium can be computed centrally by solving the Eisenberg-Gale (EG) convex program.</a:t>
            </a:r>
          </a:p>
        </p:txBody>
      </p:sp>
    </p:spTree>
    <p:extLst>
      <p:ext uri="{BB962C8B-B14F-4D97-AF65-F5344CB8AC3E}">
        <p14:creationId xmlns:p14="http://schemas.microsoft.com/office/powerpoint/2010/main" val="3515636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B9CB4-D486-49A9-83D4-1383CE31A283}"/>
              </a:ext>
            </a:extLst>
          </p:cNvPr>
          <p:cNvSpPr>
            <a:spLocks noGrp="1"/>
          </p:cNvSpPr>
          <p:nvPr>
            <p:ph idx="1"/>
          </p:nvPr>
        </p:nvSpPr>
        <p:spPr>
          <a:xfrm>
            <a:off x="862444" y="696191"/>
            <a:ext cx="10491355" cy="5480772"/>
          </a:xfrm>
        </p:spPr>
        <p:txBody>
          <a:bodyPr>
            <a:normAutofit/>
          </a:bodyPr>
          <a:lstStyle/>
          <a:p>
            <a:pPr>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rPr>
              <a:t>When each service aims to maximize its net profit (i.e., revenue minus cost) instead of the revenue, we derive a novel convex optimization problem and rigorously prove that its solution is exactly an ME. </a:t>
            </a:r>
          </a:p>
          <a:p>
            <a:pPr>
              <a:buFont typeface="Wingdings" panose="05000000000000000000" pitchFamily="2" charset="2"/>
              <a:buChar char="Ø"/>
            </a:pPr>
            <a:endParaRPr lang="en-US" sz="32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endParaRPr lang="en-US" sz="32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3200" dirty="0">
                <a:effectLst/>
                <a:latin typeface="Times New Roman" panose="02020603050405020304" pitchFamily="18" charset="0"/>
                <a:ea typeface="Calibri" panose="020F0502020204030204" pitchFamily="34" charset="0"/>
                <a:cs typeface="Gautami" panose="020B0502040204020203" pitchFamily="34" charset="0"/>
              </a:rPr>
              <a:t>Extensive numerical results are presented to validate the effectiveness of the proposed techniques.</a:t>
            </a:r>
            <a:endParaRPr lang="en-IN" sz="32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44629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0907D3-8127-4F9A-9D8E-E5A88245DD5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87136" y="1267691"/>
            <a:ext cx="10629899" cy="4909272"/>
          </a:xfrm>
          <a:prstGeom prst="rect">
            <a:avLst/>
          </a:prstGeom>
        </p:spPr>
      </p:pic>
      <p:sp>
        <p:nvSpPr>
          <p:cNvPr id="5" name="TextBox 4">
            <a:extLst>
              <a:ext uri="{FF2B5EF4-FFF2-40B4-BE49-F238E27FC236}">
                <a16:creationId xmlns:a16="http://schemas.microsoft.com/office/drawing/2014/main" id="{E5A14EFA-4132-49F0-AB17-D91D9D6C390F}"/>
              </a:ext>
            </a:extLst>
          </p:cNvPr>
          <p:cNvSpPr txBox="1"/>
          <p:nvPr/>
        </p:nvSpPr>
        <p:spPr>
          <a:xfrm>
            <a:off x="685799" y="489238"/>
            <a:ext cx="10931236" cy="622799"/>
          </a:xfrm>
          <a:prstGeom prst="rect">
            <a:avLst/>
          </a:prstGeom>
          <a:solidFill>
            <a:schemeClr val="accent1">
              <a:lumMod val="20000"/>
              <a:lumOff val="80000"/>
            </a:schemeClr>
          </a:solidFill>
        </p:spPr>
        <p:txBody>
          <a:bodyPr wrap="square">
            <a:spAutoFit/>
          </a:bodyPr>
          <a:lstStyle/>
          <a:p>
            <a:pPr>
              <a:lnSpc>
                <a:spcPct val="115000"/>
              </a:lnSpc>
              <a:spcAft>
                <a:spcPts val="1000"/>
              </a:spcAft>
            </a:pPr>
            <a:r>
              <a:rPr lang="en-US" sz="3200" b="1" dirty="0">
                <a:effectLst/>
                <a:latin typeface="Times New Roman" panose="02020603050405020304" pitchFamily="18" charset="0"/>
                <a:ea typeface="Calibri" panose="020F0502020204030204" pitchFamily="34" charset="0"/>
                <a:cs typeface="Gautami" panose="020B0502040204020203" pitchFamily="34" charset="0"/>
              </a:rPr>
              <a:t>ARCHITECTURE:</a:t>
            </a:r>
            <a:endParaRPr lang="en-IN" sz="32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426314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B4C0-DB94-4E5E-A3DA-533142A21EE4}"/>
              </a:ext>
            </a:extLst>
          </p:cNvPr>
          <p:cNvSpPr>
            <a:spLocks noGrp="1"/>
          </p:cNvSpPr>
          <p:nvPr>
            <p:ph type="title"/>
          </p:nvPr>
        </p:nvSpPr>
        <p:spPr>
          <a:xfrm>
            <a:off x="838200" y="365125"/>
            <a:ext cx="10515600" cy="861002"/>
          </a:xfrm>
          <a:solidFill>
            <a:schemeClr val="accent1">
              <a:lumMod val="20000"/>
              <a:lumOff val="80000"/>
            </a:schemeClr>
          </a:solidFill>
        </p:spPr>
        <p:txBody>
          <a:bodyPr>
            <a:normAutofit/>
          </a:bodyPr>
          <a:lstStyle/>
          <a:p>
            <a:r>
              <a:rPr lang="en-US" sz="3200" b="1" dirty="0">
                <a:effectLst/>
                <a:latin typeface="Times New Roman" panose="02020603050405020304" pitchFamily="18" charset="0"/>
                <a:ea typeface="Calibri" panose="020F0502020204030204" pitchFamily="34" charset="0"/>
                <a:cs typeface="Gautami" panose="020B0502040204020203" pitchFamily="34" charset="0"/>
              </a:rPr>
              <a:t>EXISTING SYSTEM:</a:t>
            </a:r>
            <a:endParaRPr lang="en-IN" dirty="0"/>
          </a:p>
        </p:txBody>
      </p:sp>
      <p:sp>
        <p:nvSpPr>
          <p:cNvPr id="3" name="Content Placeholder 2">
            <a:extLst>
              <a:ext uri="{FF2B5EF4-FFF2-40B4-BE49-F238E27FC236}">
                <a16:creationId xmlns:a16="http://schemas.microsoft.com/office/drawing/2014/main" id="{1C1D4B1C-49DC-4C05-9329-168732F76262}"/>
              </a:ext>
            </a:extLst>
          </p:cNvPr>
          <p:cNvSpPr>
            <a:spLocks noGrp="1"/>
          </p:cNvSpPr>
          <p:nvPr>
            <p:ph idx="1"/>
          </p:nvPr>
        </p:nvSpPr>
        <p:spPr>
          <a:xfrm>
            <a:off x="838200" y="1309255"/>
            <a:ext cx="10515600" cy="4867708"/>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In particular, we study how to allocate resources from multiple ENs to multiple services in a fair and efficient way. </a:t>
            </a: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We exploit the General Equilibrium, a Nobel prize-winning theory, to construct an efficient market-based resource allocation framework. </a:t>
            </a:r>
            <a:endParaRPr lang="en-US"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Although this concept was proposed more than 100 years ago, only until 1954, the existence of an ME was proved under mild conditions in the seminal work of Arrow and Debreu.</a:t>
            </a:r>
            <a:endParaRPr lang="en-IN" dirty="0"/>
          </a:p>
        </p:txBody>
      </p:sp>
    </p:spTree>
    <p:extLst>
      <p:ext uri="{BB962C8B-B14F-4D97-AF65-F5344CB8AC3E}">
        <p14:creationId xmlns:p14="http://schemas.microsoft.com/office/powerpoint/2010/main" val="248431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2499FEB-E659-423B-87AC-BA5DBE6FB227}"/>
              </a:ext>
            </a:extLst>
          </p:cNvPr>
          <p:cNvPicPr>
            <a:picLocks noChangeAspect="1"/>
          </p:cNvPicPr>
          <p:nvPr/>
        </p:nvPicPr>
        <p:blipFill rotWithShape="1">
          <a:blip r:embed="rId2">
            <a:extLst>
              <a:ext uri="{28A0092B-C50C-407E-A947-70E740481C1C}">
                <a14:useLocalDpi xmlns:a14="http://schemas.microsoft.com/office/drawing/2010/main" val="0"/>
              </a:ext>
            </a:extLst>
          </a:blip>
          <a:srcRect t="13815" b="4337"/>
          <a:stretch/>
        </p:blipFill>
        <p:spPr>
          <a:xfrm>
            <a:off x="800101" y="706582"/>
            <a:ext cx="10713026" cy="5476009"/>
          </a:xfrm>
          <a:prstGeom prst="rect">
            <a:avLst/>
          </a:prstGeom>
        </p:spPr>
      </p:pic>
    </p:spTree>
    <p:extLst>
      <p:ext uri="{BB962C8B-B14F-4D97-AF65-F5344CB8AC3E}">
        <p14:creationId xmlns:p14="http://schemas.microsoft.com/office/powerpoint/2010/main" val="172850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8733-152D-404D-B96E-259C20B7F9AB}"/>
              </a:ext>
            </a:extLst>
          </p:cNvPr>
          <p:cNvSpPr>
            <a:spLocks noGrp="1"/>
          </p:cNvSpPr>
          <p:nvPr>
            <p:ph type="title"/>
          </p:nvPr>
        </p:nvSpPr>
        <p:spPr>
          <a:xfrm>
            <a:off x="838200" y="365125"/>
            <a:ext cx="10515600" cy="673966"/>
          </a:xfrm>
          <a:solidFill>
            <a:schemeClr val="accent1">
              <a:lumMod val="20000"/>
              <a:lumOff val="80000"/>
            </a:schemeClr>
          </a:solidFill>
        </p:spPr>
        <p:txBody>
          <a:bodyPr>
            <a:normAutofit/>
          </a:bodyPr>
          <a:lstStyle/>
          <a:p>
            <a:r>
              <a:rPr lang="en-US" sz="3200" b="1" dirty="0">
                <a:effectLst/>
                <a:latin typeface="Times New Roman" panose="02020603050405020304" pitchFamily="18" charset="0"/>
                <a:ea typeface="Calibri" panose="020F0502020204030204" pitchFamily="34" charset="0"/>
                <a:cs typeface="Gautami" panose="020B0502040204020203" pitchFamily="34" charset="0"/>
              </a:rPr>
              <a:t>PROPOSED SYSTEM:</a:t>
            </a:r>
            <a:endParaRPr lang="en-IN" sz="3200" dirty="0"/>
          </a:p>
        </p:txBody>
      </p:sp>
      <p:sp>
        <p:nvSpPr>
          <p:cNvPr id="3" name="Content Placeholder 2">
            <a:extLst>
              <a:ext uri="{FF2B5EF4-FFF2-40B4-BE49-F238E27FC236}">
                <a16:creationId xmlns:a16="http://schemas.microsoft.com/office/drawing/2014/main" id="{AC5DE0C0-52C0-41D3-8583-13DAF58CBC84}"/>
              </a:ext>
            </a:extLst>
          </p:cNvPr>
          <p:cNvSpPr>
            <a:spLocks noGrp="1"/>
          </p:cNvSpPr>
          <p:nvPr>
            <p:ph idx="1"/>
          </p:nvPr>
        </p:nvSpPr>
        <p:spPr>
          <a:xfrm>
            <a:off x="838200" y="1132609"/>
            <a:ext cx="10515600" cy="5044354"/>
          </a:xfrm>
        </p:spPr>
        <p:txBody>
          <a:bodyPr>
            <a:normAutofit/>
          </a:bodyPr>
          <a:lstStyle/>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Our proposed models are inspired by the Fisher market which is a special case of the exchange market model in the General Equilibrium theory. </a:t>
            </a:r>
          </a:p>
          <a:p>
            <a:pPr>
              <a:buFont typeface="Wingdings" panose="05000000000000000000" pitchFamily="2" charset="2"/>
              <a:buChar char="Ø"/>
            </a:pPr>
            <a:r>
              <a:rPr lang="en-US" dirty="0">
                <a:latin typeface="Times New Roman" panose="02020603050405020304" pitchFamily="18" charset="0"/>
                <a:ea typeface="Calibri" panose="020F0502020204030204" pitchFamily="34" charset="0"/>
              </a:rPr>
              <a:t>E</a:t>
            </a:r>
            <a:r>
              <a:rPr lang="en-US" dirty="0">
                <a:effectLst/>
                <a:latin typeface="Times New Roman" panose="02020603050405020304" pitchFamily="18" charset="0"/>
                <a:ea typeface="Calibri" panose="020F0502020204030204" pitchFamily="34" charset="0"/>
              </a:rPr>
              <a:t>very agent comes to the market with an initial endowment of money only and wants to buy goods available in the market. </a:t>
            </a:r>
          </a:p>
          <a:p>
            <a:pPr>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rPr>
              <a:t>More importantly, we systematically devise a new and simple convex program to capture the market in which money has intrinsic value to the buyers, which is beyond the scope of the classical Fisher market model. </a:t>
            </a:r>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9683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694</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PRICE-BASED RESOURCE ALLOCATION FOR EDGE COMPUTING: A MARKET EQUILIBRIUM APPROACH</vt:lpstr>
      <vt:lpstr>PowerPoint Presentation</vt:lpstr>
      <vt:lpstr>INTRODUCTION:</vt:lpstr>
      <vt:lpstr>PowerPoint Presentation</vt:lpstr>
      <vt:lpstr>PowerPoint Presentation</vt:lpstr>
      <vt:lpstr>PowerPoint Presentation</vt:lpstr>
      <vt:lpstr>EXISTING SYSTEM:</vt:lpstr>
      <vt:lpstr>PowerPoint Presentation</vt:lpstr>
      <vt:lpstr>PROPOSED SYSTEM:</vt:lpstr>
      <vt:lpstr>PowerPoint Presentation</vt:lpstr>
      <vt:lpstr>ALGORITHM:</vt:lpstr>
      <vt:lpstr>MODULES: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reddy</dc:creator>
  <cp:lastModifiedBy>keerthana reddy</cp:lastModifiedBy>
  <cp:revision>12</cp:revision>
  <dcterms:created xsi:type="dcterms:W3CDTF">2021-02-17T14:20:04Z</dcterms:created>
  <dcterms:modified xsi:type="dcterms:W3CDTF">2021-02-18T05:03:56Z</dcterms:modified>
</cp:coreProperties>
</file>