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1" r:id="rId2"/>
    <p:sldId id="274" r:id="rId3"/>
    <p:sldId id="275" r:id="rId4"/>
    <p:sldId id="257" r:id="rId5"/>
    <p:sldId id="258" r:id="rId6"/>
    <p:sldId id="259" r:id="rId7"/>
    <p:sldId id="260" r:id="rId8"/>
    <p:sldId id="270" r:id="rId9"/>
    <p:sldId id="261" r:id="rId10"/>
    <p:sldId id="272" r:id="rId11"/>
    <p:sldId id="262" r:id="rId12"/>
    <p:sldId id="267" r:id="rId13"/>
    <p:sldId id="268" r:id="rId14"/>
    <p:sldId id="269" r:id="rId15"/>
    <p:sldId id="263" r:id="rId16"/>
    <p:sldId id="264" r:id="rId17"/>
    <p:sldId id="265" r:id="rId18"/>
    <p:sldId id="266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0C34FE-7AE0-4CAC-8AF8-5C8E574CC57D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1340446-D85C-42D8-AD11-3FD0CFACE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CE6DED-1CB3-42B5-A0FD-97096B02B31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1519465-862E-401C-BFDF-1F14DE524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CEACA-B876-4B41-B23C-15F991CE5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FCC6A-4E58-4B9C-82CB-6770BA9F2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468FF-E275-4479-A1AF-B3AD60C64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611BF87-C1F6-4190-A946-4F26B8176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FE17-11BD-4E0D-BAFE-420862B87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040DFBB-5FDA-4972-880F-40E811001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1784F-FA85-4399-A7AF-92996C261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A475112-4946-411B-8CBF-85A72C775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F47BA2-A279-4E70-BF28-63B69ADCC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E169F-F12E-48F8-BAB7-9273D0DE7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417506F-E9FC-466F-946D-6884B1A3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57200" y="9906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b="1" dirty="0">
                <a:solidFill>
                  <a:srgbClr val="002060"/>
                </a:solidFill>
              </a:rPr>
              <a:t>www.SeminarSlide.com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1447800" y="2667000"/>
            <a:ext cx="3962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Seminar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Grid Computing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9" name="Picture 6" descr="http://www.electronicproducts.com/images2/fajb_grid_cloud_02_nov201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28600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itchFamily="2" charset="-122"/>
              </a:rPr>
              <a:t>Grid Security Model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3875" y="1676400"/>
            <a:ext cx="8040688" cy="43434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solidFill>
                  <a:srgbClr val="7B9899"/>
                </a:solidFill>
              </a:rPr>
              <a:t> </a:t>
            </a:r>
            <a:r>
              <a:rPr lang="en-US" b="1">
                <a:solidFill>
                  <a:srgbClr val="7B9899"/>
                </a:solidFill>
              </a:rPr>
              <a:t>TYPES OF GRID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1493838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2362200"/>
            <a:ext cx="7924800" cy="17907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Computational Grid</a:t>
            </a:r>
          </a:p>
          <a:p>
            <a:pPr marL="609600" indent="-60960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Scavenging Grid </a:t>
            </a:r>
          </a:p>
          <a:p>
            <a:pPr marL="609600" indent="-60960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Data Grid</a:t>
            </a:r>
          </a:p>
          <a:p>
            <a:pPr marL="609600" indent="-609600">
              <a:lnSpc>
                <a:spcPct val="80000"/>
              </a:lnSpc>
              <a:defRPr/>
            </a:pP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b="1">
                <a:solidFill>
                  <a:srgbClr val="7B9899"/>
                </a:solidFill>
              </a:rPr>
              <a:t>Computational Grid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381000" y="1905000"/>
            <a:ext cx="83058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  <a:buFont typeface="Arial" charset="0"/>
              <a:buChar char="•"/>
            </a:pPr>
            <a:r>
              <a:rPr lang="en-US" sz="3200"/>
              <a:t>A computational grid is focused on setting aside resources specifically for computing power.</a:t>
            </a:r>
          </a:p>
          <a:p>
            <a:pPr marL="609600" indent="-609600">
              <a:lnSpc>
                <a:spcPct val="80000"/>
              </a:lnSpc>
              <a:buFont typeface="Arial" charset="0"/>
              <a:buChar char="•"/>
            </a:pPr>
            <a:r>
              <a:rPr lang="en-US" sz="3200"/>
              <a:t>In this type of grid, most of the machines </a:t>
            </a:r>
          </a:p>
          <a:p>
            <a:pPr marL="609600" indent="-609600">
              <a:lnSpc>
                <a:spcPct val="80000"/>
              </a:lnSpc>
            </a:pPr>
            <a:r>
              <a:rPr lang="en-US" sz="3200"/>
              <a:t>      are high-performance servers. </a:t>
            </a:r>
            <a:endParaRPr lang="en-US" sz="3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7B9899"/>
                </a:solidFill>
              </a:rPr>
              <a:t>Scavenging  Grid</a:t>
            </a:r>
            <a:endParaRPr lang="en-US">
              <a:solidFill>
                <a:srgbClr val="7B98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/>
          </a:bodyPr>
          <a:lstStyle/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      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scavenging grid is most commonly used with large numbers of desktop machines. 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Machines are scavenged for available CPU cycles and other resources. 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Owners of the desktop machines are usually given control over when their resources are available to participate in the grid.</a:t>
            </a:r>
            <a:endParaRPr lang="en-US" b="1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b="1">
                <a:solidFill>
                  <a:srgbClr val="7B9899"/>
                </a:solidFill>
              </a:rPr>
              <a:t>Data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81200"/>
            <a:ext cx="8763000" cy="2667000"/>
          </a:xfrm>
        </p:spPr>
        <p:txBody>
          <a:bodyPr>
            <a:normAutofit/>
          </a:bodyPr>
          <a:lstStyle/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dirty="0">
                <a:ea typeface="굴림" charset="-127"/>
              </a:rPr>
              <a:t>A data grid is responsible for housing and 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ko-KR" dirty="0">
                <a:ea typeface="굴림" charset="-127"/>
              </a:rPr>
              <a:t>     providing access to data across multiple 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ko-KR" dirty="0">
                <a:ea typeface="굴림" charset="-127"/>
              </a:rPr>
              <a:t>     organizations. 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dirty="0">
                <a:ea typeface="굴림" charset="-127"/>
              </a:rPr>
              <a:t>Users are not concerned with where this data is located as long as they have access to the data. 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>
                <a:solidFill>
                  <a:srgbClr val="7B9899"/>
                </a:solidFill>
              </a:rPr>
              <a:t>Advantages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800" b="1"/>
              <a:t>Increased user productivity: </a:t>
            </a:r>
            <a:r>
              <a:rPr lang="en-US" sz="2800"/>
              <a:t>By</a:t>
            </a:r>
            <a:r>
              <a:rPr lang="en-US" altLang="ko-KR" sz="2800">
                <a:ea typeface="굴림" pitchFamily="34" charset="-127"/>
              </a:rPr>
              <a:t> providing transparent access to resources, work can be completed more quickly. </a:t>
            </a:r>
          </a:p>
          <a:p>
            <a:pPr eaLnBrk="1" hangingPunct="1"/>
            <a:r>
              <a:rPr lang="en-US" sz="2800" b="1"/>
              <a:t>Scalability:</a:t>
            </a:r>
            <a:r>
              <a:rPr lang="en-US" altLang="ko-KR" sz="2800">
                <a:ea typeface="굴림" pitchFamily="34" charset="-127"/>
              </a:rPr>
              <a:t> Grids can grow seamlessly over time, allowing many thousands of processors to be integrated into one cluster.</a:t>
            </a:r>
          </a:p>
          <a:p>
            <a:pPr eaLnBrk="1" hangingPunct="1"/>
            <a:r>
              <a:rPr lang="en-US" sz="2800" b="1"/>
              <a:t>Flexibility: </a:t>
            </a:r>
            <a:r>
              <a:rPr lang="en-US" altLang="ko-KR" sz="2800">
                <a:ea typeface="굴림" pitchFamily="34" charset="-127"/>
              </a:rPr>
              <a:t>Grid computing provides computing power where it is needed most, helping                        to better meet dynamically changing work loads.  </a:t>
            </a:r>
            <a:endParaRPr 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ko-KR" b="1">
                <a:solidFill>
                  <a:srgbClr val="7B9899"/>
                </a:solidFill>
                <a:ea typeface="굴림" pitchFamily="34" charset="-127"/>
              </a:rPr>
              <a:t>Disadvantages</a:t>
            </a:r>
            <a:r>
              <a:rPr lang="en-US" altLang="ko-KR">
                <a:solidFill>
                  <a:srgbClr val="7B9899"/>
                </a:solidFill>
                <a:ea typeface="굴림" pitchFamily="34" charset="-127"/>
              </a:rPr>
              <a:t> </a:t>
            </a:r>
            <a:endParaRPr lang="en-US">
              <a:solidFill>
                <a:srgbClr val="7B9899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400">
                <a:ea typeface="굴림" pitchFamily="34" charset="-127"/>
              </a:rPr>
              <a:t>  1) for memory hungry applications that can't take advantage of MPI you may be forced to run on a large SMP.</a:t>
            </a:r>
            <a:br>
              <a:rPr lang="en-US" altLang="ko-KR" sz="2400">
                <a:ea typeface="굴림" pitchFamily="34" charset="-127"/>
              </a:rPr>
            </a:br>
            <a:r>
              <a:rPr lang="en-US" altLang="ko-KR" sz="2400">
                <a:ea typeface="굴림" pitchFamily="34" charset="-127"/>
              </a:rPr>
              <a:t>2) you may need to have a fast interconnect between compute resources (gigabit ethernet at a minimum). Infobahn for MPI intense applications.</a:t>
            </a:r>
            <a:br>
              <a:rPr lang="en-US" altLang="ko-KR" sz="2400">
                <a:ea typeface="굴림" pitchFamily="34" charset="-127"/>
              </a:rPr>
            </a:br>
            <a:endParaRPr lang="en-US" altLang="ko-KR" sz="2400">
              <a:ea typeface="굴림" pitchFamily="34" charset="-127"/>
            </a:endParaRPr>
          </a:p>
          <a:p>
            <a:pPr eaLnBrk="1" hangingPunct="1">
              <a:buFontTx/>
              <a:buNone/>
            </a:pPr>
            <a:r>
              <a:rPr lang="en-US" altLang="ko-KR" sz="2400">
                <a:ea typeface="굴림" pitchFamily="34" charset="-127"/>
              </a:rPr>
              <a:t>   3) some applications may need to be tweaked to take full advantage of the new model.</a:t>
            </a:r>
            <a:r>
              <a:rPr lang="en-US" altLang="ko-KR">
                <a:ea typeface="굴림" pitchFamily="34" charset="-127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ko-KR" b="1">
                <a:solidFill>
                  <a:srgbClr val="7B9899"/>
                </a:solidFill>
                <a:ea typeface="굴림" pitchFamily="34" charset="-127"/>
              </a:rPr>
              <a:t>Disadvantages…</a:t>
            </a:r>
            <a:r>
              <a:rPr lang="en-US" altLang="ko-KR">
                <a:solidFill>
                  <a:srgbClr val="7B9899"/>
                </a:solidFill>
                <a:ea typeface="굴림" pitchFamily="34" charset="-127"/>
              </a:rPr>
              <a:t> </a:t>
            </a:r>
            <a:endParaRPr lang="en-US">
              <a:solidFill>
                <a:srgbClr val="7B9899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pitchFamily="34" charset="-127"/>
              </a:rPr>
              <a:t>4) Licensing across many servers may make it prohibitive for some apps. Vendors are starting to be more flexible with environment like this.</a:t>
            </a:r>
          </a:p>
          <a:p>
            <a:pPr eaLnBrk="1" hangingPunct="1">
              <a:buFontTx/>
              <a:buNone/>
            </a:pPr>
            <a:br>
              <a:rPr lang="en-US" altLang="ko-KR" sz="2800">
                <a:ea typeface="굴림" pitchFamily="34" charset="-127"/>
              </a:rPr>
            </a:br>
            <a:r>
              <a:rPr lang="en-US" altLang="ko-KR" sz="2800">
                <a:ea typeface="굴림" pitchFamily="34" charset="-127"/>
              </a:rPr>
              <a:t>Areas that already are taking good advantage of grid computing include bioinformatics, cheminformatics, and oil &amp; drilling, and financial applications.</a:t>
            </a:r>
            <a:r>
              <a:rPr lang="en-US" altLang="ko-KR">
                <a:ea typeface="굴림" pitchFamily="34" charset="-127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>
                <a:solidFill>
                  <a:srgbClr val="7B9899"/>
                </a:solidFill>
              </a:rPr>
              <a:t>CONCLUSION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Grid computing introduces a new concept to IT infrastructures because it supports distributed computing over a network of heterogeneous resources and is enabled by open standards. 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>
                <a:solidFill>
                  <a:srgbClr val="7B9899"/>
                </a:solidFill>
              </a:rPr>
              <a:t>Thanks….!!!!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133600"/>
            <a:ext cx="8504238" cy="9112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3600"/>
              <a:t>Any question……..??????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dirty="0"/>
              <a:t>Content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z="3200"/>
              <a:t>Introduction</a:t>
            </a:r>
          </a:p>
          <a:p>
            <a:r>
              <a:rPr lang="en-US" sz="3200"/>
              <a:t>What is Grid Computing</a:t>
            </a:r>
          </a:p>
          <a:p>
            <a:r>
              <a:rPr lang="en-US" sz="3200"/>
              <a:t>Who can use Grid Computing</a:t>
            </a:r>
          </a:p>
          <a:p>
            <a:r>
              <a:rPr lang="en-US" sz="3200"/>
              <a:t>Application</a:t>
            </a:r>
          </a:p>
          <a:p>
            <a:r>
              <a:rPr lang="en-US" sz="3200"/>
              <a:t>How Grid Computing Works</a:t>
            </a:r>
          </a:p>
          <a:p>
            <a:r>
              <a:rPr lang="en-US" sz="3200"/>
              <a:t>Architecture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dirty="0"/>
              <a:t>Content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z="3200"/>
              <a:t>Grid Security Model</a:t>
            </a:r>
          </a:p>
          <a:p>
            <a:r>
              <a:rPr lang="en-US" sz="3200"/>
              <a:t>Types of Grid  </a:t>
            </a:r>
          </a:p>
          <a:p>
            <a:r>
              <a:rPr lang="en-US" sz="3200"/>
              <a:t>Advantages</a:t>
            </a:r>
          </a:p>
          <a:p>
            <a:r>
              <a:rPr lang="en-US" sz="3200"/>
              <a:t>Disadvantages</a:t>
            </a:r>
          </a:p>
          <a:p>
            <a:r>
              <a:rPr lang="en-US" sz="320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534400" cy="758825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/>
              <a:t> </a:t>
            </a:r>
            <a:r>
              <a:rPr lang="en-US" sz="4000" b="1" dirty="0"/>
              <a:t>Introduction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438400"/>
            <a:ext cx="8229600" cy="35052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Since its introduction, the concept of grid computing has acquired great popularity, even greater than the Web itself had at its beginning.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 The concept has not only found its place within numerous science projects (in medicine e.g.), but is also being used for various commercial applications. </a:t>
            </a:r>
            <a:endParaRPr lang="en-US"/>
          </a:p>
        </p:txBody>
      </p:sp>
      <p:pic>
        <p:nvPicPr>
          <p:cNvPr id="16388" name="Picture 10" descr="https://encrypted-tbn0.gstatic.com/images?q=tbn:ANd9GcQ0ev1eGxEejRAocZeJ0Elt9-wGfsZhY9MBLhmSSIxT0O3n0VL-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"/>
            <a:ext cx="4114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534400" cy="758825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/>
              <a:t>What is Grid Computing?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Grid computing is a type of data management and computer infrastructure, designed as a support primarily for scientific research, but, as said in the introduction, also used in various commercial concepts, business research, entertainment and finally by governments of different countries.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534400" cy="758825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/>
              <a:t>Who can use grid computing 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ko-KR" b="1">
                <a:ea typeface="굴림" pitchFamily="34" charset="-127"/>
              </a:rPr>
              <a:t>Governments and International Organizations</a:t>
            </a:r>
            <a:r>
              <a:rPr lang="en-US" altLang="ko-KR">
                <a:ea typeface="굴림" pitchFamily="34" charset="-127"/>
              </a:rPr>
              <a:t> </a:t>
            </a:r>
          </a:p>
          <a:p>
            <a:pPr eaLnBrk="1" hangingPunct="1"/>
            <a:r>
              <a:rPr lang="en-US" altLang="ko-KR" b="1">
                <a:ea typeface="굴림" pitchFamily="34" charset="-127"/>
              </a:rPr>
              <a:t>The military</a:t>
            </a:r>
            <a:r>
              <a:rPr lang="en-US" altLang="ko-KR">
                <a:ea typeface="굴림" pitchFamily="34" charset="-127"/>
              </a:rPr>
              <a:t> </a:t>
            </a:r>
          </a:p>
          <a:p>
            <a:pPr eaLnBrk="1" hangingPunct="1"/>
            <a:r>
              <a:rPr lang="en-US" altLang="ko-KR" b="1">
                <a:ea typeface="굴림" pitchFamily="34" charset="-127"/>
              </a:rPr>
              <a:t>Teachers and educators</a:t>
            </a:r>
            <a:r>
              <a:rPr lang="en-US" altLang="ko-KR">
                <a:ea typeface="굴림" pitchFamily="34" charset="-127"/>
              </a:rPr>
              <a:t> </a:t>
            </a:r>
          </a:p>
          <a:p>
            <a:pPr eaLnBrk="1" hangingPunct="1"/>
            <a:r>
              <a:rPr lang="en-US" altLang="ko-KR" b="1">
                <a:ea typeface="굴림" pitchFamily="34" charset="-127"/>
              </a:rPr>
              <a:t>Businesses</a:t>
            </a:r>
            <a:r>
              <a:rPr lang="en-US" altLang="ko-KR">
                <a:ea typeface="굴림" pitchFamily="34" charset="-127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534400" cy="758825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/>
              <a:t>Grid Computing Applications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pitchFamily="34" charset="-127"/>
              </a:rPr>
              <a:t>One of the most tantalizing applications of radio astronomy is the observation of radio signals as part of Searches for Extra Terrestrial Intelligence (SETI). </a:t>
            </a:r>
          </a:p>
          <a:p>
            <a:pPr eaLnBrk="1" hangingPunct="1"/>
            <a:r>
              <a:rPr lang="en-US" altLang="ko-KR" sz="2800">
                <a:ea typeface="굴림" pitchFamily="34" charset="-127"/>
              </a:rPr>
              <a:t>The vast amount of computing capacity required for SETI radio signal processing has led to a unique grid computing concept that has now been expanded to many applications.</a:t>
            </a:r>
            <a:r>
              <a:rPr lang="en-US" altLang="ko-KR">
                <a:ea typeface="굴림" pitchFamily="34" charset="-127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963" y="228600"/>
            <a:ext cx="8707437" cy="638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758825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/>
              <a:t>Grid architecture 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534400" cy="4572000"/>
          </a:xfrm>
        </p:spPr>
        <p:txBody>
          <a:bodyPr>
            <a:normAutofit fontScale="925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b="1" dirty="0">
                <a:solidFill>
                  <a:srgbClr val="3366FF"/>
                </a:solidFill>
                <a:ea typeface="宋体" pitchFamily="2" charset="-122"/>
              </a:rPr>
              <a:t>Fabric layer:</a:t>
            </a:r>
            <a:r>
              <a:rPr lang="en-US" altLang="zh-CN" sz="2400" dirty="0">
                <a:ea typeface="宋体" pitchFamily="2" charset="-122"/>
              </a:rPr>
              <a:t> Provides the resources to which shared access is mediated by Grid protocols.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b="1" dirty="0">
                <a:solidFill>
                  <a:srgbClr val="3366FF"/>
                </a:solidFill>
                <a:ea typeface="宋体" pitchFamily="2" charset="-122"/>
              </a:rPr>
              <a:t>Connectivity layer:</a:t>
            </a:r>
            <a:r>
              <a:rPr lang="en-US" altLang="zh-CN" sz="2400" dirty="0">
                <a:ea typeface="宋体" pitchFamily="2" charset="-122"/>
              </a:rPr>
              <a:t> Defines the core communication and authentication protocols required for grid-specific network functions.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b="1" dirty="0">
                <a:solidFill>
                  <a:srgbClr val="3366FF"/>
                </a:solidFill>
                <a:ea typeface="宋体" pitchFamily="2" charset="-122"/>
              </a:rPr>
              <a:t>Resource layer:</a:t>
            </a:r>
            <a:r>
              <a:rPr lang="en-US" altLang="zh-CN" sz="2400" dirty="0">
                <a:ea typeface="宋体" pitchFamily="2" charset="-122"/>
              </a:rPr>
              <a:t> Defines protocols, APIs, and SDKs for secure negotiations, initiation, monitoring control, accounting and payment of sharing operations on individual resources.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b="1" dirty="0">
                <a:solidFill>
                  <a:srgbClr val="3366FF"/>
                </a:solidFill>
                <a:ea typeface="宋体" pitchFamily="2" charset="-122"/>
              </a:rPr>
              <a:t>Collective Layer: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Contains protocols and services that capture interactions among a collection of resources.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b="1" dirty="0">
                <a:solidFill>
                  <a:srgbClr val="3366FF"/>
                </a:solidFill>
                <a:ea typeface="宋体" pitchFamily="2" charset="-122"/>
              </a:rPr>
              <a:t>Application Layer:</a:t>
            </a:r>
            <a:r>
              <a:rPr lang="en-US" altLang="zh-CN" sz="2400" dirty="0">
                <a:ea typeface="宋体" pitchFamily="2" charset="-122"/>
              </a:rPr>
              <a:t> These are user applications that operate within VO environment.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181</TotalTime>
  <Words>554</Words>
  <Application>Microsoft Office PowerPoint</Application>
  <PresentationFormat>On-screen Show (4:3)</PresentationFormat>
  <Paragraphs>71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굴림</vt:lpstr>
      <vt:lpstr>宋体</vt:lpstr>
      <vt:lpstr>Arial</vt:lpstr>
      <vt:lpstr>Calibri</vt:lpstr>
      <vt:lpstr>Georgia</vt:lpstr>
      <vt:lpstr>Times New Roman</vt:lpstr>
      <vt:lpstr>Wingdings</vt:lpstr>
      <vt:lpstr>Wingdings 2</vt:lpstr>
      <vt:lpstr>Civic</vt:lpstr>
      <vt:lpstr>PowerPoint Presentation</vt:lpstr>
      <vt:lpstr>Content</vt:lpstr>
      <vt:lpstr>Content</vt:lpstr>
      <vt:lpstr> Introduction </vt:lpstr>
      <vt:lpstr>What is Grid Computing? </vt:lpstr>
      <vt:lpstr>Who can use grid computing  </vt:lpstr>
      <vt:lpstr>Grid Computing Applications </vt:lpstr>
      <vt:lpstr> </vt:lpstr>
      <vt:lpstr>Grid architecture  </vt:lpstr>
      <vt:lpstr>Grid Security Model</vt:lpstr>
      <vt:lpstr> TYPES OF GRID</vt:lpstr>
      <vt:lpstr>Computational Grid</vt:lpstr>
      <vt:lpstr>Scavenging  Grid</vt:lpstr>
      <vt:lpstr>Data Grid</vt:lpstr>
      <vt:lpstr>Advantages</vt:lpstr>
      <vt:lpstr>Disadvantages </vt:lpstr>
      <vt:lpstr>Disadvantages… </vt:lpstr>
      <vt:lpstr>CONCLUSION</vt:lpstr>
      <vt:lpstr>Thanks….!!!!</vt:lpstr>
    </vt:vector>
  </TitlesOfParts>
  <Company>&lt;arabianhorse&gt;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Sumit</dc:creator>
  <cp:lastModifiedBy>vedant</cp:lastModifiedBy>
  <cp:revision>20</cp:revision>
  <dcterms:created xsi:type="dcterms:W3CDTF">2013-12-10T08:06:18Z</dcterms:created>
  <dcterms:modified xsi:type="dcterms:W3CDTF">2017-09-14T07:28:14Z</dcterms:modified>
</cp:coreProperties>
</file>