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80" r:id="rId14"/>
    <p:sldId id="281" r:id="rId15"/>
    <p:sldId id="267" r:id="rId16"/>
    <p:sldId id="268" r:id="rId17"/>
    <p:sldId id="274" r:id="rId18"/>
    <p:sldId id="279" r:id="rId19"/>
    <p:sldId id="286" r:id="rId20"/>
    <p:sldId id="290" r:id="rId21"/>
    <p:sldId id="269" r:id="rId22"/>
    <p:sldId id="275" r:id="rId23"/>
    <p:sldId id="282" r:id="rId24"/>
    <p:sldId id="284" r:id="rId25"/>
    <p:sldId id="288" r:id="rId26"/>
    <p:sldId id="270" r:id="rId27"/>
    <p:sldId id="287" r:id="rId28"/>
    <p:sldId id="276" r:id="rId29"/>
    <p:sldId id="271" r:id="rId30"/>
    <p:sldId id="272" r:id="rId31"/>
    <p:sldId id="273" r:id="rId32"/>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2AY3DNheaNSztFqwRHhpggp8V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806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278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6916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5" name="Google Shape;185;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Final Year Project</a:t>
            </a:r>
            <a:endParaRPr dirty="0"/>
          </a:p>
        </p:txBody>
      </p:sp>
      <p:sp>
        <p:nvSpPr>
          <p:cNvPr id="85" name="Google Shape;85;p1"/>
          <p:cNvSpPr txBox="1">
            <a:spLocks noGrp="1"/>
          </p:cNvSpPr>
          <p:nvPr>
            <p:ph type="subTitle" idx="1"/>
          </p:nvPr>
        </p:nvSpPr>
        <p:spPr>
          <a:xfrm>
            <a:off x="1371600" y="3886200"/>
            <a:ext cx="6046839" cy="1054510"/>
          </a:xfrm>
          <a:prstGeom prst="rect">
            <a:avLst/>
          </a:prstGeom>
          <a:noFill/>
          <a:ln>
            <a:noFill/>
          </a:ln>
        </p:spPr>
        <p:txBody>
          <a:bodyPr spcFirstLastPara="1" wrap="square" lIns="91425" tIns="45700" rIns="91425" bIns="45700" anchor="t" anchorCtr="0">
            <a:normAutofit fontScale="92500" lnSpcReduction="20000"/>
          </a:bodyPr>
          <a:lstStyle/>
          <a:p>
            <a:pPr marL="63500" lvl="0" indent="0" algn="ctr" rtl="0">
              <a:spcBef>
                <a:spcPts val="0"/>
              </a:spcBef>
              <a:spcAft>
                <a:spcPts val="0"/>
              </a:spcAft>
              <a:buClr>
                <a:srgbClr val="888888"/>
              </a:buClr>
              <a:buSzPts val="3200"/>
              <a:buFont typeface="Arial"/>
              <a:buNone/>
            </a:pPr>
            <a:r>
              <a:rPr lang="en-US" dirty="0"/>
              <a:t>Fruit Life time Prediction</a:t>
            </a:r>
            <a:endParaRPr dirty="0"/>
          </a:p>
          <a:p>
            <a:pPr marL="63500" lvl="0" indent="0" algn="ctr" rtl="0">
              <a:spcBef>
                <a:spcPts val="280"/>
              </a:spcBef>
              <a:spcAft>
                <a:spcPts val="0"/>
              </a:spcAft>
              <a:buClr>
                <a:srgbClr val="888888"/>
              </a:buClr>
              <a:buSzPts val="1400"/>
              <a:buFont typeface="Arial"/>
              <a:buNone/>
            </a:pPr>
            <a:r>
              <a:rPr lang="en-US" sz="2200" dirty="0">
                <a:latin typeface="Times New Roman" panose="02020603050405020304" pitchFamily="18" charset="0"/>
                <a:cs typeface="Times New Roman" panose="02020603050405020304" pitchFamily="18" charset="0"/>
              </a:rPr>
              <a:t>Supervised By: </a:t>
            </a:r>
          </a:p>
          <a:p>
            <a:pPr marL="63500" lvl="0" indent="0" algn="ctr" rtl="0">
              <a:spcBef>
                <a:spcPts val="280"/>
              </a:spcBef>
              <a:spcAft>
                <a:spcPts val="0"/>
              </a:spcAft>
              <a:buClr>
                <a:srgbClr val="888888"/>
              </a:buClr>
              <a:buSzPts val="1400"/>
              <a:buFont typeface="Arial"/>
              <a:buNone/>
            </a:pPr>
            <a:r>
              <a:rPr lang="en-US" sz="2200" dirty="0">
                <a:latin typeface="Times New Roman" panose="02020603050405020304" pitchFamily="18" charset="0"/>
                <a:cs typeface="Times New Roman" panose="02020603050405020304" pitchFamily="18" charset="0"/>
              </a:rPr>
              <a:t>Muhammad Imran Khan (Senior lecturer)</a:t>
            </a:r>
            <a:endParaRPr sz="2200" dirty="0">
              <a:latin typeface="Times New Roman" panose="02020603050405020304" pitchFamily="18" charset="0"/>
              <a:cs typeface="Times New Roman" panose="02020603050405020304" pitchFamily="18" charset="0"/>
            </a:endParaRPr>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134" name="Google Shape;134;p9"/>
          <p:cNvSpPr txBox="1">
            <a:spLocks noGrp="1"/>
          </p:cNvSpPr>
          <p:nvPr>
            <p:ph type="body" idx="1"/>
          </p:nvPr>
        </p:nvSpPr>
        <p:spPr>
          <a:xfrm>
            <a:off x="634180" y="1600200"/>
            <a:ext cx="8052619" cy="4151671"/>
          </a:xfrm>
          <a:prstGeom prst="rect">
            <a:avLst/>
          </a:prstGeom>
          <a:noFill/>
          <a:ln>
            <a:noFill/>
          </a:ln>
        </p:spPr>
        <p:txBody>
          <a:bodyPr spcFirstLastPara="1" wrap="square" lIns="91425" tIns="45700" rIns="91425" bIns="45700" anchor="t" anchorCtr="0">
            <a:noAutofit/>
          </a:bodyPr>
          <a:lstStyle/>
          <a:p>
            <a:pPr marL="660400" indent="-457200">
              <a:spcBef>
                <a:spcPts val="0"/>
              </a:spcBef>
              <a:buSzPts val="3200"/>
            </a:pPr>
            <a:r>
              <a:rPr lang="en-US" b="0" i="0" dirty="0">
                <a:solidFill>
                  <a:srgbClr val="0D0D0D"/>
                </a:solidFill>
                <a:effectLst/>
                <a:latin typeface="Times New Roman" panose="02020603050405020304" pitchFamily="18" charset="0"/>
                <a:cs typeface="Times New Roman" panose="02020603050405020304" pitchFamily="18" charset="0"/>
              </a:rPr>
              <a:t>The problem: </a:t>
            </a:r>
            <a:r>
              <a:rPr lang="en-US" dirty="0">
                <a:latin typeface="Times New Roman" panose="02020603050405020304" pitchFamily="18" charset="0"/>
                <a:cs typeface="Times New Roman" panose="02020603050405020304" pitchFamily="18" charset="0"/>
              </a:rPr>
              <a:t>The impact of rotten fruits can foster harmful bacteria, molds and other microorganisms that can cause food poisoning and other illnesses to the consumers.</a:t>
            </a:r>
          </a:p>
          <a:p>
            <a:pPr marL="660400" indent="-457200">
              <a:spcBef>
                <a:spcPts val="0"/>
              </a:spcBef>
              <a:buSzPts val="3200"/>
            </a:pPr>
            <a:r>
              <a:rPr lang="en-US" b="0" i="0" dirty="0">
                <a:solidFill>
                  <a:srgbClr val="0D0D0D"/>
                </a:solidFill>
                <a:effectLst/>
                <a:latin typeface="Times New Roman" panose="02020603050405020304" pitchFamily="18" charset="0"/>
                <a:cs typeface="Times New Roman" panose="02020603050405020304" pitchFamily="18" charset="0"/>
              </a:rPr>
              <a:t>Challenge: Accurately classifying rotten fruits using computer vision technology, particularly  in real-time.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191729" y="4595915"/>
            <a:ext cx="8229600" cy="114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ENDEAVOUR</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Endeavour</a:t>
            </a:r>
            <a:endParaRPr dirty="0"/>
          </a:p>
        </p:txBody>
      </p:sp>
      <p:sp>
        <p:nvSpPr>
          <p:cNvPr id="146" name="Google Shape;146;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sz="2400" b="1" dirty="0">
                <a:latin typeface="Times New Roman" panose="02020603050405020304" pitchFamily="18" charset="0"/>
                <a:cs typeface="Times New Roman" panose="02020603050405020304" pitchFamily="18" charset="0"/>
              </a:rPr>
              <a:t>Describe roles of your team members</a:t>
            </a:r>
          </a:p>
          <a:p>
            <a:pPr marL="0" lvl="0" indent="0" algn="l" rtl="0">
              <a:lnSpc>
                <a:spcPct val="100000"/>
              </a:lnSpc>
              <a:spcBef>
                <a:spcPts val="0"/>
              </a:spcBef>
              <a:spcAft>
                <a:spcPts val="0"/>
              </a:spcAft>
              <a:buClr>
                <a:schemeClr val="dk1"/>
              </a:buClr>
              <a:buSzPts val="320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Muhammad Furqan:</a:t>
            </a:r>
          </a:p>
          <a:p>
            <a:pPr marL="171450" indent="-171450">
              <a:spcBef>
                <a:spcPts val="0"/>
              </a:spcBef>
              <a:buSzPts val="3200"/>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Developing Mobile Application Front End Screens</a:t>
            </a:r>
          </a:p>
          <a:p>
            <a:pPr marL="171450" indent="-171450">
              <a:spcBef>
                <a:spcPts val="0"/>
              </a:spcBef>
              <a:buSzPts val="3200"/>
            </a:pPr>
            <a:r>
              <a:rPr lang="en-US" sz="2400" dirty="0">
                <a:latin typeface="Times New Roman" panose="02020603050405020304" pitchFamily="18" charset="0"/>
                <a:cs typeface="Times New Roman" panose="02020603050405020304" pitchFamily="18" charset="0"/>
              </a:rPr>
              <a:t> Manages Backend Development</a:t>
            </a:r>
          </a:p>
          <a:p>
            <a:pPr marL="171450" indent="-171450">
              <a:spcBef>
                <a:spcPts val="0"/>
              </a:spcBef>
              <a:buSzPts val="3200"/>
            </a:pPr>
            <a:r>
              <a:rPr lang="en-US" sz="2400" dirty="0">
                <a:latin typeface="Times New Roman" panose="02020603050405020304" pitchFamily="18" charset="0"/>
                <a:cs typeface="Times New Roman" panose="02020603050405020304" pitchFamily="18" charset="0"/>
              </a:rPr>
              <a:t> Handles Integration of model in App </a:t>
            </a:r>
          </a:p>
          <a:p>
            <a:pPr marL="171450" indent="-171450">
              <a:spcBef>
                <a:spcPts val="0"/>
              </a:spcBef>
              <a:buSzPts val="3200"/>
            </a:pPr>
            <a:r>
              <a:rPr lang="en-US" sz="2400" b="1" dirty="0">
                <a:latin typeface="Times New Roman" panose="02020603050405020304" pitchFamily="18" charset="0"/>
                <a:cs typeface="Times New Roman" panose="02020603050405020304" pitchFamily="18" charset="0"/>
              </a:rPr>
              <a:t>Qazi Faheem Ullah:</a:t>
            </a:r>
          </a:p>
          <a:p>
            <a:pPr marL="171450" indent="-171450">
              <a:spcBef>
                <a:spcPts val="0"/>
              </a:spcBef>
              <a:buSzPts val="3200"/>
            </a:pPr>
            <a:r>
              <a:rPr lang="en-US" sz="2400" dirty="0">
                <a:latin typeface="Times New Roman" panose="02020603050405020304" pitchFamily="18" charset="0"/>
                <a:cs typeface="Times New Roman" panose="02020603050405020304" pitchFamily="18" charset="0"/>
              </a:rPr>
              <a:t>Handles Documentation</a:t>
            </a:r>
          </a:p>
          <a:p>
            <a:pPr marL="342900">
              <a:spcBef>
                <a:spcPts val="0"/>
              </a:spcBef>
              <a:buSzPts val="3200"/>
            </a:pPr>
            <a:r>
              <a:rPr lang="en-US" sz="2400" dirty="0">
                <a:latin typeface="Times New Roman" panose="02020603050405020304" pitchFamily="18" charset="0"/>
                <a:cs typeface="Times New Roman" panose="02020603050405020304" pitchFamily="18" charset="0"/>
              </a:rPr>
              <a:t>Found Data And Preprocessing of </a:t>
            </a:r>
            <a:r>
              <a:rPr lang="en-US" sz="2400" dirty="0" err="1">
                <a:latin typeface="Times New Roman" panose="02020603050405020304" pitchFamily="18" charset="0"/>
                <a:cs typeface="Times New Roman" panose="02020603050405020304" pitchFamily="18" charset="0"/>
              </a:rPr>
              <a:t>DataSet</a:t>
            </a:r>
            <a:endParaRPr lang="en-US" sz="2400" dirty="0">
              <a:latin typeface="Times New Roman" panose="02020603050405020304" pitchFamily="18" charset="0"/>
              <a:cs typeface="Times New Roman" panose="02020603050405020304" pitchFamily="18" charset="0"/>
            </a:endParaRPr>
          </a:p>
          <a:p>
            <a:pPr marL="171450" indent="-171450">
              <a:spcBef>
                <a:spcPts val="0"/>
              </a:spcBef>
              <a:buSzPts val="3200"/>
            </a:pPr>
            <a:r>
              <a:rPr lang="en-US" sz="2400" b="1" dirty="0">
                <a:latin typeface="Times New Roman" panose="02020603050405020304" pitchFamily="18" charset="0"/>
                <a:cs typeface="Times New Roman" panose="02020603050405020304" pitchFamily="18" charset="0"/>
              </a:rPr>
              <a:t>Abdul-Rehman:</a:t>
            </a:r>
          </a:p>
          <a:p>
            <a:pPr marL="171450" indent="-171450">
              <a:spcBef>
                <a:spcPts val="0"/>
              </a:spcBef>
              <a:buSzPts val="3200"/>
            </a:pPr>
            <a:r>
              <a:rPr lang="en-US" sz="2400" dirty="0">
                <a:latin typeface="Times New Roman" panose="02020603050405020304" pitchFamily="18" charset="0"/>
                <a:cs typeface="Times New Roman" panose="02020603050405020304" pitchFamily="18" charset="0"/>
              </a:rPr>
              <a:t>Manages Documentation</a:t>
            </a:r>
          </a:p>
          <a:p>
            <a:pPr marL="171450" indent="-171450">
              <a:spcBef>
                <a:spcPts val="0"/>
              </a:spcBef>
              <a:buSzPts val="3200"/>
            </a:pPr>
            <a:r>
              <a:rPr lang="en-US" sz="2400" dirty="0">
                <a:latin typeface="Times New Roman" panose="02020603050405020304" pitchFamily="18" charset="0"/>
                <a:cs typeface="Times New Roman" panose="02020603050405020304" pitchFamily="18" charset="0"/>
              </a:rPr>
              <a:t>Train and Test AI Deep learning model</a:t>
            </a:r>
          </a:p>
          <a:p>
            <a:pPr marL="0" lvl="0" indent="0" algn="l" rtl="0">
              <a:spcBef>
                <a:spcPts val="640"/>
              </a:spcBef>
              <a:spcAft>
                <a:spcPts val="0"/>
              </a:spcAft>
              <a:buClr>
                <a:schemeClr val="dk1"/>
              </a:buClr>
              <a:buSzPts val="32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721E8-E9A0-AA1B-90A7-9789F62CD971}"/>
              </a:ext>
            </a:extLst>
          </p:cNvPr>
          <p:cNvSpPr>
            <a:spLocks noGrp="1"/>
          </p:cNvSpPr>
          <p:nvPr>
            <p:ph type="title"/>
          </p:nvPr>
        </p:nvSpPr>
        <p:spPr/>
        <p:txBody>
          <a:bodyPr/>
          <a:lstStyle/>
          <a:p>
            <a:r>
              <a:rPr lang="en-US" dirty="0"/>
              <a:t>Endeavour</a:t>
            </a:r>
          </a:p>
        </p:txBody>
      </p:sp>
      <p:sp>
        <p:nvSpPr>
          <p:cNvPr id="3" name="Text Placeholder 2">
            <a:extLst>
              <a:ext uri="{FF2B5EF4-FFF2-40B4-BE49-F238E27FC236}">
                <a16:creationId xmlns:a16="http://schemas.microsoft.com/office/drawing/2014/main" id="{B7DFD400-CD45-E574-0BB1-8031A8C54F7E}"/>
              </a:ext>
            </a:extLst>
          </p:cNvPr>
          <p:cNvSpPr>
            <a:spLocks noGrp="1"/>
          </p:cNvSpPr>
          <p:nvPr>
            <p:ph type="body" idx="1"/>
          </p:nvPr>
        </p:nvSpPr>
        <p:spPr/>
        <p:txBody>
          <a:bodyPr/>
          <a:lstStyle/>
          <a:p>
            <a:pPr marL="114300" indent="0">
              <a:buNone/>
            </a:pPr>
            <a:r>
              <a:rPr lang="en-US" b="1" dirty="0">
                <a:latin typeface="Times New Roman" panose="02020603050405020304" pitchFamily="18" charset="0"/>
                <a:cs typeface="Times New Roman" panose="02020603050405020304" pitchFamily="18" charset="0"/>
              </a:rPr>
              <a:t>Describe your software development process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Requirement Gathering</a:t>
            </a:r>
          </a:p>
          <a:p>
            <a:r>
              <a:rPr lang="en-US" dirty="0">
                <a:latin typeface="Times New Roman" panose="02020603050405020304" pitchFamily="18" charset="0"/>
                <a:cs typeface="Times New Roman" panose="02020603050405020304" pitchFamily="18" charset="0"/>
              </a:rPr>
              <a:t>Development</a:t>
            </a:r>
          </a:p>
          <a:p>
            <a:r>
              <a:rPr lang="en-US" dirty="0">
                <a:latin typeface="Times New Roman" panose="02020603050405020304" pitchFamily="18" charset="0"/>
                <a:cs typeface="Times New Roman" panose="02020603050405020304" pitchFamily="18" charset="0"/>
              </a:rPr>
              <a:t>Testing</a:t>
            </a:r>
          </a:p>
          <a:p>
            <a:r>
              <a:rPr lang="en-US" dirty="0">
                <a:latin typeface="Times New Roman" panose="02020603050405020304" pitchFamily="18" charset="0"/>
                <a:cs typeface="Times New Roman" panose="02020603050405020304" pitchFamily="18" charset="0"/>
              </a:rPr>
              <a:t>Deployment</a:t>
            </a:r>
          </a:p>
          <a:p>
            <a:r>
              <a:rPr lang="en-US" dirty="0">
                <a:latin typeface="Times New Roman" panose="02020603050405020304" pitchFamily="18" charset="0"/>
                <a:cs typeface="Times New Roman" panose="02020603050405020304" pitchFamily="18" charset="0"/>
              </a:rPr>
              <a:t>Maintenance</a:t>
            </a:r>
            <a:endParaRPr lang="en-US" dirty="0"/>
          </a:p>
        </p:txBody>
      </p:sp>
    </p:spTree>
    <p:extLst>
      <p:ext uri="{BB962C8B-B14F-4D97-AF65-F5344CB8AC3E}">
        <p14:creationId xmlns:p14="http://schemas.microsoft.com/office/powerpoint/2010/main" val="91244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F6E2-C400-599C-01DD-0E9C4ECE0C1E}"/>
              </a:ext>
            </a:extLst>
          </p:cNvPr>
          <p:cNvSpPr>
            <a:spLocks noGrp="1"/>
          </p:cNvSpPr>
          <p:nvPr>
            <p:ph type="title"/>
          </p:nvPr>
        </p:nvSpPr>
        <p:spPr/>
        <p:txBody>
          <a:bodyPr/>
          <a:lstStyle/>
          <a:p>
            <a:r>
              <a:rPr lang="en-US" dirty="0"/>
              <a:t>Endeavour</a:t>
            </a:r>
          </a:p>
        </p:txBody>
      </p:sp>
      <p:sp>
        <p:nvSpPr>
          <p:cNvPr id="3" name="Text Placeholder 2">
            <a:extLst>
              <a:ext uri="{FF2B5EF4-FFF2-40B4-BE49-F238E27FC236}">
                <a16:creationId xmlns:a16="http://schemas.microsoft.com/office/drawing/2014/main" id="{05A90D7B-DE6C-7A43-1F5C-0BD5FEF227BC}"/>
              </a:ext>
            </a:extLst>
          </p:cNvPr>
          <p:cNvSpPr>
            <a:spLocks noGrp="1"/>
          </p:cNvSpPr>
          <p:nvPr>
            <p:ph type="body" idx="1"/>
          </p:nvPr>
        </p:nvSpPr>
        <p:spPr/>
        <p:txBody>
          <a:bodyPr/>
          <a:lstStyle/>
          <a:p>
            <a:pPr marL="114300" indent="0">
              <a:buNone/>
            </a:pPr>
            <a:r>
              <a:rPr lang="en-US" b="1" dirty="0">
                <a:latin typeface="Times New Roman" panose="02020603050405020304" pitchFamily="18" charset="0"/>
                <a:cs typeface="Times New Roman" panose="02020603050405020304" pitchFamily="18" charset="0"/>
              </a:rPr>
              <a:t>Describe your way of working as a team</a:t>
            </a:r>
          </a:p>
          <a:p>
            <a:r>
              <a:rPr lang="en-US" dirty="0">
                <a:latin typeface="Times New Roman" panose="02020603050405020304" pitchFamily="18" charset="0"/>
                <a:cs typeface="Times New Roman" panose="02020603050405020304" pitchFamily="18" charset="0"/>
              </a:rPr>
              <a:t>Collaboration</a:t>
            </a:r>
          </a:p>
          <a:p>
            <a:r>
              <a:rPr lang="en-US" dirty="0">
                <a:latin typeface="Times New Roman" panose="02020603050405020304" pitchFamily="18" charset="0"/>
                <a:cs typeface="Times New Roman" panose="02020603050405020304" pitchFamily="18" charset="0"/>
              </a:rPr>
              <a:t>Focus on Quality</a:t>
            </a:r>
          </a:p>
          <a:p>
            <a:endParaRPr lang="en-US" dirty="0"/>
          </a:p>
        </p:txBody>
      </p:sp>
    </p:spTree>
    <p:extLst>
      <p:ext uri="{BB962C8B-B14F-4D97-AF65-F5344CB8AC3E}">
        <p14:creationId xmlns:p14="http://schemas.microsoft.com/office/powerpoint/2010/main" val="229713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PROPOSED SOLUTION</a:t>
            </a:r>
            <a:endParaRPr dirty="0"/>
          </a:p>
        </p:txBody>
      </p:sp>
      <p:sp>
        <p:nvSpPr>
          <p:cNvPr id="152" name="Google Shape;152;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Proposed Solution</a:t>
            </a:r>
            <a:endParaRPr dirty="0"/>
          </a:p>
        </p:txBody>
      </p:sp>
      <p:sp>
        <p:nvSpPr>
          <p:cNvPr id="158" name="Google Shape;15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Utilize Convolutional Neural Networks (CNNs), a deep learning model, to classify rotten fruits accurately.</a:t>
            </a:r>
          </a:p>
          <a:p>
            <a:r>
              <a:rPr lang="en-US" sz="2800" b="0" i="0" dirty="0">
                <a:solidFill>
                  <a:srgbClr val="0D0D0D"/>
                </a:solidFill>
                <a:effectLst/>
                <a:latin typeface="Times New Roman" panose="02020603050405020304" pitchFamily="18" charset="0"/>
                <a:cs typeface="Times New Roman" panose="02020603050405020304" pitchFamily="18" charset="0"/>
              </a:rPr>
              <a:t>Implement computer vision technology for real-time analysis of fruit images to detect signs of rot.</a:t>
            </a:r>
          </a:p>
          <a:p>
            <a:r>
              <a:rPr lang="en-US" sz="2800" b="0" i="0" dirty="0">
                <a:solidFill>
                  <a:srgbClr val="0D0D0D"/>
                </a:solidFill>
                <a:effectLst/>
                <a:latin typeface="Times New Roman" panose="02020603050405020304" pitchFamily="18" charset="0"/>
                <a:cs typeface="Times New Roman" panose="02020603050405020304" pitchFamily="18" charset="0"/>
              </a:rPr>
              <a:t>Develop a user-friendly application interface for easy integration into existing systems in the agriculture and food industries.</a:t>
            </a:r>
          </a:p>
          <a:p>
            <a:pPr marL="203200" indent="0">
              <a:spcBef>
                <a:spcPts val="0"/>
              </a:spcBef>
              <a:buSzPts val="32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Requirements Summary</a:t>
            </a:r>
            <a:endParaRPr/>
          </a:p>
        </p:txBody>
      </p:sp>
      <p:sp>
        <p:nvSpPr>
          <p:cNvPr id="158" name="Google Shape;15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US" dirty="0">
                <a:latin typeface="Times New Roman" panose="02020603050405020304" pitchFamily="18" charset="0"/>
                <a:cs typeface="Times New Roman" panose="02020603050405020304" pitchFamily="18" charset="0"/>
              </a:rPr>
              <a:t>We have user using the Mobile Application which is consumer of Fruit</a:t>
            </a:r>
          </a:p>
          <a:p>
            <a:r>
              <a:rPr lang="en-US" b="1" dirty="0">
                <a:latin typeface="Times New Roman" panose="02020603050405020304" pitchFamily="18" charset="0"/>
                <a:cs typeface="Times New Roman" panose="02020603050405020304" pitchFamily="18" charset="0"/>
              </a:rPr>
              <a:t>Use Cases</a:t>
            </a:r>
          </a:p>
          <a:p>
            <a:r>
              <a:rPr lang="en-US" dirty="0">
                <a:latin typeface="Times New Roman" panose="02020603050405020304" pitchFamily="18" charset="0"/>
                <a:cs typeface="Times New Roman" panose="02020603050405020304" pitchFamily="18" charset="0"/>
              </a:rPr>
              <a:t>We have Identified Six Use Cases According to Requirements</a:t>
            </a:r>
          </a:p>
          <a:p>
            <a:r>
              <a:rPr lang="en-US" dirty="0">
                <a:latin typeface="Times New Roman" panose="02020603050405020304" pitchFamily="18" charset="0"/>
                <a:cs typeface="Times New Roman" panose="02020603050405020304" pitchFamily="18" charset="0"/>
              </a:rPr>
              <a:t>We have six Functional Requirements</a:t>
            </a:r>
          </a:p>
          <a:p>
            <a:r>
              <a:rPr lang="en-US" dirty="0">
                <a:latin typeface="Times New Roman" panose="02020603050405020304" pitchFamily="18" charset="0"/>
                <a:cs typeface="Times New Roman" panose="02020603050405020304" pitchFamily="18" charset="0"/>
              </a:rPr>
              <a:t>Users 6 FR’S</a:t>
            </a:r>
          </a:p>
          <a:p>
            <a:r>
              <a:rPr lang="en-US" dirty="0">
                <a:latin typeface="Times New Roman" panose="02020603050405020304" pitchFamily="18" charset="0"/>
                <a:cs typeface="Times New Roman" panose="02020603050405020304" pitchFamily="18" charset="0"/>
              </a:rPr>
              <a:t>We have Three N-FR’S</a:t>
            </a:r>
          </a:p>
          <a:p>
            <a:pPr marL="342900" lvl="0" indent="-139700" algn="l" rtl="0">
              <a:spcBef>
                <a:spcPts val="0"/>
              </a:spcBef>
              <a:spcAft>
                <a:spcPts val="0"/>
              </a:spcAft>
              <a:buClr>
                <a:schemeClr val="dk1"/>
              </a:buClr>
              <a:buSzPts val="3200"/>
              <a:buNone/>
            </a:pPr>
            <a:endParaRPr dirty="0"/>
          </a:p>
        </p:txBody>
      </p:sp>
    </p:spTree>
    <p:extLst>
      <p:ext uri="{BB962C8B-B14F-4D97-AF65-F5344CB8AC3E}">
        <p14:creationId xmlns:p14="http://schemas.microsoft.com/office/powerpoint/2010/main" val="291662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8242-2A08-48F5-2527-4243C8427C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Functional Requirement</a:t>
            </a:r>
            <a:endParaRPr lang="en-US" dirty="0"/>
          </a:p>
        </p:txBody>
      </p:sp>
      <p:sp>
        <p:nvSpPr>
          <p:cNvPr id="3" name="Text Placeholder 2">
            <a:extLst>
              <a:ext uri="{FF2B5EF4-FFF2-40B4-BE49-F238E27FC236}">
                <a16:creationId xmlns:a16="http://schemas.microsoft.com/office/drawing/2014/main" id="{45ED62B5-DF0F-8B7C-CE2C-FFAC34DC073E}"/>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FR.1: Users should be able to create an account and login to the app</a:t>
            </a:r>
          </a:p>
          <a:p>
            <a:r>
              <a:rPr lang="en-US" dirty="0">
                <a:latin typeface="Times New Roman" panose="02020603050405020304" pitchFamily="18" charset="0"/>
                <a:cs typeface="Times New Roman" panose="02020603050405020304" pitchFamily="18" charset="0"/>
              </a:rPr>
              <a:t>FR.2: Users should be able to detect fruit through camera as well as from gallery.</a:t>
            </a:r>
          </a:p>
          <a:p>
            <a:r>
              <a:rPr lang="en-US" dirty="0">
                <a:latin typeface="Times New Roman" panose="02020603050405020304" pitchFamily="18" charset="0"/>
                <a:cs typeface="Times New Roman" panose="02020603050405020304" pitchFamily="18" charset="0"/>
              </a:rPr>
              <a:t>FR.3: Users should be able to check the result.</a:t>
            </a:r>
          </a:p>
          <a:p>
            <a:endParaRPr lang="en-US" dirty="0"/>
          </a:p>
        </p:txBody>
      </p:sp>
    </p:spTree>
    <p:extLst>
      <p:ext uri="{BB962C8B-B14F-4D97-AF65-F5344CB8AC3E}">
        <p14:creationId xmlns:p14="http://schemas.microsoft.com/office/powerpoint/2010/main" val="584390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820C-63F0-CAF9-67CD-A8133FDB266D}"/>
              </a:ext>
            </a:extLst>
          </p:cNvPr>
          <p:cNvSpPr>
            <a:spLocks noGrp="1"/>
          </p:cNvSpPr>
          <p:nvPr>
            <p:ph type="title"/>
          </p:nvPr>
        </p:nvSpPr>
        <p:spPr>
          <a:xfrm>
            <a:off x="800100" y="274638"/>
            <a:ext cx="7886700" cy="754062"/>
          </a:xfrm>
        </p:spPr>
        <p:txBody>
          <a:bodyPr/>
          <a:lstStyle/>
          <a:p>
            <a:pPr algn="l"/>
            <a:r>
              <a:rPr lang="en-US" dirty="0"/>
              <a:t>Deployment Diagram</a:t>
            </a:r>
          </a:p>
        </p:txBody>
      </p:sp>
      <p:pic>
        <p:nvPicPr>
          <p:cNvPr id="3" name="Picture 2">
            <a:extLst>
              <a:ext uri="{FF2B5EF4-FFF2-40B4-BE49-F238E27FC236}">
                <a16:creationId xmlns:a16="http://schemas.microsoft.com/office/drawing/2014/main" id="{2FD16FA0-813D-6674-EB64-97ED45E65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600" y="1484474"/>
            <a:ext cx="5582286" cy="4193165"/>
          </a:xfrm>
          <a:prstGeom prst="rect">
            <a:avLst/>
          </a:prstGeom>
        </p:spPr>
      </p:pic>
    </p:spTree>
    <p:extLst>
      <p:ext uri="{BB962C8B-B14F-4D97-AF65-F5344CB8AC3E}">
        <p14:creationId xmlns:p14="http://schemas.microsoft.com/office/powerpoint/2010/main" val="134646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Project Team</a:t>
            </a:r>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Muhammad Furqan 27659</a:t>
            </a:r>
            <a:endParaRPr dirty="0"/>
          </a:p>
          <a:p>
            <a:pPr marL="342900" lvl="0" indent="-342900" algn="l" rtl="0">
              <a:spcBef>
                <a:spcPts val="640"/>
              </a:spcBef>
              <a:spcAft>
                <a:spcPts val="0"/>
              </a:spcAft>
              <a:buClr>
                <a:schemeClr val="dk1"/>
              </a:buClr>
              <a:buSzPts val="3200"/>
              <a:buChar char="•"/>
            </a:pPr>
            <a:r>
              <a:rPr lang="en-US" dirty="0"/>
              <a:t>Abdul-Rehman 23313</a:t>
            </a:r>
            <a:endParaRPr dirty="0"/>
          </a:p>
          <a:p>
            <a:pPr marL="342900" lvl="0" indent="-342900" algn="l" rtl="0">
              <a:spcBef>
                <a:spcPts val="640"/>
              </a:spcBef>
              <a:spcAft>
                <a:spcPts val="0"/>
              </a:spcAft>
              <a:buClr>
                <a:schemeClr val="dk1"/>
              </a:buClr>
              <a:buSzPts val="3200"/>
              <a:buChar char="•"/>
            </a:pPr>
            <a:r>
              <a:rPr lang="en-US" dirty="0"/>
              <a:t>Qazi Faheem Ullah 23311</a:t>
            </a: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6335-CEF3-291C-C27B-0F16260346EC}"/>
              </a:ext>
            </a:extLst>
          </p:cNvPr>
          <p:cNvSpPr>
            <a:spLocks noGrp="1"/>
          </p:cNvSpPr>
          <p:nvPr>
            <p:ph type="title"/>
          </p:nvPr>
        </p:nvSpPr>
        <p:spPr>
          <a:xfrm>
            <a:off x="604684" y="5126858"/>
            <a:ext cx="7683910" cy="669259"/>
          </a:xfrm>
        </p:spPr>
        <p:txBody>
          <a:bodyPr/>
          <a:lstStyle/>
          <a:p>
            <a:pPr algn="l"/>
            <a:r>
              <a:rPr lang="en-US" dirty="0"/>
              <a:t>Design and Methodology</a:t>
            </a:r>
          </a:p>
        </p:txBody>
      </p:sp>
    </p:spTree>
    <p:extLst>
      <p:ext uri="{BB962C8B-B14F-4D97-AF65-F5344CB8AC3E}">
        <p14:creationId xmlns:p14="http://schemas.microsoft.com/office/powerpoint/2010/main" val="2424416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Design Summary</a:t>
            </a:r>
            <a:endParaRPr/>
          </a:p>
        </p:txBody>
      </p:sp>
      <p:sp>
        <p:nvSpPr>
          <p:cNvPr id="164" name="Google Shape;164;p14"/>
          <p:cNvSpPr txBox="1">
            <a:spLocks noGrp="1"/>
          </p:cNvSpPr>
          <p:nvPr>
            <p:ph type="body" idx="1"/>
          </p:nvPr>
        </p:nvSpPr>
        <p:spPr>
          <a:xfrm>
            <a:off x="457200" y="1600200"/>
            <a:ext cx="8229600" cy="4151671"/>
          </a:xfrm>
          <a:prstGeom prst="rect">
            <a:avLst/>
          </a:prstGeom>
          <a:noFill/>
          <a:ln>
            <a:noFill/>
          </a:ln>
        </p:spPr>
        <p:txBody>
          <a:bodyPr spcFirstLastPara="1" wrap="square" lIns="91425" tIns="45700" rIns="91425" bIns="45700" anchor="t" anchorCtr="0">
            <a:noAutofit/>
          </a:bodyPr>
          <a:lstStyle/>
          <a:p>
            <a:pPr marL="660400" indent="-457200">
              <a:spcBef>
                <a:spcPts val="0"/>
              </a:spcBef>
              <a:buSzPts val="3200"/>
            </a:pPr>
            <a:r>
              <a:rPr lang="en-US" dirty="0"/>
              <a:t>Architecture diagram</a:t>
            </a:r>
          </a:p>
          <a:p>
            <a:pPr>
              <a:lnSpc>
                <a:spcPct val="150000"/>
              </a:lnSpc>
              <a:buFont typeface="Wingdings" panose="05000000000000000000" pitchFamily="2" charset="2"/>
              <a:buChar char="ü"/>
            </a:pPr>
            <a:r>
              <a:rPr lang="en-US" sz="3200" dirty="0"/>
              <a:t>Use Case Diagram</a:t>
            </a:r>
          </a:p>
          <a:p>
            <a:pPr>
              <a:lnSpc>
                <a:spcPct val="150000"/>
              </a:lnSpc>
              <a:buFont typeface="Wingdings" panose="05000000000000000000" pitchFamily="2" charset="2"/>
              <a:buChar char="ü"/>
            </a:pPr>
            <a:r>
              <a:rPr lang="en-US" sz="3200" dirty="0"/>
              <a:t>Sequence Diagram</a:t>
            </a:r>
          </a:p>
          <a:p>
            <a:pPr>
              <a:lnSpc>
                <a:spcPct val="150000"/>
              </a:lnSpc>
              <a:buFont typeface="Wingdings" panose="05000000000000000000" pitchFamily="2" charset="2"/>
              <a:buChar char="ü"/>
            </a:pPr>
            <a:r>
              <a:rPr lang="en-US" sz="3200" dirty="0"/>
              <a:t>Database Schema Diagram</a:t>
            </a:r>
          </a:p>
          <a:p>
            <a:pPr marL="203200" indent="0">
              <a:spcBef>
                <a:spcPts val="0"/>
              </a:spcBef>
              <a:buSzPts val="320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Methodology</a:t>
            </a:r>
            <a:endParaRPr dirty="0"/>
          </a:p>
        </p:txBody>
      </p:sp>
      <p:sp>
        <p:nvSpPr>
          <p:cNvPr id="164" name="Google Shape;164;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dirty="0"/>
              <a:t>&lt;Add diagram according to your project domain i.e., Methodology diagram (AI, IOT </a:t>
            </a:r>
            <a:r>
              <a:rPr lang="en-US" dirty="0" err="1"/>
              <a:t>etc</a:t>
            </a:r>
            <a:r>
              <a:rPr lang="en-US" dirty="0"/>
              <a:t>) OR Flow chart (Data Structures, Algorithms </a:t>
            </a:r>
            <a:r>
              <a:rPr lang="en-US" dirty="0" err="1"/>
              <a:t>etc</a:t>
            </a:r>
            <a:r>
              <a:rPr lang="en-US" dirty="0"/>
              <a:t>)&gt;</a:t>
            </a:r>
          </a:p>
          <a:p>
            <a:pPr marL="342900" lvl="0" indent="-139700" algn="l" rtl="0">
              <a:lnSpc>
                <a:spcPct val="100000"/>
              </a:lnSpc>
              <a:spcBef>
                <a:spcPts val="0"/>
              </a:spcBef>
              <a:spcAft>
                <a:spcPts val="0"/>
              </a:spcAft>
              <a:buClr>
                <a:schemeClr val="dk1"/>
              </a:buClr>
              <a:buSzPts val="3200"/>
              <a:buNone/>
            </a:pPr>
            <a:r>
              <a:rPr lang="en-US" dirty="0"/>
              <a:t>&lt;Also explain all steps in bullet points&gt;</a:t>
            </a:r>
          </a:p>
          <a:p>
            <a:pPr marL="342900" lvl="0" indent="-139700" algn="l" rtl="0">
              <a:spcBef>
                <a:spcPts val="0"/>
              </a:spcBef>
              <a:spcAft>
                <a:spcPts val="0"/>
              </a:spcAft>
              <a:buClr>
                <a:schemeClr val="dk1"/>
              </a:buClr>
              <a:buSzPts val="3200"/>
              <a:buNone/>
            </a:pPr>
            <a:endParaRPr dirty="0"/>
          </a:p>
        </p:txBody>
      </p:sp>
    </p:spTree>
    <p:extLst>
      <p:ext uri="{BB962C8B-B14F-4D97-AF65-F5344CB8AC3E}">
        <p14:creationId xmlns:p14="http://schemas.microsoft.com/office/powerpoint/2010/main" val="3177336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BF88-4720-C8FE-8589-1D04E2A7D7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Text Placeholder 2">
            <a:extLst>
              <a:ext uri="{FF2B5EF4-FFF2-40B4-BE49-F238E27FC236}">
                <a16:creationId xmlns:a16="http://schemas.microsoft.com/office/drawing/2014/main" id="{9F46927F-402B-FD0C-F6E0-36235BDCB87B}"/>
              </a:ext>
            </a:extLst>
          </p:cNvPr>
          <p:cNvSpPr>
            <a:spLocks noGrp="1"/>
          </p:cNvSpPr>
          <p:nvPr>
            <p:ph type="body" idx="1"/>
          </p:nvPr>
        </p:nvSpPr>
        <p:spPr/>
        <p:txBody>
          <a:bodyPr/>
          <a:lstStyle/>
          <a:p>
            <a:endParaRPr lang="en-US" dirty="0"/>
          </a:p>
          <a:p>
            <a:pPr marL="114300" indent="0">
              <a:buNone/>
            </a:pPr>
            <a:r>
              <a:rPr lang="en-US" b="1" dirty="0">
                <a:latin typeface="Times New Roman" panose="02020603050405020304" pitchFamily="18" charset="0"/>
                <a:cs typeface="Times New Roman" panose="02020603050405020304" pitchFamily="18" charset="0"/>
              </a:rPr>
              <a:t>Use of GitHub</a:t>
            </a:r>
            <a:r>
              <a:rPr lang="en-US" dirty="0">
                <a:latin typeface="Times New Roman" panose="02020603050405020304" pitchFamily="18" charset="0"/>
                <a:cs typeface="Times New Roman" panose="02020603050405020304" pitchFamily="18" charset="0"/>
              </a:rPr>
              <a:t>: Our Team Have used GitHub for every move very efficiently to track our change and completing process we gone through</a:t>
            </a:r>
          </a:p>
          <a:p>
            <a:pPr marL="114300" indent="0">
              <a:buNone/>
            </a:pPr>
            <a:endParaRPr lang="en-US" dirty="0"/>
          </a:p>
          <a:p>
            <a:pPr marL="114300" indent="0">
              <a:buNone/>
            </a:pPr>
            <a:r>
              <a:rPr lang="en-US" b="1" dirty="0">
                <a:latin typeface="Times New Roman" panose="02020603050405020304" pitchFamily="18" charset="0"/>
                <a:cs typeface="Times New Roman" panose="02020603050405020304" pitchFamily="18" charset="0"/>
              </a:rPr>
              <a:t>Model Training: </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We</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trained Using CNN Sequential  Model Because it is Easy to Use And it’s Basic </a:t>
            </a:r>
            <a:r>
              <a:rPr lang="en-US" sz="3200" dirty="0" err="1">
                <a:latin typeface="Times New Roman" panose="02020603050405020304" pitchFamily="18" charset="0"/>
                <a:cs typeface="Times New Roman" panose="02020603050405020304" pitchFamily="18" charset="0"/>
              </a:rPr>
              <a:t>Artitecture</a:t>
            </a:r>
            <a:endParaRPr lang="en-US" b="1" dirty="0">
              <a:latin typeface="Times New Roman" panose="02020603050405020304" pitchFamily="18" charset="0"/>
              <a:cs typeface="Times New Roman" panose="02020603050405020304" pitchFamily="18" charset="0"/>
            </a:endParaRPr>
          </a:p>
          <a:p>
            <a:pPr marL="114300" indent="0">
              <a:buNone/>
            </a:pPr>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336048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A6EF-A8B0-13A4-F45C-64BAE23FDFCB}"/>
              </a:ext>
            </a:extLst>
          </p:cNvPr>
          <p:cNvSpPr>
            <a:spLocks noGrp="1"/>
          </p:cNvSpPr>
          <p:nvPr>
            <p:ph type="title"/>
          </p:nvPr>
        </p:nvSpPr>
        <p:spPr>
          <a:xfrm>
            <a:off x="221226" y="4669657"/>
            <a:ext cx="8155858" cy="1037969"/>
          </a:xfrm>
        </p:spPr>
        <p:txBody>
          <a:bodyPr/>
          <a:lstStyle/>
          <a:p>
            <a:pPr algn="l"/>
            <a:r>
              <a:rPr lang="en-US" b="1" dirty="0">
                <a:latin typeface="Times New Roman" panose="02020603050405020304" pitchFamily="18" charset="0"/>
                <a:cs typeface="Times New Roman" panose="02020603050405020304" pitchFamily="18" charset="0"/>
              </a:rPr>
              <a:t>CNN Working</a:t>
            </a:r>
          </a:p>
        </p:txBody>
      </p:sp>
    </p:spTree>
    <p:extLst>
      <p:ext uri="{BB962C8B-B14F-4D97-AF65-F5344CB8AC3E}">
        <p14:creationId xmlns:p14="http://schemas.microsoft.com/office/powerpoint/2010/main" val="3170093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BF9B-7AFF-38FA-01F6-E33E69A601C0}"/>
              </a:ext>
            </a:extLst>
          </p:cNvPr>
          <p:cNvSpPr>
            <a:spLocks noGrp="1"/>
          </p:cNvSpPr>
          <p:nvPr>
            <p:ph type="title"/>
          </p:nvPr>
        </p:nvSpPr>
        <p:spPr>
          <a:xfrm>
            <a:off x="457200" y="274638"/>
            <a:ext cx="8229600" cy="713504"/>
          </a:xfrm>
        </p:spPr>
        <p:txBody>
          <a:bodyPr/>
          <a:lstStyle/>
          <a:p>
            <a:r>
              <a:rPr lang="en-US" dirty="0"/>
              <a:t>CNN Diagram</a:t>
            </a:r>
          </a:p>
        </p:txBody>
      </p:sp>
      <p:pic>
        <p:nvPicPr>
          <p:cNvPr id="5" name="Picture 4">
            <a:extLst>
              <a:ext uri="{FF2B5EF4-FFF2-40B4-BE49-F238E27FC236}">
                <a16:creationId xmlns:a16="http://schemas.microsoft.com/office/drawing/2014/main" id="{A8FADE16-B052-BC04-6342-D0173F8438D4}"/>
              </a:ext>
            </a:extLst>
          </p:cNvPr>
          <p:cNvPicPr>
            <a:picLocks noChangeAspect="1"/>
          </p:cNvPicPr>
          <p:nvPr/>
        </p:nvPicPr>
        <p:blipFill>
          <a:blip r:embed="rId2"/>
          <a:stretch>
            <a:fillRect/>
          </a:stretch>
        </p:blipFill>
        <p:spPr>
          <a:xfrm>
            <a:off x="670968" y="1237944"/>
            <a:ext cx="7802064" cy="4382112"/>
          </a:xfrm>
          <a:prstGeom prst="rect">
            <a:avLst/>
          </a:prstGeom>
        </p:spPr>
      </p:pic>
    </p:spTree>
    <p:extLst>
      <p:ext uri="{BB962C8B-B14F-4D97-AF65-F5344CB8AC3E}">
        <p14:creationId xmlns:p14="http://schemas.microsoft.com/office/powerpoint/2010/main" val="2441360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Implementation Summary</a:t>
            </a:r>
            <a:endParaRPr/>
          </a:p>
        </p:txBody>
      </p:sp>
      <p:sp>
        <p:nvSpPr>
          <p:cNvPr id="170" name="Google Shape;170;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indent="0">
              <a:buNone/>
            </a:pPr>
            <a:r>
              <a:rPr lang="en-US" dirty="0"/>
              <a:t>List of Development Technologies/ libraries</a:t>
            </a:r>
          </a:p>
          <a:p>
            <a:pPr>
              <a:lnSpc>
                <a:spcPct val="150000"/>
              </a:lnSpc>
            </a:pPr>
            <a:r>
              <a:rPr lang="en-US" sz="2800" dirty="0"/>
              <a:t>Flutter</a:t>
            </a:r>
          </a:p>
          <a:p>
            <a:pPr>
              <a:lnSpc>
                <a:spcPct val="150000"/>
              </a:lnSpc>
            </a:pPr>
            <a:r>
              <a:rPr lang="en-US" sz="2800" dirty="0"/>
              <a:t>Python</a:t>
            </a:r>
          </a:p>
          <a:p>
            <a:pPr>
              <a:lnSpc>
                <a:spcPct val="150000"/>
              </a:lnSpc>
            </a:pPr>
            <a:r>
              <a:rPr lang="en-US" sz="2800" dirty="0"/>
              <a:t>Tensor flow</a:t>
            </a:r>
          </a:p>
          <a:p>
            <a:pPr>
              <a:lnSpc>
                <a:spcPct val="150000"/>
              </a:lnSpc>
            </a:pPr>
            <a:r>
              <a:rPr lang="en-US" sz="2800" dirty="0" err="1"/>
              <a:t>Keras</a:t>
            </a:r>
            <a:endParaRPr lang="en-US" sz="2800" dirty="0"/>
          </a:p>
          <a:p>
            <a:pPr marL="342900" lvl="0" indent="-139700" algn="l" rtl="0">
              <a:spcBef>
                <a:spcPts val="0"/>
              </a:spcBef>
              <a:spcAft>
                <a:spcPts val="0"/>
              </a:spcAft>
              <a:buClr>
                <a:schemeClr val="dk1"/>
              </a:buClr>
              <a:buSzPts val="3200"/>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E25F-4D1D-CF1D-E64B-46FFC087432F}"/>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49691C7E-FDA4-8140-3749-C286D1DD9EC1}"/>
              </a:ext>
            </a:extLst>
          </p:cNvPr>
          <p:cNvSpPr>
            <a:spLocks noGrp="1"/>
          </p:cNvSpPr>
          <p:nvPr>
            <p:ph type="body" idx="1"/>
          </p:nvPr>
        </p:nvSpPr>
        <p:spPr/>
        <p:txBody>
          <a:bodyPr/>
          <a:lstStyle/>
          <a:p>
            <a:pPr marL="0" indent="0">
              <a:buNone/>
            </a:pPr>
            <a:r>
              <a:rPr lang="en-US" dirty="0"/>
              <a:t>List of Development Tools</a:t>
            </a:r>
          </a:p>
          <a:p>
            <a:pPr algn="just">
              <a:lnSpc>
                <a:spcPct val="150000"/>
              </a:lnSpc>
              <a:buFont typeface="Arial" panose="020B0604020202020204" pitchFamily="34" charset="0"/>
              <a:buChar char="•"/>
            </a:pPr>
            <a:r>
              <a:rPr lang="en-US" sz="3200" dirty="0"/>
              <a:t>Android Studio</a:t>
            </a:r>
          </a:p>
          <a:p>
            <a:pPr algn="just">
              <a:lnSpc>
                <a:spcPct val="150000"/>
              </a:lnSpc>
            </a:pPr>
            <a:r>
              <a:rPr lang="en-US" sz="3200" dirty="0"/>
              <a:t>GitHub </a:t>
            </a:r>
          </a:p>
          <a:p>
            <a:pPr algn="just">
              <a:lnSpc>
                <a:spcPct val="150000"/>
              </a:lnSpc>
            </a:pPr>
            <a:r>
              <a:rPr lang="en-US" sz="3200" dirty="0" err="1"/>
              <a:t>Colab</a:t>
            </a:r>
            <a:endParaRPr lang="en-US" sz="3200" dirty="0"/>
          </a:p>
          <a:p>
            <a:pPr algn="just">
              <a:lnSpc>
                <a:spcPct val="150000"/>
              </a:lnSpc>
            </a:pPr>
            <a:r>
              <a:rPr lang="en-US" sz="3200" dirty="0"/>
              <a:t>MS Word</a:t>
            </a:r>
          </a:p>
          <a:p>
            <a:endParaRPr lang="en-US" dirty="0"/>
          </a:p>
        </p:txBody>
      </p:sp>
    </p:spTree>
    <p:extLst>
      <p:ext uri="{BB962C8B-B14F-4D97-AF65-F5344CB8AC3E}">
        <p14:creationId xmlns:p14="http://schemas.microsoft.com/office/powerpoint/2010/main" val="384681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0C53-AA21-809A-BBD4-F324A6B80359}"/>
              </a:ext>
            </a:extLst>
          </p:cNvPr>
          <p:cNvSpPr>
            <a:spLocks noGrp="1"/>
          </p:cNvSpPr>
          <p:nvPr>
            <p:ph type="title"/>
          </p:nvPr>
        </p:nvSpPr>
        <p:spPr/>
        <p:txBody>
          <a:bodyPr/>
          <a:lstStyle/>
          <a:p>
            <a:r>
              <a:rPr lang="en-US" dirty="0"/>
              <a:t>Experiments and Results Summary</a:t>
            </a:r>
            <a:endParaRPr lang="en-PK" dirty="0"/>
          </a:p>
        </p:txBody>
      </p:sp>
      <p:sp>
        <p:nvSpPr>
          <p:cNvPr id="3" name="Text Placeholder 2">
            <a:extLst>
              <a:ext uri="{FF2B5EF4-FFF2-40B4-BE49-F238E27FC236}">
                <a16:creationId xmlns:a16="http://schemas.microsoft.com/office/drawing/2014/main" id="{F013A843-62EA-E47E-8852-8A07452A5B24}"/>
              </a:ext>
            </a:extLst>
          </p:cNvPr>
          <p:cNvSpPr>
            <a:spLocks noGrp="1"/>
          </p:cNvSpPr>
          <p:nvPr>
            <p:ph type="body" idx="1"/>
          </p:nvPr>
        </p:nvSpPr>
        <p:spPr/>
        <p:txBody>
          <a:bodyPr/>
          <a:lstStyle/>
          <a:p>
            <a:r>
              <a:rPr lang="en-US" sz="2800" dirty="0">
                <a:latin typeface="Times New Roman" panose="02020603050405020304" pitchFamily="18" charset="0"/>
                <a:cs typeface="Times New Roman" panose="02020603050405020304" pitchFamily="18" charset="0"/>
              </a:rPr>
              <a:t>We are performing different experiment on over model to check the accuracy. We can install this app on our mobile. We have use it for some day and perform some testing by capture the image through camera and the Gallery. The model show almost 80 % accuracy. We also given images other than Fruits it app shown as Unknown</a:t>
            </a:r>
          </a:p>
        </p:txBody>
      </p:sp>
    </p:spTree>
    <p:extLst>
      <p:ext uri="{BB962C8B-B14F-4D97-AF65-F5344CB8AC3E}">
        <p14:creationId xmlns:p14="http://schemas.microsoft.com/office/powerpoint/2010/main" val="285339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Testing Summary</a:t>
            </a:r>
            <a:endParaRPr dirty="0"/>
          </a:p>
        </p:txBody>
      </p:sp>
      <p:sp>
        <p:nvSpPr>
          <p:cNvPr id="176" name="Google Shape;176;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pic>
        <p:nvPicPr>
          <p:cNvPr id="3" name="Picture 2">
            <a:extLst>
              <a:ext uri="{FF2B5EF4-FFF2-40B4-BE49-F238E27FC236}">
                <a16:creationId xmlns:a16="http://schemas.microsoft.com/office/drawing/2014/main" id="{2E47DF24-59A7-3A42-55D2-7252C0307D18}"/>
              </a:ext>
            </a:extLst>
          </p:cNvPr>
          <p:cNvPicPr>
            <a:picLocks noChangeAspect="1"/>
          </p:cNvPicPr>
          <p:nvPr/>
        </p:nvPicPr>
        <p:blipFill>
          <a:blip r:embed="rId3"/>
          <a:stretch>
            <a:fillRect/>
          </a:stretch>
        </p:blipFill>
        <p:spPr>
          <a:xfrm>
            <a:off x="780652" y="1297781"/>
            <a:ext cx="1918097" cy="4262437"/>
          </a:xfrm>
          <a:prstGeom prst="rect">
            <a:avLst/>
          </a:prstGeom>
        </p:spPr>
      </p:pic>
      <p:pic>
        <p:nvPicPr>
          <p:cNvPr id="5" name="Picture 4">
            <a:extLst>
              <a:ext uri="{FF2B5EF4-FFF2-40B4-BE49-F238E27FC236}">
                <a16:creationId xmlns:a16="http://schemas.microsoft.com/office/drawing/2014/main" id="{30A13F5D-90E5-FAB9-5239-F8A3D016C87C}"/>
              </a:ext>
            </a:extLst>
          </p:cNvPr>
          <p:cNvPicPr>
            <a:picLocks noChangeAspect="1"/>
          </p:cNvPicPr>
          <p:nvPr/>
        </p:nvPicPr>
        <p:blipFill>
          <a:blip r:embed="rId4"/>
          <a:stretch>
            <a:fillRect/>
          </a:stretch>
        </p:blipFill>
        <p:spPr>
          <a:xfrm>
            <a:off x="3275802" y="1373981"/>
            <a:ext cx="1918097" cy="4262438"/>
          </a:xfrm>
          <a:prstGeom prst="rect">
            <a:avLst/>
          </a:prstGeom>
        </p:spPr>
      </p:pic>
      <p:pic>
        <p:nvPicPr>
          <p:cNvPr id="7" name="Picture 6">
            <a:extLst>
              <a:ext uri="{FF2B5EF4-FFF2-40B4-BE49-F238E27FC236}">
                <a16:creationId xmlns:a16="http://schemas.microsoft.com/office/drawing/2014/main" id="{417A1F02-86D8-4607-BAB9-AFD29FEE9B2E}"/>
              </a:ext>
            </a:extLst>
          </p:cNvPr>
          <p:cNvPicPr>
            <a:picLocks noChangeAspect="1"/>
          </p:cNvPicPr>
          <p:nvPr/>
        </p:nvPicPr>
        <p:blipFill>
          <a:blip r:embed="rId5"/>
          <a:stretch>
            <a:fillRect/>
          </a:stretch>
        </p:blipFill>
        <p:spPr>
          <a:xfrm>
            <a:off x="5824888" y="1417639"/>
            <a:ext cx="1864161" cy="4142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Table of Content</a:t>
            </a:r>
            <a:endParaRPr/>
          </a:p>
        </p:txBody>
      </p:sp>
      <p:sp>
        <p:nvSpPr>
          <p:cNvPr id="98" name="Google Shape;98;p3"/>
          <p:cNvSpPr txBox="1">
            <a:spLocks noGrp="1"/>
          </p:cNvSpPr>
          <p:nvPr>
            <p:ph type="body" idx="1"/>
          </p:nvPr>
        </p:nvSpPr>
        <p:spPr>
          <a:xfrm>
            <a:off x="457200" y="116601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dirty="0"/>
              <a:t>Background and Introduction</a:t>
            </a:r>
            <a:endParaRPr dirty="0"/>
          </a:p>
          <a:p>
            <a:pPr marL="342900" lvl="0" indent="-342900" algn="l" rtl="0">
              <a:spcBef>
                <a:spcPts val="480"/>
              </a:spcBef>
              <a:spcAft>
                <a:spcPts val="0"/>
              </a:spcAft>
              <a:buClr>
                <a:schemeClr val="dk1"/>
              </a:buClr>
              <a:buSzPts val="2400"/>
              <a:buChar char="•"/>
            </a:pPr>
            <a:r>
              <a:rPr lang="en-US" sz="2400" dirty="0"/>
              <a:t>Literature Review</a:t>
            </a:r>
            <a:endParaRPr dirty="0"/>
          </a:p>
          <a:p>
            <a:pPr marL="342900" lvl="0" indent="-342900" algn="l" rtl="0">
              <a:spcBef>
                <a:spcPts val="480"/>
              </a:spcBef>
              <a:spcAft>
                <a:spcPts val="0"/>
              </a:spcAft>
              <a:buClr>
                <a:schemeClr val="dk1"/>
              </a:buClr>
              <a:buSzPts val="2400"/>
              <a:buChar char="•"/>
            </a:pPr>
            <a:r>
              <a:rPr lang="en-US" sz="2400" dirty="0"/>
              <a:t>Problem Statement</a:t>
            </a:r>
            <a:endParaRPr lang="en-US" dirty="0"/>
          </a:p>
          <a:p>
            <a:pPr marL="342900" lvl="0" indent="-342900" algn="l" rtl="0">
              <a:spcBef>
                <a:spcPts val="480"/>
              </a:spcBef>
              <a:spcAft>
                <a:spcPts val="0"/>
              </a:spcAft>
              <a:buClr>
                <a:schemeClr val="dk1"/>
              </a:buClr>
              <a:buSzPts val="2400"/>
              <a:buChar char="•"/>
            </a:pPr>
            <a:r>
              <a:rPr lang="en-US" sz="2400" dirty="0"/>
              <a:t>Project Scope</a:t>
            </a:r>
            <a:endParaRPr dirty="0"/>
          </a:p>
          <a:p>
            <a:pPr marL="342900" lvl="0" indent="-342900" algn="l" rtl="0">
              <a:spcBef>
                <a:spcPts val="480"/>
              </a:spcBef>
              <a:spcAft>
                <a:spcPts val="0"/>
              </a:spcAft>
              <a:buClr>
                <a:schemeClr val="dk1"/>
              </a:buClr>
              <a:buSzPts val="2400"/>
              <a:buChar char="•"/>
            </a:pPr>
            <a:r>
              <a:rPr lang="en-US" sz="2400" dirty="0"/>
              <a:t>Proposed Solution</a:t>
            </a:r>
            <a:endParaRPr dirty="0"/>
          </a:p>
          <a:p>
            <a:pPr marL="742950" lvl="1" indent="-285750" algn="l" rtl="0">
              <a:spcBef>
                <a:spcPts val="400"/>
              </a:spcBef>
              <a:spcAft>
                <a:spcPts val="0"/>
              </a:spcAft>
              <a:buClr>
                <a:schemeClr val="dk1"/>
              </a:buClr>
              <a:buSzPts val="2000"/>
              <a:buChar char="–"/>
            </a:pPr>
            <a:r>
              <a:rPr lang="en-US" sz="2000" dirty="0"/>
              <a:t>Requirements Summary</a:t>
            </a:r>
          </a:p>
          <a:p>
            <a:pPr marL="742950" lvl="1" indent="-285750" algn="l" rtl="0">
              <a:spcBef>
                <a:spcPts val="400"/>
              </a:spcBef>
              <a:spcAft>
                <a:spcPts val="0"/>
              </a:spcAft>
              <a:buClr>
                <a:schemeClr val="dk1"/>
              </a:buClr>
              <a:buSzPts val="2000"/>
              <a:buChar char="–"/>
            </a:pPr>
            <a:r>
              <a:rPr lang="en-US" sz="2000" dirty="0"/>
              <a:t>Design Summary</a:t>
            </a:r>
            <a:endParaRPr dirty="0"/>
          </a:p>
          <a:p>
            <a:pPr marL="742950" lvl="1" indent="-285750">
              <a:spcBef>
                <a:spcPts val="400"/>
              </a:spcBef>
              <a:buSzPts val="2000"/>
            </a:pPr>
            <a:r>
              <a:rPr lang="en-US" sz="2000" dirty="0"/>
              <a:t>Methodology</a:t>
            </a:r>
          </a:p>
          <a:p>
            <a:pPr marL="742950" lvl="1" indent="-285750" algn="l" rtl="0">
              <a:spcBef>
                <a:spcPts val="400"/>
              </a:spcBef>
              <a:spcAft>
                <a:spcPts val="0"/>
              </a:spcAft>
              <a:buClr>
                <a:schemeClr val="dk1"/>
              </a:buClr>
              <a:buSzPts val="2000"/>
              <a:buChar char="–"/>
            </a:pPr>
            <a:r>
              <a:rPr lang="en-US" sz="2000" dirty="0"/>
              <a:t>Implementation Summary</a:t>
            </a:r>
          </a:p>
          <a:p>
            <a:pPr marL="742950" lvl="1" indent="-285750" algn="l" rtl="0">
              <a:spcBef>
                <a:spcPts val="400"/>
              </a:spcBef>
              <a:spcAft>
                <a:spcPts val="0"/>
              </a:spcAft>
              <a:buClr>
                <a:schemeClr val="dk1"/>
              </a:buClr>
              <a:buSzPts val="2000"/>
              <a:buChar char="–"/>
            </a:pPr>
            <a:r>
              <a:rPr lang="en-US" sz="2000" dirty="0"/>
              <a:t>Experiments and Results Summary</a:t>
            </a:r>
            <a:endParaRPr dirty="0"/>
          </a:p>
          <a:p>
            <a:pPr marL="742950" lvl="1" indent="-285750" algn="l" rtl="0">
              <a:spcBef>
                <a:spcPts val="400"/>
              </a:spcBef>
              <a:spcAft>
                <a:spcPts val="0"/>
              </a:spcAft>
              <a:buClr>
                <a:schemeClr val="dk1"/>
              </a:buClr>
              <a:buSzPts val="2000"/>
              <a:buChar char="–"/>
            </a:pPr>
            <a:r>
              <a:rPr lang="en-US" sz="2000" dirty="0"/>
              <a:t>Testing Summary</a:t>
            </a:r>
            <a:endParaRPr dirty="0"/>
          </a:p>
          <a:p>
            <a:pPr marL="342900" lvl="0" indent="-342900" algn="l" rtl="0">
              <a:spcBef>
                <a:spcPts val="480"/>
              </a:spcBef>
              <a:spcAft>
                <a:spcPts val="0"/>
              </a:spcAft>
              <a:buClr>
                <a:schemeClr val="dk1"/>
              </a:buClr>
              <a:buSzPts val="2400"/>
              <a:buChar char="•"/>
            </a:pPr>
            <a:r>
              <a:rPr lang="en-US" sz="2400" dirty="0"/>
              <a:t>Conclusion and Outlook</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CONCLUSION AND OUTLOOK</a:t>
            </a:r>
            <a:endParaRPr/>
          </a:p>
        </p:txBody>
      </p:sp>
      <p:sp>
        <p:nvSpPr>
          <p:cNvPr id="182" name="Google Shape;182;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Conclusion &amp; Outlook</a:t>
            </a:r>
            <a:endParaRPr/>
          </a:p>
        </p:txBody>
      </p:sp>
      <p:sp>
        <p:nvSpPr>
          <p:cNvPr id="188" name="Google Shape;188;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r>
              <a:rPr lang="en-US" dirty="0"/>
              <a:t>Conclusion:</a:t>
            </a:r>
          </a:p>
          <a:p>
            <a:pPr marL="660400" indent="-457200">
              <a:spcBef>
                <a:spcPts val="0"/>
              </a:spcBef>
              <a:buSzPts val="3200"/>
            </a:pPr>
            <a:r>
              <a:rPr lang="en-US" sz="2400" dirty="0">
                <a:latin typeface="Times New Roman" panose="02020603050405020304" pitchFamily="18" charset="0"/>
                <a:cs typeface="Times New Roman" panose="02020603050405020304" pitchFamily="18" charset="0"/>
              </a:rPr>
              <a:t>Fruit life time prediction app predicts fresh and rotten fruits and their shelf life </a:t>
            </a:r>
          </a:p>
          <a:p>
            <a:pPr marL="660400" indent="-457200">
              <a:spcBef>
                <a:spcPts val="0"/>
              </a:spcBef>
              <a:buSzPts val="3200"/>
            </a:pPr>
            <a:r>
              <a:rPr lang="en-US" sz="2400" dirty="0">
                <a:latin typeface="Times New Roman" panose="02020603050405020304" pitchFamily="18" charset="0"/>
                <a:cs typeface="Times New Roman" panose="02020603050405020304" pitchFamily="18" charset="0"/>
              </a:rPr>
              <a:t>Deep learning model detects through image from camera as well as from gallery</a:t>
            </a:r>
            <a:endParaRPr lang="en-US" sz="2800" b="1" dirty="0">
              <a:latin typeface="Times New Roman" panose="02020603050405020304" pitchFamily="18" charset="0"/>
              <a:cs typeface="Times New Roman" panose="02020603050405020304" pitchFamily="18" charset="0"/>
            </a:endParaRPr>
          </a:p>
          <a:p>
            <a:pPr marL="203200" indent="0">
              <a:spcBef>
                <a:spcPts val="0"/>
              </a:spcBef>
              <a:buSzPts val="3200"/>
              <a:buNone/>
            </a:pPr>
            <a:r>
              <a:rPr lang="en-US" sz="2800" b="1" dirty="0">
                <a:latin typeface="Times New Roman" panose="02020603050405020304" pitchFamily="18" charset="0"/>
                <a:cs typeface="Times New Roman" panose="02020603050405020304" pitchFamily="18" charset="0"/>
              </a:rPr>
              <a:t>Outlook:</a:t>
            </a:r>
          </a:p>
          <a:p>
            <a:pPr marL="660400" indent="-457200">
              <a:spcBef>
                <a:spcPts val="0"/>
              </a:spcBef>
              <a:buSzPts val="3200"/>
            </a:pPr>
            <a:r>
              <a:rPr lang="en-US" sz="2800" dirty="0">
                <a:latin typeface="Times New Roman" panose="02020603050405020304" pitchFamily="18" charset="0"/>
                <a:cs typeface="Times New Roman" panose="02020603050405020304" pitchFamily="18" charset="0"/>
              </a:rPr>
              <a:t>Future improvements include expanding the dataset for better prediction</a:t>
            </a:r>
            <a:r>
              <a:rPr lang="en-US" sz="2800" dirty="0"/>
              <a:t>.</a:t>
            </a:r>
          </a:p>
          <a:p>
            <a:pPr marL="660400" indent="-457200">
              <a:spcBef>
                <a:spcPts val="0"/>
              </a:spcBef>
              <a:buSzPts val="3200"/>
            </a:pPr>
            <a:r>
              <a:rPr lang="en-US" sz="2800" dirty="0"/>
              <a:t>We can increase number of fruits   </a:t>
            </a:r>
          </a:p>
          <a:p>
            <a:pPr marL="660400" indent="-457200">
              <a:spcBef>
                <a:spcPts val="0"/>
              </a:spcBef>
              <a:buSzPts val="3200"/>
            </a:pPr>
            <a:endParaRPr lang="en-US" sz="2800" dirty="0"/>
          </a:p>
          <a:p>
            <a:pPr marL="660400" indent="-457200">
              <a:spcBef>
                <a:spcPts val="0"/>
              </a:spcBef>
              <a:buSzPts val="3200"/>
            </a:pPr>
            <a:endParaRPr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BACKGROUND AND INTRODUCTION</a:t>
            </a:r>
            <a:endParaRPr/>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Background and Introduction</a:t>
            </a:r>
            <a:endParaRPr/>
          </a:p>
        </p:txBody>
      </p:sp>
      <p:sp>
        <p:nvSpPr>
          <p:cNvPr id="110" name="Google Shape;110;p5"/>
          <p:cNvSpPr txBox="1">
            <a:spLocks noGrp="1"/>
          </p:cNvSpPr>
          <p:nvPr>
            <p:ph type="body" idx="1"/>
          </p:nvPr>
        </p:nvSpPr>
        <p:spPr>
          <a:xfrm>
            <a:off x="457200" y="1600200"/>
            <a:ext cx="8450826" cy="4638367"/>
          </a:xfrm>
          <a:prstGeom prst="rect">
            <a:avLst/>
          </a:prstGeom>
          <a:noFill/>
          <a:ln>
            <a:noFill/>
          </a:ln>
        </p:spPr>
        <p:txBody>
          <a:bodyPr spcFirstLastPara="1" wrap="square" lIns="91425" tIns="45700" rIns="91425" bIns="45700" anchor="t" anchorCtr="0">
            <a:noAutofit/>
          </a:bodyPr>
          <a:lstStyle/>
          <a:p>
            <a:pPr marL="660400" indent="-457200">
              <a:spcBef>
                <a:spcPts val="0"/>
              </a:spcBef>
              <a:buSzPts val="3200"/>
            </a:pPr>
            <a:r>
              <a:rPr lang="en-US" sz="2800" dirty="0">
                <a:latin typeface="Times New Roman" panose="02020603050405020304" pitchFamily="18" charset="0"/>
                <a:cs typeface="Times New Roman" panose="02020603050405020304" pitchFamily="18" charset="0"/>
              </a:rPr>
              <a:t>Our project aims to revolutionize fruit classification, shelf-life detection through advanced technology. We're leveraging artificial intelligence and computer vision to address key challenges in agriculture and food industries. Our objectives include developing a system for accurate fruit classification, detecting shelf-life, identifying rotten fruits. Through automated processes and objective assessment, we strive to enhance food safety, reduce waste, and improve consumer satisfaction</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Literature Review</a:t>
            </a:r>
            <a:endParaRPr/>
          </a:p>
        </p:txBody>
      </p:sp>
      <p:sp>
        <p:nvSpPr>
          <p:cNvPr id="116" name="Google Shape;116;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Literature Review</a:t>
            </a:r>
            <a:endParaRPr dirty="0"/>
          </a:p>
        </p:txBody>
      </p:sp>
      <p:pic>
        <p:nvPicPr>
          <p:cNvPr id="3" name="Picture 2">
            <a:extLst>
              <a:ext uri="{FF2B5EF4-FFF2-40B4-BE49-F238E27FC236}">
                <a16:creationId xmlns:a16="http://schemas.microsoft.com/office/drawing/2014/main" id="{2EC1CDB5-21C3-26E7-1858-18B8BA491E12}"/>
              </a:ext>
            </a:extLst>
          </p:cNvPr>
          <p:cNvPicPr>
            <a:picLocks noChangeAspect="1"/>
          </p:cNvPicPr>
          <p:nvPr/>
        </p:nvPicPr>
        <p:blipFill>
          <a:blip r:embed="rId3"/>
          <a:stretch>
            <a:fillRect/>
          </a:stretch>
        </p:blipFill>
        <p:spPr>
          <a:xfrm>
            <a:off x="457200" y="1304643"/>
            <a:ext cx="8377084" cy="44846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DD5C-AA66-AFF1-150B-1DD9C7262AAE}"/>
              </a:ext>
            </a:extLst>
          </p:cNvPr>
          <p:cNvSpPr>
            <a:spLocks noGrp="1"/>
          </p:cNvSpPr>
          <p:nvPr>
            <p:ph type="title"/>
          </p:nvPr>
        </p:nvSpPr>
        <p:spPr/>
        <p:txBody>
          <a:bodyPr/>
          <a:lstStyle/>
          <a:p>
            <a:r>
              <a:rPr lang="en-US" dirty="0"/>
              <a:t>Literature Review</a:t>
            </a:r>
          </a:p>
        </p:txBody>
      </p:sp>
      <p:pic>
        <p:nvPicPr>
          <p:cNvPr id="4" name="Picture 3">
            <a:extLst>
              <a:ext uri="{FF2B5EF4-FFF2-40B4-BE49-F238E27FC236}">
                <a16:creationId xmlns:a16="http://schemas.microsoft.com/office/drawing/2014/main" id="{033217CE-2FD6-4913-9CC1-C6FF08654E93}"/>
              </a:ext>
            </a:extLst>
          </p:cNvPr>
          <p:cNvPicPr>
            <a:picLocks noChangeAspect="1"/>
          </p:cNvPicPr>
          <p:nvPr/>
        </p:nvPicPr>
        <p:blipFill>
          <a:blip r:embed="rId2"/>
          <a:stretch>
            <a:fillRect/>
          </a:stretch>
        </p:blipFill>
        <p:spPr>
          <a:xfrm>
            <a:off x="254836" y="1177350"/>
            <a:ext cx="8634328" cy="4503299"/>
          </a:xfrm>
          <a:prstGeom prst="rect">
            <a:avLst/>
          </a:prstGeom>
        </p:spPr>
      </p:pic>
    </p:spTree>
    <p:extLst>
      <p:ext uri="{BB962C8B-B14F-4D97-AF65-F5344CB8AC3E}">
        <p14:creationId xmlns:p14="http://schemas.microsoft.com/office/powerpoint/2010/main" val="168825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235974" y="4778478"/>
            <a:ext cx="8303342" cy="75216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Problem Statement</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3796</TotalTime>
  <Words>661</Words>
  <Application>Microsoft Office PowerPoint</Application>
  <PresentationFormat>On-screen Show (4:3)</PresentationFormat>
  <Paragraphs>112</Paragraphs>
  <Slides>31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Final Year Project</vt:lpstr>
      <vt:lpstr>Project Team</vt:lpstr>
      <vt:lpstr>Table of Content</vt:lpstr>
      <vt:lpstr>BACKGROUND AND INTRODUCTION</vt:lpstr>
      <vt:lpstr>Background and Introduction</vt:lpstr>
      <vt:lpstr>Literature Review</vt:lpstr>
      <vt:lpstr>Literature Review</vt:lpstr>
      <vt:lpstr>Literature Review</vt:lpstr>
      <vt:lpstr>Problem Statement</vt:lpstr>
      <vt:lpstr>Problem Statement</vt:lpstr>
      <vt:lpstr>ENDEAVOUR</vt:lpstr>
      <vt:lpstr>Endeavour</vt:lpstr>
      <vt:lpstr>Endeavour</vt:lpstr>
      <vt:lpstr>Endeavour</vt:lpstr>
      <vt:lpstr>PROPOSED SOLUTION</vt:lpstr>
      <vt:lpstr>Proposed Solution</vt:lpstr>
      <vt:lpstr>Requirements Summary</vt:lpstr>
      <vt:lpstr>Functional Requirement</vt:lpstr>
      <vt:lpstr>Deployment Diagram</vt:lpstr>
      <vt:lpstr>Design and Methodology</vt:lpstr>
      <vt:lpstr>Design Summary</vt:lpstr>
      <vt:lpstr>Methodology</vt:lpstr>
      <vt:lpstr>Methodology</vt:lpstr>
      <vt:lpstr>CNN Working</vt:lpstr>
      <vt:lpstr>CNN Diagram</vt:lpstr>
      <vt:lpstr>Implementation Summary</vt:lpstr>
      <vt:lpstr>Implementation</vt:lpstr>
      <vt:lpstr>Experiments and Results Summary</vt:lpstr>
      <vt:lpstr>Testing Summary</vt:lpstr>
      <vt:lpstr>CONCLUSION AND OUTLOOK</vt:lpstr>
      <vt:lpstr>Conclusion &amp; Outlook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PC</cp:lastModifiedBy>
  <cp:revision>8</cp:revision>
  <dcterms:created xsi:type="dcterms:W3CDTF">2013-01-22T07:04:44Z</dcterms:created>
  <dcterms:modified xsi:type="dcterms:W3CDTF">2024-11-17T17:19:41Z</dcterms:modified>
</cp:coreProperties>
</file>