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2" r:id="rId1"/>
  </p:sldMasterIdLst>
  <p:notesMasterIdLst>
    <p:notesMasterId r:id="rId19"/>
  </p:notesMasterIdLst>
  <p:handoutMasterIdLst>
    <p:handoutMasterId r:id="rId20"/>
  </p:handoutMasterIdLst>
  <p:sldIdLst>
    <p:sldId id="256" r:id="rId2"/>
    <p:sldId id="257" r:id="rId3"/>
    <p:sldId id="259" r:id="rId4"/>
    <p:sldId id="278" r:id="rId5"/>
    <p:sldId id="279" r:id="rId6"/>
    <p:sldId id="262" r:id="rId7"/>
    <p:sldId id="260" r:id="rId8"/>
    <p:sldId id="263" r:id="rId9"/>
    <p:sldId id="261" r:id="rId10"/>
    <p:sldId id="264" r:id="rId11"/>
    <p:sldId id="265" r:id="rId12"/>
    <p:sldId id="266" r:id="rId13"/>
    <p:sldId id="267" r:id="rId14"/>
    <p:sldId id="270" r:id="rId15"/>
    <p:sldId id="268" r:id="rId16"/>
    <p:sldId id="269"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64" d="100"/>
          <a:sy n="64" d="100"/>
        </p:scale>
        <p:origin x="159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8D657C-4629-45A3-B65E-DA7D7C4C7FAC}" type="datetimeFigureOut">
              <a:rPr lang="en-US" smtClean="0"/>
              <a:t>3/27/2022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Introduction to Behavioral Sciences</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9465E4-F82C-4E63-A9ED-2187FF466201}" type="slidenum">
              <a:rPr lang="en-US" smtClean="0"/>
              <a:t>‹#›</a:t>
            </a:fld>
            <a:endParaRPr lang="en-US" dirty="0"/>
          </a:p>
        </p:txBody>
      </p:sp>
    </p:spTree>
    <p:extLst>
      <p:ext uri="{BB962C8B-B14F-4D97-AF65-F5344CB8AC3E}">
        <p14:creationId xmlns:p14="http://schemas.microsoft.com/office/powerpoint/2010/main" val="21711860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F9F6CF-36DB-41DE-8E5F-922366CF2C26}" type="datetimeFigureOut">
              <a:rPr lang="en-US" smtClean="0"/>
              <a:t>3/27/2022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Introduction to Behavioral Sciences</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D51A2C-2C72-42AC-B3EE-0544371AB5CB}" type="slidenum">
              <a:rPr lang="en-US" smtClean="0"/>
              <a:t>‹#›</a:t>
            </a:fld>
            <a:endParaRPr lang="en-US" dirty="0"/>
          </a:p>
        </p:txBody>
      </p:sp>
    </p:spTree>
    <p:extLst>
      <p:ext uri="{BB962C8B-B14F-4D97-AF65-F5344CB8AC3E}">
        <p14:creationId xmlns:p14="http://schemas.microsoft.com/office/powerpoint/2010/main" val="405233629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51A2C-2C72-42AC-B3EE-0544371AB5CB}" type="slidenum">
              <a:rPr lang="en-US" smtClean="0"/>
              <a:t>1</a:t>
            </a:fld>
            <a:endParaRPr lang="en-US"/>
          </a:p>
        </p:txBody>
      </p:sp>
      <p:sp>
        <p:nvSpPr>
          <p:cNvPr id="5" name="Footer Placeholder 4"/>
          <p:cNvSpPr>
            <a:spLocks noGrp="1"/>
          </p:cNvSpPr>
          <p:nvPr>
            <p:ph type="ftr" sz="quarter" idx="11"/>
          </p:nvPr>
        </p:nvSpPr>
        <p:spPr/>
        <p:txBody>
          <a:bodyPr/>
          <a:lstStyle/>
          <a:p>
            <a:r>
              <a:rPr lang="en-US"/>
              <a:t>Introduction to Behavioral Sciences</a:t>
            </a:r>
          </a:p>
        </p:txBody>
      </p:sp>
    </p:spTree>
    <p:extLst>
      <p:ext uri="{BB962C8B-B14F-4D97-AF65-F5344CB8AC3E}">
        <p14:creationId xmlns:p14="http://schemas.microsoft.com/office/powerpoint/2010/main" val="394506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behavior, what causes these</a:t>
            </a:r>
            <a:r>
              <a:rPr lang="en-US" baseline="0" dirty="0"/>
              <a:t> </a:t>
            </a:r>
            <a:r>
              <a:rPr lang="en-US" dirty="0"/>
              <a:t>behaviors to occur and the mental processes involved in it is an important area of interest </a:t>
            </a:r>
            <a:r>
              <a:rPr lang="en-US"/>
              <a:t>for a</a:t>
            </a:r>
            <a:r>
              <a:rPr lang="en-US" baseline="0"/>
              <a:t> </a:t>
            </a:r>
            <a:r>
              <a:rPr lang="en-US"/>
              <a:t>psychologist</a:t>
            </a:r>
            <a:r>
              <a:rPr lang="en-US" dirty="0"/>
              <a:t>.</a:t>
            </a:r>
            <a:endParaRPr lang="en-US" b="1" i="1" dirty="0"/>
          </a:p>
          <a:p>
            <a:endParaRPr lang="en-US" dirty="0"/>
          </a:p>
        </p:txBody>
      </p:sp>
      <p:sp>
        <p:nvSpPr>
          <p:cNvPr id="4" name="Footer Placeholder 3"/>
          <p:cNvSpPr>
            <a:spLocks noGrp="1"/>
          </p:cNvSpPr>
          <p:nvPr>
            <p:ph type="ftr" sz="quarter" idx="10"/>
          </p:nvPr>
        </p:nvSpPr>
        <p:spPr/>
        <p:txBody>
          <a:bodyPr/>
          <a:lstStyle/>
          <a:p>
            <a:r>
              <a:rPr lang="en-US"/>
              <a:t>Introduction to Behavioral Sciences</a:t>
            </a:r>
            <a:endParaRPr lang="en-US" dirty="0"/>
          </a:p>
        </p:txBody>
      </p:sp>
      <p:sp>
        <p:nvSpPr>
          <p:cNvPr id="5" name="Slide Number Placeholder 4"/>
          <p:cNvSpPr>
            <a:spLocks noGrp="1"/>
          </p:cNvSpPr>
          <p:nvPr>
            <p:ph type="sldNum" sz="quarter" idx="11"/>
          </p:nvPr>
        </p:nvSpPr>
        <p:spPr/>
        <p:txBody>
          <a:bodyPr/>
          <a:lstStyle/>
          <a:p>
            <a:fld id="{2ED51A2C-2C72-42AC-B3EE-0544371AB5CB}" type="slidenum">
              <a:rPr lang="en-US" smtClean="0"/>
              <a:t>3</a:t>
            </a:fld>
            <a:endParaRPr lang="en-US" dirty="0"/>
          </a:p>
        </p:txBody>
      </p:sp>
    </p:spTree>
    <p:extLst>
      <p:ext uri="{BB962C8B-B14F-4D97-AF65-F5344CB8AC3E}">
        <p14:creationId xmlns:p14="http://schemas.microsoft.com/office/powerpoint/2010/main" val="683365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FC2515B4-995F-4AD5-8A71-E81ADC7C7BF9}" type="datetime1">
              <a:rPr lang="en-US" smtClean="0"/>
              <a:t>3/27/2022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5D4087-6263-48AA-A2DA-456513EBB6D6}" type="datetime1">
              <a:rPr lang="en-US" smtClean="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967A60-4268-44F7-9317-B508477344D5}" type="datetime1">
              <a:rPr lang="en-US" smtClean="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F5073465-0DE6-42FF-BFCA-35069C2E1082}" type="datetime1">
              <a:rPr lang="en-US" smtClean="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517D96F6-0BF4-4FDC-92C0-0685B3A37B44}" type="datetime1">
              <a:rPr lang="en-US" smtClean="0"/>
              <a:t>3/27/2022</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33F2C76E-7523-4E5B-AC44-7CB99694E22A}" type="datetime1">
              <a:rPr lang="en-US" smtClean="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11189BB-8845-40FE-9DA8-8C506B2091C7}" type="datetime1">
              <a:rPr lang="en-US" smtClean="0"/>
              <a:t>3/27/2022</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522C972-18FC-4725-9F1C-4BB128CF4A93}" type="datetime1">
              <a:rPr lang="en-US" smtClean="0"/>
              <a:t>3/27/2022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DFBD4D8-2B96-4727-A0DD-55BFE2DA4A90}" type="datetime1">
              <a:rPr lang="en-US" smtClean="0"/>
              <a:t>3/27/2022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3751DB1-675E-4F36-8D4F-D5D3F1B0B155}" type="datetime1">
              <a:rPr lang="en-US" smtClean="0"/>
              <a:t>3/27/2022</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F3B8EE4-857C-4761-811B-38FD3AE19298}" type="datetime1">
              <a:rPr lang="en-US" smtClean="0"/>
              <a:t>3/27/2022</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C440ACA-D949-4873-9F13-A5DFD287CEF7}" type="datetime1">
              <a:rPr lang="en-US" smtClean="0"/>
              <a:t>3/27/2022</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0" y="2819400"/>
            <a:ext cx="5181600" cy="2362200"/>
          </a:xfrm>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2" name="Title 1"/>
          <p:cNvSpPr>
            <a:spLocks noGrp="1"/>
          </p:cNvSpPr>
          <p:nvPr>
            <p:ph type="ctrTitle"/>
          </p:nvPr>
        </p:nvSpPr>
        <p:spPr>
          <a:xfrm>
            <a:off x="1752600" y="304800"/>
            <a:ext cx="7772400" cy="1470025"/>
          </a:xfrm>
        </p:spPr>
        <p:txBody>
          <a:bodyPr>
            <a:normAutofit/>
          </a:bodyPr>
          <a:lstStyle/>
          <a:p>
            <a:r>
              <a:rPr lang="en-US" sz="2800" b="1" dirty="0"/>
              <a:t>INTRODUCTION TO PSYCHOLOGY</a:t>
            </a:r>
          </a:p>
        </p:txBody>
      </p:sp>
      <p:sp>
        <p:nvSpPr>
          <p:cNvPr id="5" name="TextBox 4"/>
          <p:cNvSpPr txBox="1"/>
          <p:nvPr/>
        </p:nvSpPr>
        <p:spPr>
          <a:xfrm>
            <a:off x="1752600" y="5867400"/>
            <a:ext cx="6400800" cy="381000"/>
          </a:xfrm>
          <a:prstGeom prst="rect">
            <a:avLst/>
          </a:prstGeom>
          <a:noFill/>
        </p:spPr>
        <p:txBody>
          <a:bodyPr wrap="square" rtlCol="0">
            <a:spAutoFit/>
          </a:bodyPr>
          <a:lstStyle/>
          <a:p>
            <a:pPr algn="ctr"/>
            <a:r>
              <a:rPr lang="en-US" b="1" i="1" dirty="0"/>
              <a:t>Psychology</a:t>
            </a:r>
          </a:p>
        </p:txBody>
      </p:sp>
    </p:spTree>
    <p:extLst>
      <p:ext uri="{BB962C8B-B14F-4D97-AF65-F5344CB8AC3E}">
        <p14:creationId xmlns:p14="http://schemas.microsoft.com/office/powerpoint/2010/main" val="527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dirty="0"/>
              <a:t>Gestalt Psychology</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10</a:t>
            </a:fld>
            <a:endParaRPr lang="en-US"/>
          </a:p>
        </p:txBody>
      </p:sp>
      <p:sp>
        <p:nvSpPr>
          <p:cNvPr id="3" name="Content Placeholder 2"/>
          <p:cNvSpPr>
            <a:spLocks noGrp="1"/>
          </p:cNvSpPr>
          <p:nvPr>
            <p:ph sz="quarter" idx="1"/>
          </p:nvPr>
        </p:nvSpPr>
        <p:spPr>
          <a:xfrm>
            <a:off x="457200" y="1600200"/>
            <a:ext cx="8458200" cy="3962400"/>
          </a:xfrm>
        </p:spPr>
        <p:txBody>
          <a:bodyPr/>
          <a:lstStyle/>
          <a:p>
            <a:pPr marL="0" indent="0">
              <a:buNone/>
            </a:pPr>
            <a:r>
              <a:rPr lang="en-US" sz="2200" b="1" i="1" dirty="0"/>
              <a:t>Max Wertheimer, Wolfgang Kohler and Kurt </a:t>
            </a:r>
            <a:r>
              <a:rPr lang="en-US" sz="2200" b="1" i="1" dirty="0" err="1"/>
              <a:t>Koffka</a:t>
            </a:r>
            <a:r>
              <a:rPr lang="en-US" sz="2200" b="1" i="1" dirty="0"/>
              <a:t> advocated this thought</a:t>
            </a:r>
            <a:r>
              <a:rPr lang="en-US" dirty="0"/>
              <a:t>.</a:t>
            </a:r>
          </a:p>
          <a:p>
            <a:pPr marL="0" indent="0">
              <a:buNone/>
            </a:pPr>
            <a:endParaRPr lang="en-US" dirty="0"/>
          </a:p>
          <a:p>
            <a:pPr marL="0" indent="0" algn="ctr">
              <a:buNone/>
            </a:pPr>
            <a:r>
              <a:rPr lang="en-US" sz="2400" i="1" dirty="0"/>
              <a:t>Gestalt means “</a:t>
            </a:r>
            <a:r>
              <a:rPr lang="en-US" sz="2400" i="1" dirty="0">
                <a:solidFill>
                  <a:schemeClr val="accent1"/>
                </a:solidFill>
              </a:rPr>
              <a:t>unified form</a:t>
            </a:r>
            <a:r>
              <a:rPr lang="en-US" sz="2400" i="1" dirty="0"/>
              <a:t>”, an “</a:t>
            </a:r>
            <a:r>
              <a:rPr lang="en-US" sz="2400" i="1" dirty="0">
                <a:solidFill>
                  <a:schemeClr val="accent1"/>
                </a:solidFill>
              </a:rPr>
              <a:t>organized whole</a:t>
            </a:r>
            <a:r>
              <a:rPr lang="en-US" sz="2400" i="1" dirty="0"/>
              <a:t>”</a:t>
            </a:r>
          </a:p>
          <a:p>
            <a:r>
              <a:rPr lang="en-US" sz="2400" i="1" dirty="0"/>
              <a:t>An approach to psychology that focuses on the organization of perception and thinking in a “whole” sense rather than on the individual elements of thinking, perception.</a:t>
            </a:r>
          </a:p>
        </p:txBody>
      </p:sp>
    </p:spTree>
    <p:extLst>
      <p:ext uri="{BB962C8B-B14F-4D97-AF65-F5344CB8AC3E}">
        <p14:creationId xmlns:p14="http://schemas.microsoft.com/office/powerpoint/2010/main" val="1333815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11</a:t>
            </a:fld>
            <a:endParaRPr lang="en-US"/>
          </a:p>
        </p:txBody>
      </p:sp>
      <p:pic>
        <p:nvPicPr>
          <p:cNvPr id="1026" name="Picture 2" descr="C:\Users\iman__000\Desktop\images (1) pic.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225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12</a:t>
            </a:fld>
            <a:endParaRPr lang="en-US"/>
          </a:p>
        </p:txBody>
      </p:sp>
      <p:sp>
        <p:nvSpPr>
          <p:cNvPr id="3" name="Content Placeholder 2"/>
          <p:cNvSpPr>
            <a:spLocks noGrp="1"/>
          </p:cNvSpPr>
          <p:nvPr>
            <p:ph sz="quarter" idx="1"/>
          </p:nvPr>
        </p:nvSpPr>
        <p:spPr/>
        <p:txBody>
          <a:bodyPr/>
          <a:lstStyle/>
          <a:p>
            <a:endParaRPr lang="en-US"/>
          </a:p>
        </p:txBody>
      </p:sp>
      <p:pic>
        <p:nvPicPr>
          <p:cNvPr id="2050" name="Picture 2" descr="C:\Users\iman__000\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03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t>Modern Perspectives of Psychology</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13</a:t>
            </a:fld>
            <a:endParaRPr lang="en-US"/>
          </a:p>
        </p:txBody>
      </p:sp>
      <p:sp>
        <p:nvSpPr>
          <p:cNvPr id="3" name="Content Placeholder 2"/>
          <p:cNvSpPr>
            <a:spLocks noGrp="1"/>
          </p:cNvSpPr>
          <p:nvPr>
            <p:ph sz="quarter" idx="1"/>
          </p:nvPr>
        </p:nvSpPr>
        <p:spPr>
          <a:xfrm>
            <a:off x="304800" y="1600200"/>
            <a:ext cx="8153400" cy="4873752"/>
          </a:xfrm>
        </p:spPr>
        <p:txBody>
          <a:bodyPr/>
          <a:lstStyle/>
          <a:p>
            <a:r>
              <a:rPr lang="en-US" sz="2200" b="1" i="1" dirty="0"/>
              <a:t>NEUROSCIENCE/BIOLOGICAL PERSPECTIVE</a:t>
            </a:r>
          </a:p>
          <a:p>
            <a:pPr marL="0" indent="0">
              <a:buNone/>
            </a:pPr>
            <a:endParaRPr lang="en-US" sz="2400" i="1" dirty="0"/>
          </a:p>
          <a:p>
            <a:pPr marL="0" indent="0">
              <a:buNone/>
            </a:pPr>
            <a:r>
              <a:rPr lang="en-US" sz="2400" i="1" dirty="0"/>
              <a:t>The approach that views behavior from the perspective of the brain, the nervous system, and other biological functions. It includes the study of heredity etc. </a:t>
            </a:r>
          </a:p>
          <a:p>
            <a:pPr marL="0" indent="0">
              <a:buNone/>
            </a:pPr>
            <a:r>
              <a:rPr lang="en-US" sz="2200" b="1" i="1" dirty="0"/>
              <a:t>E.g. Schizophrenia</a:t>
            </a:r>
            <a:r>
              <a:rPr lang="en-US" sz="2400" i="1" dirty="0"/>
              <a:t>, </a:t>
            </a:r>
            <a:r>
              <a:rPr lang="en-US" sz="2400" b="1" i="1" dirty="0"/>
              <a:t>sleep, depression, blood pressure</a:t>
            </a:r>
          </a:p>
        </p:txBody>
      </p:sp>
      <p:pic>
        <p:nvPicPr>
          <p:cNvPr id="4098" name="Picture 2" descr="C:\Users\iman__000\Desktop\bra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4114800"/>
            <a:ext cx="28194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58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14</a:t>
            </a:fld>
            <a:endParaRPr lang="en-US" dirty="0"/>
          </a:p>
        </p:txBody>
      </p:sp>
      <p:sp>
        <p:nvSpPr>
          <p:cNvPr id="3" name="Content Placeholder 2"/>
          <p:cNvSpPr>
            <a:spLocks noGrp="1"/>
          </p:cNvSpPr>
          <p:nvPr>
            <p:ph sz="quarter" idx="1"/>
          </p:nvPr>
        </p:nvSpPr>
        <p:spPr/>
        <p:txBody>
          <a:bodyPr/>
          <a:lstStyle/>
          <a:p>
            <a:r>
              <a:rPr lang="en-US" sz="2200" b="1" i="1" dirty="0"/>
              <a:t>PSYCHODYNAMICS PERSPECTIVE</a:t>
            </a:r>
          </a:p>
          <a:p>
            <a:endParaRPr lang="en-US" dirty="0"/>
          </a:p>
          <a:p>
            <a:pPr>
              <a:buFont typeface="Wingdings" pitchFamily="2" charset="2"/>
              <a:buChar char="ü"/>
            </a:pPr>
            <a:r>
              <a:rPr lang="en-US" sz="2400" dirty="0"/>
              <a:t>Viennese physician </a:t>
            </a:r>
            <a:r>
              <a:rPr lang="en-US" sz="2400" b="1" i="1" dirty="0">
                <a:solidFill>
                  <a:schemeClr val="accent1"/>
                </a:solidFill>
              </a:rPr>
              <a:t>Sigmund Freud </a:t>
            </a:r>
            <a:r>
              <a:rPr lang="en-US" sz="2400" dirty="0"/>
              <a:t>in 1900s.</a:t>
            </a:r>
          </a:p>
          <a:p>
            <a:pPr>
              <a:buFont typeface="Wingdings" pitchFamily="2" charset="2"/>
              <a:buChar char="ü"/>
            </a:pPr>
            <a:r>
              <a:rPr lang="en-US" sz="2400" i="1" dirty="0"/>
              <a:t>The approach based on the view that behavior is motivated by unconscious inner forces over which the individual has little control.</a:t>
            </a:r>
          </a:p>
          <a:p>
            <a:pPr>
              <a:buFont typeface="Wingdings" pitchFamily="2" charset="2"/>
              <a:buChar char="ü"/>
            </a:pPr>
            <a:r>
              <a:rPr lang="en-US" sz="2400" b="1" i="1" dirty="0"/>
              <a:t>Psychoanalysis</a:t>
            </a:r>
          </a:p>
          <a:p>
            <a:pPr marL="0" indent="0">
              <a:buNone/>
            </a:pPr>
            <a:r>
              <a:rPr lang="en-US" sz="2400" i="1" dirty="0"/>
              <a:t>e.g. dreams, slip of tongue</a:t>
            </a:r>
          </a:p>
          <a:p>
            <a:pPr marL="0" indent="0">
              <a:buNone/>
            </a:pPr>
            <a:endParaRPr lang="en-US" dirty="0"/>
          </a:p>
          <a:p>
            <a:endParaRPr lang="en-US" dirty="0"/>
          </a:p>
        </p:txBody>
      </p:sp>
      <p:pic>
        <p:nvPicPr>
          <p:cNvPr id="5" name="Picture 3" descr="C:\Users\iman__000\Desktop\psychodynamic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648200"/>
            <a:ext cx="4492239" cy="158115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normAutofit/>
          </a:bodyPr>
          <a:lstStyle/>
          <a:p>
            <a:r>
              <a:rPr lang="en-US" sz="2800" b="1" i="1" dirty="0"/>
              <a:t>Cont…</a:t>
            </a:r>
          </a:p>
        </p:txBody>
      </p:sp>
    </p:spTree>
    <p:extLst>
      <p:ext uri="{BB962C8B-B14F-4D97-AF65-F5344CB8AC3E}">
        <p14:creationId xmlns:p14="http://schemas.microsoft.com/office/powerpoint/2010/main" val="3316586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09600"/>
          </a:xfrm>
        </p:spPr>
        <p:txBody>
          <a:bodyPr>
            <a:normAutofit/>
          </a:bodyPr>
          <a:lstStyle/>
          <a:p>
            <a:r>
              <a:rPr lang="en-US" sz="2800" b="1" i="1" dirty="0"/>
              <a:t>Cont…</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15</a:t>
            </a:fld>
            <a:endParaRPr lang="en-US" dirty="0"/>
          </a:p>
        </p:txBody>
      </p:sp>
      <p:sp>
        <p:nvSpPr>
          <p:cNvPr id="3" name="Content Placeholder 2"/>
          <p:cNvSpPr>
            <a:spLocks noGrp="1"/>
          </p:cNvSpPr>
          <p:nvPr>
            <p:ph sz="quarter" idx="1"/>
          </p:nvPr>
        </p:nvSpPr>
        <p:spPr>
          <a:xfrm>
            <a:off x="228600" y="1523999"/>
            <a:ext cx="8077200" cy="4819161"/>
          </a:xfrm>
        </p:spPr>
        <p:txBody>
          <a:bodyPr>
            <a:normAutofit lnSpcReduction="10000"/>
          </a:bodyPr>
          <a:lstStyle/>
          <a:p>
            <a:r>
              <a:rPr lang="en-US" sz="2200" b="1" i="1" dirty="0"/>
              <a:t>BEHAVIORAL PERSPECTIVE</a:t>
            </a:r>
          </a:p>
          <a:p>
            <a:pPr>
              <a:buFont typeface="Wingdings" pitchFamily="2" charset="2"/>
              <a:buChar char="ü"/>
            </a:pPr>
            <a:r>
              <a:rPr lang="en-US" sz="2400" i="1" dirty="0"/>
              <a:t>John B. Watson, B. F. Skinner</a:t>
            </a:r>
          </a:p>
          <a:p>
            <a:pPr>
              <a:buFont typeface="Wingdings" pitchFamily="2" charset="2"/>
              <a:buChar char="ü"/>
            </a:pPr>
            <a:r>
              <a:rPr lang="en-US" sz="2400" i="1" dirty="0"/>
              <a:t>The approach that suggests that observable, measurable behavior should be the focus of study.</a:t>
            </a:r>
          </a:p>
          <a:p>
            <a:pPr marL="0" indent="0">
              <a:buNone/>
            </a:pPr>
            <a:r>
              <a:rPr lang="en-US" sz="2400" i="1" dirty="0"/>
              <a:t>e.g. </a:t>
            </a:r>
            <a:r>
              <a:rPr lang="en-US" sz="2400" dirty="0"/>
              <a:t>For example, a child who cries and is rewarded by getting his mother’s attention will cry again in the future.</a:t>
            </a:r>
            <a:endParaRPr lang="en-US" sz="2400" i="1" dirty="0"/>
          </a:p>
          <a:p>
            <a:pPr marL="0" indent="0">
              <a:buNone/>
            </a:pPr>
            <a:endParaRPr lang="en-US" dirty="0"/>
          </a:p>
          <a:p>
            <a:r>
              <a:rPr lang="en-US" sz="2200" b="1" i="1" dirty="0"/>
              <a:t>COGNITIVE PERSPECTIVE</a:t>
            </a:r>
          </a:p>
          <a:p>
            <a:pPr>
              <a:buFont typeface="Wingdings" pitchFamily="2" charset="2"/>
              <a:buChar char="ü"/>
            </a:pPr>
            <a:r>
              <a:rPr lang="en-US" sz="2400" i="1" dirty="0"/>
              <a:t>The approach that focuses on how people think, understand, and know about the world (1960s).</a:t>
            </a:r>
          </a:p>
          <a:p>
            <a:pPr>
              <a:buFont typeface="Wingdings" pitchFamily="2" charset="2"/>
              <a:buChar char="ü"/>
            </a:pPr>
            <a:r>
              <a:rPr lang="en-US" sz="2400" i="1" dirty="0"/>
              <a:t>Information processing(memory, intelligence, thought process, problem solving)</a:t>
            </a:r>
          </a:p>
        </p:txBody>
      </p:sp>
      <p:pic>
        <p:nvPicPr>
          <p:cNvPr id="3074" name="Picture 2" descr="C:\Users\iman__000\Desktop\behavi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317009"/>
            <a:ext cx="2060812" cy="13906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iman__000\Desktop\think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655" y="4038600"/>
            <a:ext cx="11049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082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t>Cont</a:t>
            </a:r>
            <a:r>
              <a:rPr lang="en-US" sz="2800" i="1" dirty="0"/>
              <a:t>…</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16</a:t>
            </a:fld>
            <a:endParaRPr lang="en-US" dirty="0"/>
          </a:p>
        </p:txBody>
      </p:sp>
      <p:sp>
        <p:nvSpPr>
          <p:cNvPr id="3" name="Content Placeholder 2"/>
          <p:cNvSpPr>
            <a:spLocks noGrp="1"/>
          </p:cNvSpPr>
          <p:nvPr>
            <p:ph sz="quarter" idx="1"/>
          </p:nvPr>
        </p:nvSpPr>
        <p:spPr>
          <a:xfrm>
            <a:off x="457199" y="1447800"/>
            <a:ext cx="8277225" cy="5026152"/>
          </a:xfrm>
        </p:spPr>
        <p:txBody>
          <a:bodyPr>
            <a:normAutofit/>
          </a:bodyPr>
          <a:lstStyle/>
          <a:p>
            <a:r>
              <a:rPr lang="en-US" sz="2200" b="1" i="1" dirty="0"/>
              <a:t>HUMANISTIC PERSPECTIVE </a:t>
            </a:r>
          </a:p>
          <a:p>
            <a:pPr>
              <a:buFont typeface="Wingdings" pitchFamily="2" charset="2"/>
              <a:buChar char="ü"/>
            </a:pPr>
            <a:r>
              <a:rPr lang="en-US" sz="2400" i="1" dirty="0"/>
              <a:t>Carl Rogers, Abraham Maslow.</a:t>
            </a:r>
          </a:p>
          <a:p>
            <a:pPr marL="0" indent="0">
              <a:buNone/>
            </a:pPr>
            <a:endParaRPr lang="en-US" sz="2400" i="1" dirty="0"/>
          </a:p>
          <a:p>
            <a:pPr>
              <a:buFont typeface="Wingdings" pitchFamily="2" charset="2"/>
              <a:buChar char="ü"/>
            </a:pPr>
            <a:r>
              <a:rPr lang="en-US" sz="2400" i="1" dirty="0"/>
              <a:t>The approach that suggests that all individuals naturally strive to grow, develop, and be in control of their lives and behavior.</a:t>
            </a:r>
          </a:p>
          <a:p>
            <a:pPr marL="0" indent="0">
              <a:buNone/>
            </a:pPr>
            <a:endParaRPr lang="en-US" sz="2400" i="1" dirty="0"/>
          </a:p>
          <a:p>
            <a:r>
              <a:rPr lang="en-US" sz="2400" i="1" dirty="0"/>
              <a:t>The emphasis of the humanistic perspective is on free will , the ability to freely make decisions about one’s own behavior and life.</a:t>
            </a:r>
          </a:p>
        </p:txBody>
      </p:sp>
      <p:pic>
        <p:nvPicPr>
          <p:cNvPr id="5122" name="Picture 2" descr="C:\Users\iman__000\Desktop\M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405719"/>
            <a:ext cx="1952625"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223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17</a:t>
            </a:fld>
            <a:endParaRPr lang="en-US" dirty="0"/>
          </a:p>
        </p:txBody>
      </p:sp>
      <p:sp>
        <p:nvSpPr>
          <p:cNvPr id="3" name="Content Placeholder 2"/>
          <p:cNvSpPr>
            <a:spLocks noGrp="1"/>
          </p:cNvSpPr>
          <p:nvPr>
            <p:ph sz="quarter" idx="1"/>
          </p:nvPr>
        </p:nvSpPr>
        <p:spPr>
          <a:xfrm>
            <a:off x="685800" y="838200"/>
            <a:ext cx="7467600" cy="4873752"/>
          </a:xfrm>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sz="3200" b="1" i="1" dirty="0"/>
              <a:t>THANK YOU </a:t>
            </a:r>
          </a:p>
          <a:p>
            <a:pPr marL="0" indent="0" algn="ctr">
              <a:buNone/>
            </a:pPr>
            <a:r>
              <a:rPr lang="en-US" sz="3200" b="1" i="1" dirty="0"/>
              <a:t>HAPPY LEARNING STUDENTS!</a:t>
            </a:r>
          </a:p>
          <a:p>
            <a:pPr marL="0" indent="0">
              <a:buNone/>
            </a:pPr>
            <a:endParaRPr lang="en-US" sz="3200" dirty="0"/>
          </a:p>
        </p:txBody>
      </p:sp>
    </p:spTree>
    <p:extLst>
      <p:ext uri="{BB962C8B-B14F-4D97-AF65-F5344CB8AC3E}">
        <p14:creationId xmlns:p14="http://schemas.microsoft.com/office/powerpoint/2010/main" val="202595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7467600" cy="685800"/>
          </a:xfrm>
        </p:spPr>
        <p:txBody>
          <a:bodyPr>
            <a:normAutofit/>
          </a:bodyPr>
          <a:lstStyle/>
          <a:p>
            <a:r>
              <a:rPr lang="en-US" sz="2800" b="1" i="1" dirty="0"/>
              <a:t>Learning Outcomes</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2</a:t>
            </a:fld>
            <a:endParaRPr lang="en-US"/>
          </a:p>
        </p:txBody>
      </p:sp>
      <p:sp>
        <p:nvSpPr>
          <p:cNvPr id="3" name="Content Placeholder 2"/>
          <p:cNvSpPr>
            <a:spLocks noGrp="1"/>
          </p:cNvSpPr>
          <p:nvPr>
            <p:ph sz="quarter" idx="1"/>
          </p:nvPr>
        </p:nvSpPr>
        <p:spPr>
          <a:xfrm>
            <a:off x="457200" y="1524000"/>
            <a:ext cx="8229600" cy="4645152"/>
          </a:xfrm>
        </p:spPr>
        <p:txBody>
          <a:bodyPr>
            <a:normAutofit lnSpcReduction="10000"/>
          </a:bodyPr>
          <a:lstStyle/>
          <a:p>
            <a:r>
              <a:rPr lang="en-US" b="1" i="1" dirty="0"/>
              <a:t>Definition of Psychology</a:t>
            </a:r>
          </a:p>
          <a:p>
            <a:r>
              <a:rPr lang="en-US" b="1" i="1" dirty="0"/>
              <a:t>Psychology then…History of Psychology</a:t>
            </a:r>
          </a:p>
          <a:p>
            <a:pPr lvl="1">
              <a:buFont typeface="Wingdings" pitchFamily="2" charset="2"/>
              <a:buChar char="ü"/>
            </a:pPr>
            <a:r>
              <a:rPr lang="en-US" b="1" i="1" dirty="0"/>
              <a:t>Structuralism……Introspection</a:t>
            </a:r>
          </a:p>
          <a:p>
            <a:pPr lvl="1">
              <a:buFont typeface="Wingdings" pitchFamily="2" charset="2"/>
              <a:buChar char="ü"/>
            </a:pPr>
            <a:r>
              <a:rPr lang="en-US" b="1" i="1" dirty="0"/>
              <a:t>Functionalism</a:t>
            </a:r>
          </a:p>
          <a:p>
            <a:pPr lvl="1">
              <a:buFont typeface="Wingdings" pitchFamily="2" charset="2"/>
              <a:buChar char="ü"/>
            </a:pPr>
            <a:r>
              <a:rPr lang="en-US" b="1" i="1" dirty="0"/>
              <a:t>Gestalt Psychology</a:t>
            </a:r>
          </a:p>
          <a:p>
            <a:r>
              <a:rPr lang="en-US" b="1" i="1" dirty="0"/>
              <a:t>Psychology Now…Modern Perspectives</a:t>
            </a:r>
          </a:p>
          <a:p>
            <a:pPr lvl="1">
              <a:buFont typeface="Wingdings" pitchFamily="2" charset="2"/>
              <a:buChar char="ü"/>
            </a:pPr>
            <a:r>
              <a:rPr lang="en-US" b="1" i="1" dirty="0"/>
              <a:t>Biological Perspective</a:t>
            </a:r>
          </a:p>
          <a:p>
            <a:pPr lvl="1">
              <a:buFont typeface="Wingdings" pitchFamily="2" charset="2"/>
              <a:buChar char="ü"/>
            </a:pPr>
            <a:r>
              <a:rPr lang="en-US" b="1" i="1" dirty="0"/>
              <a:t>Psychodynamic Perspective</a:t>
            </a:r>
          </a:p>
          <a:p>
            <a:pPr lvl="1">
              <a:buFont typeface="Wingdings" pitchFamily="2" charset="2"/>
              <a:buChar char="ü"/>
            </a:pPr>
            <a:r>
              <a:rPr lang="en-US" b="1" i="1" dirty="0"/>
              <a:t>Cognitive Perspective</a:t>
            </a:r>
          </a:p>
          <a:p>
            <a:pPr lvl="1">
              <a:buFont typeface="Wingdings" pitchFamily="2" charset="2"/>
              <a:buChar char="ü"/>
            </a:pPr>
            <a:r>
              <a:rPr lang="en-US" b="1" i="1" dirty="0"/>
              <a:t>Behavioral Perspective</a:t>
            </a:r>
          </a:p>
          <a:p>
            <a:pPr lvl="1">
              <a:buFont typeface="Wingdings" pitchFamily="2" charset="2"/>
              <a:buChar char="ü"/>
            </a:pPr>
            <a:r>
              <a:rPr lang="en-US" b="1" i="1" dirty="0"/>
              <a:t>Humanistic Perspective           </a:t>
            </a:r>
          </a:p>
        </p:txBody>
      </p:sp>
    </p:spTree>
    <p:extLst>
      <p:ext uri="{BB962C8B-B14F-4D97-AF65-F5344CB8AC3E}">
        <p14:creationId xmlns:p14="http://schemas.microsoft.com/office/powerpoint/2010/main" val="241843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467600" cy="1447800"/>
          </a:xfrm>
        </p:spPr>
        <p:txBody>
          <a:bodyPr>
            <a:normAutofit/>
          </a:bodyPr>
          <a:lstStyle/>
          <a:p>
            <a:r>
              <a:rPr lang="en-US" sz="2400" b="1" i="1" dirty="0"/>
              <a:t>PSYCHOLOGY</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3</a:t>
            </a:fld>
            <a:endParaRPr lang="en-US"/>
          </a:p>
        </p:txBody>
      </p:sp>
      <p:sp>
        <p:nvSpPr>
          <p:cNvPr id="3" name="Content Placeholder 2"/>
          <p:cNvSpPr>
            <a:spLocks noGrp="1"/>
          </p:cNvSpPr>
          <p:nvPr>
            <p:ph sz="quarter" idx="1"/>
          </p:nvPr>
        </p:nvSpPr>
        <p:spPr>
          <a:xfrm>
            <a:off x="609600" y="1600200"/>
            <a:ext cx="8229600" cy="4800600"/>
          </a:xfrm>
        </p:spPr>
        <p:txBody>
          <a:bodyPr>
            <a:normAutofit fontScale="92500" lnSpcReduction="10000"/>
          </a:bodyPr>
          <a:lstStyle/>
          <a:p>
            <a:pPr algn="ctr"/>
            <a:r>
              <a:rPr lang="en-US" dirty="0"/>
              <a:t>“</a:t>
            </a:r>
            <a:r>
              <a:rPr lang="en-US" b="1" i="1" dirty="0"/>
              <a:t>The </a:t>
            </a:r>
            <a:r>
              <a:rPr lang="en-US" b="1" i="1" u="sng" dirty="0">
                <a:solidFill>
                  <a:schemeClr val="accent2">
                    <a:lumMod val="60000"/>
                    <a:lumOff val="40000"/>
                  </a:schemeClr>
                </a:solidFill>
              </a:rPr>
              <a:t>scientific study</a:t>
            </a:r>
            <a:r>
              <a:rPr lang="en-US" b="1" i="1" u="sng" dirty="0"/>
              <a:t> </a:t>
            </a:r>
            <a:r>
              <a:rPr lang="en-US" b="1" i="1" dirty="0"/>
              <a:t>of </a:t>
            </a:r>
            <a:r>
              <a:rPr lang="en-US" b="1" i="1" u="sng" dirty="0">
                <a:solidFill>
                  <a:schemeClr val="accent2">
                    <a:lumMod val="60000"/>
                    <a:lumOff val="40000"/>
                  </a:schemeClr>
                </a:solidFill>
              </a:rPr>
              <a:t>behavior</a:t>
            </a:r>
            <a:r>
              <a:rPr lang="en-US" b="1" i="1" dirty="0"/>
              <a:t> and </a:t>
            </a:r>
            <a:r>
              <a:rPr lang="en-US" b="1" i="1" u="sng" dirty="0">
                <a:solidFill>
                  <a:schemeClr val="accent2">
                    <a:lumMod val="60000"/>
                    <a:lumOff val="40000"/>
                  </a:schemeClr>
                </a:solidFill>
              </a:rPr>
              <a:t>mental processes</a:t>
            </a:r>
            <a:r>
              <a:rPr lang="en-US" b="1" i="1" dirty="0"/>
              <a:t>”</a:t>
            </a:r>
          </a:p>
          <a:p>
            <a:pPr marL="0" indent="0">
              <a:buNone/>
            </a:pPr>
            <a:endParaRPr lang="en-US" b="1" i="1" dirty="0"/>
          </a:p>
          <a:p>
            <a:pPr marL="0" indent="0">
              <a:buNone/>
            </a:pPr>
            <a:r>
              <a:rPr lang="en-US" b="1" i="1" dirty="0"/>
              <a:t>It not only encompasses that what people do but also their thoughts, emotions, perceptions, reasoning processes, memories. </a:t>
            </a:r>
          </a:p>
          <a:p>
            <a:pPr marL="0" indent="0">
              <a:buNone/>
            </a:pPr>
            <a:endParaRPr lang="en-US" b="1" i="1" dirty="0"/>
          </a:p>
          <a:p>
            <a:r>
              <a:rPr lang="en-US" b="1" i="1" u="sng" dirty="0"/>
              <a:t>Behavior</a:t>
            </a:r>
            <a:r>
              <a:rPr lang="en-US" dirty="0"/>
              <a:t> is overt, manifest, obvious, and easy to study </a:t>
            </a:r>
          </a:p>
          <a:p>
            <a:r>
              <a:rPr lang="en-US" dirty="0"/>
              <a:t>The </a:t>
            </a:r>
            <a:r>
              <a:rPr lang="en-US" b="1" i="1" u="sng" dirty="0"/>
              <a:t>mental processes </a:t>
            </a:r>
            <a:r>
              <a:rPr lang="en-US" dirty="0"/>
              <a:t>that help carryout these behaviors are covert, underlying, hidden, and not easy to study. </a:t>
            </a:r>
            <a:endParaRPr lang="en-US" b="1" i="1" dirty="0"/>
          </a:p>
        </p:txBody>
      </p:sp>
    </p:spTree>
    <p:extLst>
      <p:ext uri="{BB962C8B-B14F-4D97-AF65-F5344CB8AC3E}">
        <p14:creationId xmlns:p14="http://schemas.microsoft.com/office/powerpoint/2010/main" val="368397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r>
              <a:rPr lang="en-US" sz="2800" b="1" i="1" dirty="0"/>
              <a:t>Cont…</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4</a:t>
            </a:fld>
            <a:endParaRPr lang="en-US" dirty="0"/>
          </a:p>
        </p:txBody>
      </p:sp>
      <p:sp>
        <p:nvSpPr>
          <p:cNvPr id="3" name="Content Placeholder 2"/>
          <p:cNvSpPr>
            <a:spLocks noGrp="1"/>
          </p:cNvSpPr>
          <p:nvPr>
            <p:ph sz="quarter" idx="1"/>
          </p:nvPr>
        </p:nvSpPr>
        <p:spPr>
          <a:xfrm>
            <a:off x="457200" y="1447800"/>
            <a:ext cx="7467600" cy="5026152"/>
          </a:xfrm>
        </p:spPr>
        <p:txBody>
          <a:bodyPr/>
          <a:lstStyle/>
          <a:p>
            <a:pPr marL="0" indent="0">
              <a:buNone/>
            </a:pPr>
            <a:r>
              <a:rPr lang="en-US" dirty="0"/>
              <a:t>Psychology has four primary goals:</a:t>
            </a:r>
          </a:p>
          <a:p>
            <a:pPr>
              <a:lnSpc>
                <a:spcPct val="200000"/>
              </a:lnSpc>
            </a:pPr>
            <a:r>
              <a:rPr lang="en-US" b="1" i="1" dirty="0">
                <a:solidFill>
                  <a:schemeClr val="accent2">
                    <a:lumMod val="60000"/>
                    <a:lumOff val="40000"/>
                  </a:schemeClr>
                </a:solidFill>
              </a:rPr>
              <a:t>Describe</a:t>
            </a:r>
          </a:p>
          <a:p>
            <a:pPr>
              <a:lnSpc>
                <a:spcPct val="200000"/>
              </a:lnSpc>
            </a:pPr>
            <a:r>
              <a:rPr lang="en-US" b="1" i="1" dirty="0">
                <a:solidFill>
                  <a:schemeClr val="accent2">
                    <a:lumMod val="60000"/>
                    <a:lumOff val="40000"/>
                  </a:schemeClr>
                </a:solidFill>
              </a:rPr>
              <a:t>Explain</a:t>
            </a:r>
          </a:p>
          <a:p>
            <a:pPr>
              <a:lnSpc>
                <a:spcPct val="200000"/>
              </a:lnSpc>
            </a:pPr>
            <a:r>
              <a:rPr lang="en-US" b="1" i="1" dirty="0">
                <a:solidFill>
                  <a:schemeClr val="accent2">
                    <a:lumMod val="60000"/>
                    <a:lumOff val="40000"/>
                  </a:schemeClr>
                </a:solidFill>
              </a:rPr>
              <a:t>Predict </a:t>
            </a:r>
          </a:p>
          <a:p>
            <a:pPr>
              <a:lnSpc>
                <a:spcPct val="200000"/>
              </a:lnSpc>
            </a:pPr>
            <a:r>
              <a:rPr lang="en-US" b="1" i="1" dirty="0">
                <a:solidFill>
                  <a:schemeClr val="accent2">
                    <a:lumMod val="60000"/>
                    <a:lumOff val="40000"/>
                  </a:schemeClr>
                </a:solidFill>
              </a:rPr>
              <a:t>Control</a:t>
            </a:r>
          </a:p>
          <a:p>
            <a:pPr marL="0" indent="0">
              <a:buNone/>
            </a:pPr>
            <a:endParaRPr lang="en-US" dirty="0"/>
          </a:p>
        </p:txBody>
      </p:sp>
    </p:spTree>
    <p:extLst>
      <p:ext uri="{BB962C8B-B14F-4D97-AF65-F5344CB8AC3E}">
        <p14:creationId xmlns:p14="http://schemas.microsoft.com/office/powerpoint/2010/main" val="1003002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467600" cy="1143000"/>
          </a:xfrm>
        </p:spPr>
        <p:txBody>
          <a:bodyPr/>
          <a:lstStyle/>
          <a:p>
            <a:endParaRPr lang="en-US"/>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5</a:t>
            </a:fld>
            <a:endParaRPr lang="en-US" dirty="0"/>
          </a:p>
        </p:txBody>
      </p:sp>
      <p:pic>
        <p:nvPicPr>
          <p:cNvPr id="1027" name="Picture 3"/>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39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467600" cy="838200"/>
          </a:xfrm>
        </p:spPr>
        <p:txBody>
          <a:bodyPr>
            <a:normAutofit/>
          </a:bodyPr>
          <a:lstStyle/>
          <a:p>
            <a:r>
              <a:rPr lang="en-US" sz="2800" b="1" i="1" dirty="0"/>
              <a:t>Roots of Psychology</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6</a:t>
            </a:fld>
            <a:endParaRPr lang="en-US"/>
          </a:p>
        </p:txBody>
      </p:sp>
      <p:sp>
        <p:nvSpPr>
          <p:cNvPr id="3" name="Content Placeholder 2"/>
          <p:cNvSpPr>
            <a:spLocks noGrp="1"/>
          </p:cNvSpPr>
          <p:nvPr>
            <p:ph sz="quarter" idx="1"/>
          </p:nvPr>
        </p:nvSpPr>
        <p:spPr>
          <a:xfrm>
            <a:off x="457200" y="1600200"/>
            <a:ext cx="8305800" cy="4873752"/>
          </a:xfrm>
        </p:spPr>
        <p:txBody>
          <a:bodyPr>
            <a:normAutofit/>
          </a:bodyPr>
          <a:lstStyle/>
          <a:p>
            <a:r>
              <a:rPr lang="en-US" sz="2200" dirty="0"/>
              <a:t>We can trace psychology’s roots back to the ancient </a:t>
            </a:r>
            <a:r>
              <a:rPr lang="en-US" sz="2200" b="1" i="1" dirty="0"/>
              <a:t>Greeks (430 BC</a:t>
            </a:r>
            <a:r>
              <a:rPr lang="en-US" sz="2200" dirty="0"/>
              <a:t>), who considered the mind to be a suitable topic for scholarly examination. </a:t>
            </a:r>
          </a:p>
          <a:p>
            <a:pPr marL="0" indent="0">
              <a:buNone/>
            </a:pPr>
            <a:endParaRPr lang="en-US" sz="2200" dirty="0"/>
          </a:p>
          <a:p>
            <a:r>
              <a:rPr lang="en-US" sz="2200" dirty="0"/>
              <a:t>In17th-century British philosopher </a:t>
            </a:r>
            <a:r>
              <a:rPr lang="en-US" sz="2200" b="1" i="1" dirty="0"/>
              <a:t>John Locke </a:t>
            </a:r>
            <a:r>
              <a:rPr lang="en-US" sz="2200" dirty="0"/>
              <a:t>(</a:t>
            </a:r>
            <a:r>
              <a:rPr lang="en-US" sz="2200" b="1" i="1" dirty="0"/>
              <a:t>1637)</a:t>
            </a:r>
            <a:r>
              <a:rPr lang="en-US" sz="2200" dirty="0"/>
              <a:t> believed that children were born into the world with minds like “blank slates” ( </a:t>
            </a:r>
            <a:r>
              <a:rPr lang="en-US" sz="2200" i="1" dirty="0"/>
              <a:t>tabula rasa </a:t>
            </a:r>
            <a:r>
              <a:rPr lang="en-US" sz="2200" dirty="0"/>
              <a:t>in Latin) </a:t>
            </a:r>
          </a:p>
          <a:p>
            <a:pPr lvl="1">
              <a:buFont typeface="Wingdings" pitchFamily="2" charset="2"/>
              <a:buChar char="Ø"/>
            </a:pPr>
            <a:r>
              <a:rPr lang="en-US" sz="1900" b="1" dirty="0"/>
              <a:t>Their experiences determined what kind of adults they would become</a:t>
            </a:r>
            <a:r>
              <a:rPr lang="en-US" sz="1900" dirty="0"/>
              <a:t>. </a:t>
            </a:r>
            <a:endParaRPr lang="en-US" sz="2200" dirty="0"/>
          </a:p>
          <a:p>
            <a:r>
              <a:rPr lang="en-US" sz="2200" b="1" i="1" dirty="0"/>
              <a:t>Plato</a:t>
            </a:r>
            <a:r>
              <a:rPr lang="en-US" sz="2200" dirty="0"/>
              <a:t> and the 17th-century French philosopher </a:t>
            </a:r>
            <a:r>
              <a:rPr lang="en-US" sz="2200" b="1" i="1" dirty="0"/>
              <a:t>René Descartes </a:t>
            </a:r>
            <a:r>
              <a:rPr lang="en-US" sz="2200" dirty="0"/>
              <a:t>argued that some knowledge was inborn in humans.</a:t>
            </a:r>
          </a:p>
        </p:txBody>
      </p:sp>
    </p:spTree>
    <p:extLst>
      <p:ext uri="{BB962C8B-B14F-4D97-AF65-F5344CB8AC3E}">
        <p14:creationId xmlns:p14="http://schemas.microsoft.com/office/powerpoint/2010/main" val="408122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467600" cy="762000"/>
          </a:xfrm>
        </p:spPr>
        <p:txBody>
          <a:bodyPr>
            <a:normAutofit fontScale="90000"/>
          </a:bodyPr>
          <a:lstStyle/>
          <a:p>
            <a:r>
              <a:rPr lang="en-US" sz="2800" b="1" i="1" dirty="0"/>
              <a:t>History of Psychology</a:t>
            </a:r>
            <a:br>
              <a:rPr lang="en-US" sz="2800" b="1" i="1" dirty="0"/>
            </a:br>
            <a:endParaRPr lang="en-US" sz="2800" b="1" i="1" dirty="0"/>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7</a:t>
            </a:fld>
            <a:endParaRPr lang="en-US" dirty="0"/>
          </a:p>
        </p:txBody>
      </p:sp>
      <p:sp>
        <p:nvSpPr>
          <p:cNvPr id="3" name="Content Placeholder 2"/>
          <p:cNvSpPr>
            <a:spLocks noGrp="1"/>
          </p:cNvSpPr>
          <p:nvPr>
            <p:ph sz="quarter" idx="1"/>
          </p:nvPr>
        </p:nvSpPr>
        <p:spPr>
          <a:xfrm>
            <a:off x="381000" y="1524000"/>
            <a:ext cx="8610600" cy="4797552"/>
          </a:xfrm>
        </p:spPr>
        <p:txBody>
          <a:bodyPr>
            <a:normAutofit/>
          </a:bodyPr>
          <a:lstStyle/>
          <a:p>
            <a:pPr marL="0" indent="0">
              <a:buNone/>
            </a:pPr>
            <a:r>
              <a:rPr lang="en-US" sz="2200" b="1" i="1" dirty="0"/>
              <a:t>STRUCTURALISM</a:t>
            </a:r>
          </a:p>
          <a:p>
            <a:r>
              <a:rPr lang="en-US" sz="2000" b="1" i="1" dirty="0"/>
              <a:t>William Wundt is considered as the father of Psychology, first laboratory at University of Leipzig at Germany in 1879</a:t>
            </a:r>
            <a:r>
              <a:rPr lang="en-US" sz="2200" b="1" i="1" dirty="0"/>
              <a:t>.</a:t>
            </a:r>
          </a:p>
          <a:p>
            <a:pPr lvl="1"/>
            <a:r>
              <a:rPr lang="en-US" dirty="0"/>
              <a:t>William Wundt’s approach focuses on studying structure of mind and uncovering the fundamental mental components i.e. nonphysical elements:</a:t>
            </a:r>
          </a:p>
          <a:p>
            <a:pPr marL="914400" lvl="3" indent="0">
              <a:buNone/>
            </a:pPr>
            <a:r>
              <a:rPr lang="en-US" b="1" dirty="0"/>
              <a:t>consciousness, thinking, emotions and other kinds of mental states and activities. </a:t>
            </a:r>
          </a:p>
          <a:p>
            <a:pPr marL="365760" lvl="1" indent="0">
              <a:buNone/>
            </a:pPr>
            <a:endParaRPr lang="en-US" dirty="0"/>
          </a:p>
          <a:p>
            <a:pPr lvl="1"/>
            <a:r>
              <a:rPr lang="en-US" dirty="0">
                <a:solidFill>
                  <a:schemeClr val="tx1"/>
                </a:solidFill>
              </a:rPr>
              <a:t>Physical consciousness into three parts</a:t>
            </a:r>
          </a:p>
          <a:p>
            <a:pPr lvl="3">
              <a:buFont typeface="Wingdings" pitchFamily="2" charset="2"/>
              <a:buChar char="ü"/>
            </a:pPr>
            <a:r>
              <a:rPr lang="en-US" dirty="0">
                <a:solidFill>
                  <a:schemeClr val="tx1"/>
                </a:solidFill>
              </a:rPr>
              <a:t>Physical sensation (What we see)</a:t>
            </a:r>
          </a:p>
          <a:p>
            <a:pPr lvl="3">
              <a:buFont typeface="Wingdings" pitchFamily="2" charset="2"/>
              <a:buChar char="ü"/>
            </a:pPr>
            <a:r>
              <a:rPr lang="en-US" dirty="0">
                <a:solidFill>
                  <a:schemeClr val="tx1"/>
                </a:solidFill>
              </a:rPr>
              <a:t>Feelings (Liking or disliking bananas)</a:t>
            </a:r>
          </a:p>
          <a:p>
            <a:pPr lvl="3">
              <a:buFont typeface="Wingdings" pitchFamily="2" charset="2"/>
              <a:buChar char="ü"/>
            </a:pPr>
            <a:r>
              <a:rPr lang="en-US" dirty="0">
                <a:solidFill>
                  <a:schemeClr val="tx1"/>
                </a:solidFill>
              </a:rPr>
              <a:t>Images (memories of other bananas)</a:t>
            </a:r>
          </a:p>
          <a:p>
            <a:pPr marL="0" indent="0">
              <a:buNone/>
            </a:pPr>
            <a:endParaRPr lang="en-US" dirty="0"/>
          </a:p>
        </p:txBody>
      </p:sp>
    </p:spTree>
    <p:extLst>
      <p:ext uri="{BB962C8B-B14F-4D97-AF65-F5344CB8AC3E}">
        <p14:creationId xmlns:p14="http://schemas.microsoft.com/office/powerpoint/2010/main" val="149190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467600" cy="792162"/>
          </a:xfrm>
        </p:spPr>
        <p:txBody>
          <a:bodyPr>
            <a:normAutofit/>
          </a:bodyPr>
          <a:lstStyle/>
          <a:p>
            <a:r>
              <a:rPr lang="en-US" sz="2400" b="1" i="1" dirty="0"/>
              <a:t>Introspection</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8</a:t>
            </a:fld>
            <a:endParaRPr lang="en-US" dirty="0"/>
          </a:p>
        </p:txBody>
      </p:sp>
      <p:sp>
        <p:nvSpPr>
          <p:cNvPr id="3" name="Content Placeholder 2"/>
          <p:cNvSpPr>
            <a:spLocks noGrp="1"/>
          </p:cNvSpPr>
          <p:nvPr>
            <p:ph sz="quarter" idx="1"/>
          </p:nvPr>
        </p:nvSpPr>
        <p:spPr>
          <a:xfrm>
            <a:off x="533400" y="1600200"/>
            <a:ext cx="8229600" cy="5105400"/>
          </a:xfrm>
        </p:spPr>
        <p:txBody>
          <a:bodyPr>
            <a:normAutofit fontScale="92500"/>
          </a:bodyPr>
          <a:lstStyle/>
          <a:p>
            <a:r>
              <a:rPr lang="en-US" sz="2200" i="1" dirty="0"/>
              <a:t>Students of William, </a:t>
            </a:r>
            <a:r>
              <a:rPr lang="en-US" sz="2200" b="1" i="1" dirty="0"/>
              <a:t>Edward Titchener (1867-1927</a:t>
            </a:r>
            <a:r>
              <a:rPr lang="en-US" sz="2200" i="1" dirty="0"/>
              <a:t>) advocated structuralism and practiced it at Cornell university New York.</a:t>
            </a:r>
          </a:p>
          <a:p>
            <a:pPr marL="0" indent="0">
              <a:buNone/>
            </a:pPr>
            <a:endParaRPr lang="en-US" i="1" dirty="0"/>
          </a:p>
          <a:p>
            <a:pPr marL="0" indent="0" algn="ctr">
              <a:buNone/>
            </a:pPr>
            <a:r>
              <a:rPr lang="en-US" i="1" dirty="0"/>
              <a:t>“</a:t>
            </a:r>
            <a:r>
              <a:rPr lang="en-US" b="1" i="1" dirty="0"/>
              <a:t>A procedure used to study the structure of the mind in which subjects were asked to describe in detail about their own thoughts and mental activities what they are experiencing when they are exposed to a stimulus.”</a:t>
            </a:r>
          </a:p>
          <a:p>
            <a:pPr marL="0" indent="0">
              <a:buNone/>
            </a:pPr>
            <a:endParaRPr lang="en-US" dirty="0"/>
          </a:p>
          <a:p>
            <a:r>
              <a:rPr lang="en-US" sz="2200" i="1" dirty="0"/>
              <a:t>Participants were typically exposed to auditory tone, auditory illusions and visual stimuli under very controlled and systematically varied environment</a:t>
            </a:r>
            <a:r>
              <a:rPr lang="en-US" i="1" dirty="0"/>
              <a:t>.</a:t>
            </a:r>
          </a:p>
        </p:txBody>
      </p:sp>
    </p:spTree>
    <p:extLst>
      <p:ext uri="{BB962C8B-B14F-4D97-AF65-F5344CB8AC3E}">
        <p14:creationId xmlns:p14="http://schemas.microsoft.com/office/powerpoint/2010/main" val="35468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t>Functionalism </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9</a:t>
            </a:fld>
            <a:endParaRPr lang="en-US"/>
          </a:p>
        </p:txBody>
      </p:sp>
      <p:sp>
        <p:nvSpPr>
          <p:cNvPr id="3" name="Content Placeholder 2"/>
          <p:cNvSpPr>
            <a:spLocks noGrp="1"/>
          </p:cNvSpPr>
          <p:nvPr>
            <p:ph sz="quarter" idx="1"/>
          </p:nvPr>
        </p:nvSpPr>
        <p:spPr>
          <a:xfrm>
            <a:off x="457200" y="1371600"/>
            <a:ext cx="8458200" cy="5102352"/>
          </a:xfrm>
        </p:spPr>
        <p:txBody>
          <a:bodyPr>
            <a:normAutofit/>
          </a:bodyPr>
          <a:lstStyle/>
          <a:p>
            <a:r>
              <a:rPr lang="en-US" sz="2200" b="1" i="1" dirty="0"/>
              <a:t>William James </a:t>
            </a:r>
            <a:r>
              <a:rPr lang="en-US" sz="2200" i="1" dirty="0"/>
              <a:t>concentrated on what the mind does—the functions of mental activity—and the role of behavior in allowing people to adapt to their environments.</a:t>
            </a:r>
          </a:p>
          <a:p>
            <a:r>
              <a:rPr lang="en-US" sz="2200" i="1" dirty="0"/>
              <a:t>It concentrated on what the mind does and how behavior functions. </a:t>
            </a:r>
          </a:p>
          <a:p>
            <a:r>
              <a:rPr lang="en-US" sz="2200" i="1" dirty="0"/>
              <a:t>What role behavior plays in allowing people to adapt to their environments. </a:t>
            </a:r>
          </a:p>
          <a:p>
            <a:r>
              <a:rPr lang="en-US" sz="2200" i="1" dirty="0"/>
              <a:t>A functionalist might examine the function of the emotion of fear in preparing us to deal with emergency situations.</a:t>
            </a:r>
          </a:p>
          <a:p>
            <a:pPr marL="0" indent="0">
              <a:buNone/>
            </a:pPr>
            <a:endParaRPr lang="en-US" sz="2200" i="1" dirty="0"/>
          </a:p>
          <a:p>
            <a:pPr marL="0" indent="0" algn="ctr">
              <a:buNone/>
            </a:pPr>
            <a:r>
              <a:rPr lang="en-US" sz="2000" b="1" i="1" dirty="0"/>
              <a:t>Focused on knowing how the mind allows people to function in the real world—how people work, play, and adapt to their surroundings, a viewpoint he called functionalism</a:t>
            </a:r>
            <a:r>
              <a:rPr lang="en-US" sz="2400" b="1" i="1" dirty="0"/>
              <a:t>.</a:t>
            </a:r>
            <a:endParaRPr lang="en-US" sz="2200" b="1" i="1" dirty="0"/>
          </a:p>
        </p:txBody>
      </p:sp>
    </p:spTree>
    <p:extLst>
      <p:ext uri="{BB962C8B-B14F-4D97-AF65-F5344CB8AC3E}">
        <p14:creationId xmlns:p14="http://schemas.microsoft.com/office/powerpoint/2010/main" val="19113173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1">
      <a:dk1>
        <a:sysClr val="windowText" lastClr="000000"/>
      </a:dk1>
      <a:lt1>
        <a:sysClr val="window" lastClr="FFFFFF"/>
      </a:lt1>
      <a:dk2>
        <a:srgbClr val="FF388C"/>
      </a:dk2>
      <a:lt2>
        <a:srgbClr val="D2D2D2"/>
      </a:lt2>
      <a:accent1>
        <a:srgbClr val="FF388C"/>
      </a:accent1>
      <a:accent2>
        <a:srgbClr val="E40059"/>
      </a:accent2>
      <a:accent3>
        <a:srgbClr val="9C007F"/>
      </a:accent3>
      <a:accent4>
        <a:srgbClr val="68007F"/>
      </a:accent4>
      <a:accent5>
        <a:srgbClr val="E40059"/>
      </a:accent5>
      <a:accent6>
        <a:srgbClr val="E40059"/>
      </a:accent6>
      <a:hlink>
        <a:srgbClr val="9C007F"/>
      </a:hlink>
      <a:folHlink>
        <a:srgbClr val="FF79C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893</TotalTime>
  <Words>832</Words>
  <Application>Microsoft Office PowerPoint</Application>
  <PresentationFormat>On-screen Show (4:3)</PresentationFormat>
  <Paragraphs>116</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Georgia</vt:lpstr>
      <vt:lpstr>Wingdings</vt:lpstr>
      <vt:lpstr>Wingdings 2</vt:lpstr>
      <vt:lpstr>Civic</vt:lpstr>
      <vt:lpstr>INTRODUCTION TO PSYCHOLOGY</vt:lpstr>
      <vt:lpstr>Learning Outcomes</vt:lpstr>
      <vt:lpstr>PSYCHOLOGY</vt:lpstr>
      <vt:lpstr>Cont…</vt:lpstr>
      <vt:lpstr>PowerPoint Presentation</vt:lpstr>
      <vt:lpstr>Roots of Psychology</vt:lpstr>
      <vt:lpstr>History of Psychology </vt:lpstr>
      <vt:lpstr>Introspection</vt:lpstr>
      <vt:lpstr>Functionalism </vt:lpstr>
      <vt:lpstr>Gestalt Psychology</vt:lpstr>
      <vt:lpstr>PowerPoint Presentation</vt:lpstr>
      <vt:lpstr>PowerPoint Presentation</vt:lpstr>
      <vt:lpstr>Modern Perspectives of Psychology</vt:lpstr>
      <vt:lpstr>Cont…</vt:lpstr>
      <vt:lpstr>Cont…</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PSYCHOLOGY</dc:title>
  <cp:lastModifiedBy>Welcome Welcome Estate</cp:lastModifiedBy>
  <cp:revision>156</cp:revision>
  <dcterms:created xsi:type="dcterms:W3CDTF">2006-08-16T00:00:00Z</dcterms:created>
  <dcterms:modified xsi:type="dcterms:W3CDTF">2022-03-27T16:09:05Z</dcterms:modified>
</cp:coreProperties>
</file>