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14"/>
  </p:notesMasterIdLst>
  <p:handoutMasterIdLst>
    <p:handoutMasterId r:id="rId15"/>
  </p:handoutMasterIdLst>
  <p:sldIdLst>
    <p:sldId id="256" r:id="rId2"/>
    <p:sldId id="257" r:id="rId3"/>
    <p:sldId id="286" r:id="rId4"/>
    <p:sldId id="279" r:id="rId5"/>
    <p:sldId id="283" r:id="rId6"/>
    <p:sldId id="280" r:id="rId7"/>
    <p:sldId id="287" r:id="rId8"/>
    <p:sldId id="281" r:id="rId9"/>
    <p:sldId id="285" r:id="rId10"/>
    <p:sldId id="282" r:id="rId11"/>
    <p:sldId id="284"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660"/>
  </p:normalViewPr>
  <p:slideViewPr>
    <p:cSldViewPr>
      <p:cViewPr varScale="1">
        <p:scale>
          <a:sx n="68" d="100"/>
          <a:sy n="68" d="100"/>
        </p:scale>
        <p:origin x="16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D657C-4629-45A3-B65E-DA7D7C4C7FAC}" type="datetimeFigureOut">
              <a:rPr lang="en-US" smtClean="0"/>
              <a:t>4/24/2022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9465E4-F82C-4E63-A9ED-2187FF466201}" type="slidenum">
              <a:rPr lang="en-US" smtClean="0"/>
              <a:t>‹#›</a:t>
            </a:fld>
            <a:endParaRPr lang="en-US" dirty="0"/>
          </a:p>
        </p:txBody>
      </p:sp>
    </p:spTree>
    <p:extLst>
      <p:ext uri="{BB962C8B-B14F-4D97-AF65-F5344CB8AC3E}">
        <p14:creationId xmlns:p14="http://schemas.microsoft.com/office/powerpoint/2010/main" val="21711860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9F6CF-36DB-41DE-8E5F-922366CF2C26}" type="datetimeFigureOut">
              <a:rPr lang="en-US" smtClean="0"/>
              <a:t>4/24/2022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51A2C-2C72-42AC-B3EE-0544371AB5CB}" type="slidenum">
              <a:rPr lang="en-US" smtClean="0"/>
              <a:t>‹#›</a:t>
            </a:fld>
            <a:endParaRPr lang="en-US" dirty="0"/>
          </a:p>
        </p:txBody>
      </p:sp>
    </p:spTree>
    <p:extLst>
      <p:ext uri="{BB962C8B-B14F-4D97-AF65-F5344CB8AC3E}">
        <p14:creationId xmlns:p14="http://schemas.microsoft.com/office/powerpoint/2010/main" val="40523362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51A2C-2C72-42AC-B3EE-0544371AB5CB}" type="slidenum">
              <a:rPr lang="en-US" smtClean="0"/>
              <a:t>1</a:t>
            </a:fld>
            <a:endParaRPr lang="en-US"/>
          </a:p>
        </p:txBody>
      </p:sp>
      <p:sp>
        <p:nvSpPr>
          <p:cNvPr id="5" name="Footer Placeholder 4"/>
          <p:cNvSpPr>
            <a:spLocks noGrp="1"/>
          </p:cNvSpPr>
          <p:nvPr>
            <p:ph type="ftr" sz="quarter" idx="11"/>
          </p:nvPr>
        </p:nvSpPr>
        <p:spPr/>
        <p:txBody>
          <a:bodyPr/>
          <a:lstStyle/>
          <a:p>
            <a:r>
              <a:rPr lang="en-US"/>
              <a:t>Introduction to Behavioral Sciences</a:t>
            </a:r>
          </a:p>
        </p:txBody>
      </p:sp>
    </p:spTree>
    <p:extLst>
      <p:ext uri="{BB962C8B-B14F-4D97-AF65-F5344CB8AC3E}">
        <p14:creationId xmlns:p14="http://schemas.microsoft.com/office/powerpoint/2010/main" val="39450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2515B4-995F-4AD5-8A71-E81ADC7C7BF9}" type="datetime1">
              <a:rPr lang="en-US" smtClean="0"/>
              <a:t>4/24/2022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5D4087-6263-48AA-A2DA-456513EBB6D6}" type="datetime1">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967A60-4268-44F7-9317-B508477344D5}" type="datetime1">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5073465-0DE6-42FF-BFCA-35069C2E1082}" type="datetime1">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17D96F6-0BF4-4FDC-92C0-0685B3A37B44}" type="datetime1">
              <a:rPr lang="en-US" smtClean="0"/>
              <a:t>4/24/2022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3F2C76E-7523-4E5B-AC44-7CB99694E22A}" type="datetime1">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11189BB-8845-40FE-9DA8-8C506B2091C7}" type="datetime1">
              <a:rPr lang="en-US" smtClean="0"/>
              <a:t>4/24/2022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22C972-18FC-4725-9F1C-4BB128CF4A93}" type="datetime1">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FBD4D8-2B96-4727-A0DD-55BFE2DA4A90}" type="datetime1">
              <a:rPr lang="en-US" smtClean="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3751DB1-675E-4F36-8D4F-D5D3F1B0B155}" type="datetime1">
              <a:rPr lang="en-US" smtClean="0"/>
              <a:t>4/24/2022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F3B8EE4-857C-4761-811B-38FD3AE19298}" type="datetime1">
              <a:rPr lang="en-US" smtClean="0"/>
              <a:t>4/24/2022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C440ACA-D949-4873-9F13-A5DFD287CEF7}" type="datetime1">
              <a:rPr lang="en-US" smtClean="0"/>
              <a:t>4/24/2022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0" y="2819400"/>
            <a:ext cx="5181600" cy="23622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a:xfrm>
            <a:off x="990600" y="228600"/>
            <a:ext cx="7162800" cy="1470025"/>
          </a:xfrm>
        </p:spPr>
        <p:txBody>
          <a:bodyPr>
            <a:normAutofit/>
          </a:bodyPr>
          <a:lstStyle/>
          <a:p>
            <a:r>
              <a:rPr lang="en-US" sz="2800" b="1" dirty="0">
                <a:solidFill>
                  <a:schemeClr val="tx1"/>
                </a:solidFill>
              </a:rPr>
              <a:t>MOTIVATION</a:t>
            </a:r>
          </a:p>
        </p:txBody>
      </p:sp>
      <p:sp>
        <p:nvSpPr>
          <p:cNvPr id="5" name="TextBox 4"/>
          <p:cNvSpPr txBox="1"/>
          <p:nvPr/>
        </p:nvSpPr>
        <p:spPr>
          <a:xfrm>
            <a:off x="1752600" y="5867400"/>
            <a:ext cx="6400800" cy="381000"/>
          </a:xfrm>
          <a:prstGeom prst="rect">
            <a:avLst/>
          </a:prstGeom>
          <a:noFill/>
        </p:spPr>
        <p:txBody>
          <a:bodyPr wrap="square" rtlCol="0">
            <a:spAutoFit/>
          </a:bodyPr>
          <a:lstStyle/>
          <a:p>
            <a:pPr algn="ctr"/>
            <a:r>
              <a:rPr lang="en-US" b="1" i="1" dirty="0"/>
              <a:t>Psychology</a:t>
            </a:r>
          </a:p>
        </p:txBody>
      </p:sp>
    </p:spTree>
    <p:extLst>
      <p:ext uri="{BB962C8B-B14F-4D97-AF65-F5344CB8AC3E}">
        <p14:creationId xmlns:p14="http://schemas.microsoft.com/office/powerpoint/2010/main" val="52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chemeClr val="accent3">
                    <a:lumMod val="60000"/>
                    <a:lumOff val="40000"/>
                  </a:schemeClr>
                </a:solidFill>
              </a:rPr>
              <a:t>Arousal Theory: Beyond drive reduction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
        <p:nvSpPr>
          <p:cNvPr id="4" name="Content Placeholder 3"/>
          <p:cNvSpPr>
            <a:spLocks noGrp="1"/>
          </p:cNvSpPr>
          <p:nvPr>
            <p:ph sz="quarter" idx="1"/>
          </p:nvPr>
        </p:nvSpPr>
        <p:spPr>
          <a:xfrm>
            <a:off x="301752" y="1527048"/>
            <a:ext cx="8503920" cy="4873752"/>
          </a:xfrm>
        </p:spPr>
        <p:txBody>
          <a:bodyPr>
            <a:normAutofit fontScale="92500"/>
          </a:bodyPr>
          <a:lstStyle/>
          <a:p>
            <a:pPr marL="0" indent="0" algn="ctr">
              <a:buNone/>
            </a:pPr>
            <a:r>
              <a:rPr lang="en-US" b="1" i="1" dirty="0"/>
              <a:t>“People are motivated to achieve and maintain an optimum level of bodily arousal”.</a:t>
            </a:r>
          </a:p>
          <a:p>
            <a:pPr marL="0" indent="0" algn="ctr">
              <a:buNone/>
            </a:pPr>
            <a:endParaRPr lang="en-US" b="1" i="1" dirty="0"/>
          </a:p>
          <a:p>
            <a:r>
              <a:rPr lang="en-US" sz="2800" i="1" dirty="0"/>
              <a:t>Studies show that too little arousal and we get bored: too much arousal and we withdraw, in an effort to lower our levels of arousal.</a:t>
            </a:r>
          </a:p>
          <a:p>
            <a:pPr marL="0" indent="0">
              <a:buNone/>
            </a:pPr>
            <a:endParaRPr lang="en-US" sz="2800" i="1" dirty="0"/>
          </a:p>
          <a:p>
            <a:r>
              <a:rPr lang="en-US" sz="2800" i="1" dirty="0"/>
              <a:t>The levels of arousal will improve performance, but only up until the optimum arousal level is reached</a:t>
            </a:r>
            <a:r>
              <a:rPr lang="en-US" i="1" dirty="0"/>
              <a:t>.</a:t>
            </a:r>
          </a:p>
          <a:p>
            <a:r>
              <a:rPr lang="en-US" i="1" dirty="0"/>
              <a:t>Arousal approaches seek to explain behavior in which the goal is to maintain or increase excitement. </a:t>
            </a:r>
          </a:p>
          <a:p>
            <a:pPr marL="0" indent="0">
              <a:buNone/>
            </a:pPr>
            <a:endParaRPr lang="en-US" i="1" dirty="0"/>
          </a:p>
          <a:p>
            <a:endParaRPr lang="en-US" dirty="0"/>
          </a:p>
        </p:txBody>
      </p:sp>
    </p:spTree>
    <p:extLst>
      <p:ext uri="{BB962C8B-B14F-4D97-AF65-F5344CB8AC3E}">
        <p14:creationId xmlns:p14="http://schemas.microsoft.com/office/powerpoint/2010/main" val="339234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Content Placeholder 3"/>
          <p:cNvSpPr>
            <a:spLocks noGrp="1"/>
          </p:cNvSpPr>
          <p:nvPr>
            <p:ph sz="quarter" idx="1"/>
          </p:nvPr>
        </p:nvSpPr>
        <p:spPr/>
        <p:txBody>
          <a:bodyPr/>
          <a:lstStyle/>
          <a:p>
            <a:pPr marL="274320" marR="0" lvl="0" indent="-274320" algn="l" defTabSz="914400" rtl="0" eaLnBrk="1" fontAlgn="auto" latinLnBrk="0" hangingPunct="1">
              <a:lnSpc>
                <a:spcPct val="100000"/>
              </a:lnSpc>
              <a:spcBef>
                <a:spcPct val="20000"/>
              </a:spcBef>
              <a:spcAft>
                <a:spcPts val="0"/>
              </a:spcAft>
              <a:buClr>
                <a:srgbClr val="AD0101"/>
              </a:buClr>
              <a:buSzPct val="85000"/>
              <a:buFont typeface="Wingdings 2"/>
              <a:buChar char=""/>
              <a:tabLst/>
              <a:defRPr/>
            </a:pPr>
            <a:r>
              <a:rPr kumimoji="0" lang="en-US" sz="2300" b="1" i="1" u="none" strike="noStrike" kern="1200" cap="none" spc="0" normalizeH="0" baseline="0" noProof="0" dirty="0">
                <a:ln>
                  <a:noFill/>
                </a:ln>
                <a:solidFill>
                  <a:prstClr val="black"/>
                </a:solidFill>
                <a:effectLst/>
                <a:uLnTx/>
                <a:uFillTx/>
                <a:latin typeface="Georgia"/>
                <a:ea typeface="+mn-ea"/>
                <a:cs typeface="+mn-cs"/>
              </a:rPr>
              <a:t>For example, </a:t>
            </a:r>
          </a:p>
          <a:p>
            <a:pPr marL="0" marR="0" lvl="0" indent="0" algn="just" defTabSz="914400" rtl="0" eaLnBrk="1" fontAlgn="auto" latinLnBrk="0" hangingPunct="1">
              <a:lnSpc>
                <a:spcPct val="100000"/>
              </a:lnSpc>
              <a:spcBef>
                <a:spcPct val="20000"/>
              </a:spcBef>
              <a:spcAft>
                <a:spcPts val="0"/>
              </a:spcAft>
              <a:buClr>
                <a:srgbClr val="AD0101"/>
              </a:buClr>
              <a:buSzPct val="85000"/>
              <a:buFont typeface="Wingdings 2"/>
              <a:buNone/>
              <a:tabLst/>
              <a:defRPr/>
            </a:pPr>
            <a:r>
              <a:rPr kumimoji="0" lang="en-US" sz="1700" b="1" i="1" u="none" strike="noStrike" kern="1200" cap="none" spc="0" normalizeH="0" baseline="0" noProof="0" dirty="0">
                <a:ln>
                  <a:noFill/>
                </a:ln>
                <a:solidFill>
                  <a:prstClr val="black"/>
                </a:solidFill>
                <a:effectLst/>
                <a:uLnTx/>
                <a:uFillTx/>
                <a:latin typeface="Georgia"/>
                <a:ea typeface="+mn-ea"/>
                <a:cs typeface="+mn-cs"/>
              </a:rPr>
              <a:t>Increased arousal can lead to better test performance by helping you stay alert, focused, and attentive, but too much arousal can lead to test anxiety and leave you nervous and unable to concentrate on the test</a:t>
            </a:r>
          </a:p>
          <a:p>
            <a:pPr marL="0" indent="0">
              <a:buNone/>
            </a:pPr>
            <a:endParaRPr lang="en-US" sz="2400" i="1" dirty="0"/>
          </a:p>
          <a:p>
            <a:r>
              <a:rPr lang="en-US" sz="2400" i="1" dirty="0"/>
              <a:t>Playing with ipad while teacher is delivering a lecture in order to reduce boredom.</a:t>
            </a:r>
          </a:p>
          <a:p>
            <a:r>
              <a:rPr lang="en-US" sz="2400" i="1" dirty="0"/>
              <a:t>Playing with ipad a night before exam to reduce stress and anxiety.</a:t>
            </a:r>
          </a:p>
          <a:p>
            <a:endParaRPr lang="en-US" dirty="0"/>
          </a:p>
        </p:txBody>
      </p:sp>
    </p:spTree>
    <p:extLst>
      <p:ext uri="{BB962C8B-B14F-4D97-AF65-F5344CB8AC3E}">
        <p14:creationId xmlns:p14="http://schemas.microsoft.com/office/powerpoint/2010/main" val="64761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12</a:t>
            </a:fld>
            <a:endParaRPr lang="en-US" dirty="0"/>
          </a:p>
        </p:txBody>
      </p:sp>
      <p:sp>
        <p:nvSpPr>
          <p:cNvPr id="3" name="Content Placeholder 2"/>
          <p:cNvSpPr>
            <a:spLocks noGrp="1"/>
          </p:cNvSpPr>
          <p:nvPr>
            <p:ph sz="quarter" idx="1"/>
          </p:nvPr>
        </p:nvSpPr>
        <p:spPr>
          <a:xfrm>
            <a:off x="685800" y="838200"/>
            <a:ext cx="7467600" cy="4873752"/>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3200" b="1" i="1" dirty="0"/>
              <a:t>THANK YOU </a:t>
            </a:r>
          </a:p>
          <a:p>
            <a:pPr marL="0" indent="0" algn="ctr">
              <a:buNone/>
            </a:pPr>
            <a:r>
              <a:rPr lang="en-US" sz="3200" b="1" i="1" dirty="0"/>
              <a:t>HAPPY LEARNING STUDENTS!</a:t>
            </a:r>
          </a:p>
          <a:p>
            <a:pPr marL="0" indent="0">
              <a:buNone/>
            </a:pPr>
            <a:endParaRPr lang="en-US" sz="3200" dirty="0"/>
          </a:p>
        </p:txBody>
      </p:sp>
    </p:spTree>
    <p:extLst>
      <p:ext uri="{BB962C8B-B14F-4D97-AF65-F5344CB8AC3E}">
        <p14:creationId xmlns:p14="http://schemas.microsoft.com/office/powerpoint/2010/main" val="20259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685800"/>
          </a:xfrm>
        </p:spPr>
        <p:txBody>
          <a:bodyPr>
            <a:normAutofit/>
          </a:bodyPr>
          <a:lstStyle/>
          <a:p>
            <a:r>
              <a:rPr lang="en-US" sz="2800" b="1" i="1" dirty="0">
                <a:solidFill>
                  <a:schemeClr val="tx1"/>
                </a:solidFill>
              </a:rPr>
              <a:t>Learning Outcomes</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2</a:t>
            </a:fld>
            <a:endParaRPr lang="en-US"/>
          </a:p>
        </p:txBody>
      </p:sp>
      <p:sp>
        <p:nvSpPr>
          <p:cNvPr id="3" name="Content Placeholder 2"/>
          <p:cNvSpPr>
            <a:spLocks noGrp="1"/>
          </p:cNvSpPr>
          <p:nvPr>
            <p:ph sz="quarter" idx="1"/>
          </p:nvPr>
        </p:nvSpPr>
        <p:spPr>
          <a:xfrm>
            <a:off x="457200" y="1828800"/>
            <a:ext cx="8229600" cy="4340352"/>
          </a:xfrm>
        </p:spPr>
        <p:txBody>
          <a:bodyPr>
            <a:normAutofit/>
          </a:bodyPr>
          <a:lstStyle/>
          <a:p>
            <a:pPr>
              <a:lnSpc>
                <a:spcPct val="150000"/>
              </a:lnSpc>
            </a:pPr>
            <a:r>
              <a:rPr lang="en-US" sz="2400" b="1" i="1" dirty="0"/>
              <a:t>Definition of Motivation</a:t>
            </a:r>
          </a:p>
          <a:p>
            <a:pPr>
              <a:lnSpc>
                <a:spcPct val="150000"/>
              </a:lnSpc>
            </a:pPr>
            <a:r>
              <a:rPr lang="en-US" sz="2400" b="1" i="1" dirty="0"/>
              <a:t>Theories of Motivation</a:t>
            </a:r>
          </a:p>
          <a:p>
            <a:pPr lvl="2">
              <a:lnSpc>
                <a:spcPct val="150000"/>
              </a:lnSpc>
              <a:buFont typeface="Wingdings" pitchFamily="2" charset="2"/>
              <a:buChar char="ü"/>
            </a:pPr>
            <a:r>
              <a:rPr lang="en-US" b="1" i="1" dirty="0"/>
              <a:t>Instinct Theory</a:t>
            </a:r>
          </a:p>
          <a:p>
            <a:pPr lvl="2">
              <a:lnSpc>
                <a:spcPct val="150000"/>
              </a:lnSpc>
              <a:buFont typeface="Wingdings" pitchFamily="2" charset="2"/>
              <a:buChar char="ü"/>
            </a:pPr>
            <a:r>
              <a:rPr lang="en-US" b="1" i="1" dirty="0"/>
              <a:t>Drive-Reduction Theory</a:t>
            </a:r>
          </a:p>
          <a:p>
            <a:pPr lvl="2">
              <a:lnSpc>
                <a:spcPct val="150000"/>
              </a:lnSpc>
              <a:buFont typeface="Wingdings" pitchFamily="2" charset="2"/>
              <a:buChar char="ü"/>
            </a:pPr>
            <a:r>
              <a:rPr lang="en-US" b="1" i="1" dirty="0"/>
              <a:t>Arousal Theory         </a:t>
            </a:r>
          </a:p>
          <a:p>
            <a:pPr marL="274320" lvl="1" indent="0">
              <a:lnSpc>
                <a:spcPct val="150000"/>
              </a:lnSpc>
              <a:buNone/>
            </a:pPr>
            <a:endParaRPr lang="en-US" sz="1900" b="1" i="1" dirty="0"/>
          </a:p>
          <a:p>
            <a:pPr marL="0" indent="0">
              <a:lnSpc>
                <a:spcPct val="150000"/>
              </a:lnSpc>
              <a:buNone/>
            </a:pPr>
            <a:endParaRPr lang="en-US" sz="2400" b="1" i="1" dirty="0"/>
          </a:p>
          <a:p>
            <a:pPr>
              <a:lnSpc>
                <a:spcPct val="150000"/>
              </a:lnSpc>
            </a:pPr>
            <a:endParaRPr lang="en-US" sz="2400" b="1" i="1" dirty="0"/>
          </a:p>
          <a:p>
            <a:pPr marL="0" indent="0">
              <a:buNone/>
            </a:pPr>
            <a:endParaRPr lang="en-US" b="1" i="1" dirty="0"/>
          </a:p>
        </p:txBody>
      </p:sp>
    </p:spTree>
    <p:extLst>
      <p:ext uri="{BB962C8B-B14F-4D97-AF65-F5344CB8AC3E}">
        <p14:creationId xmlns:p14="http://schemas.microsoft.com/office/powerpoint/2010/main" val="241843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Definition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
        <p:nvSpPr>
          <p:cNvPr id="4" name="Content Placeholder 3"/>
          <p:cNvSpPr>
            <a:spLocks noGrp="1"/>
          </p:cNvSpPr>
          <p:nvPr>
            <p:ph sz="quarter" idx="1"/>
          </p:nvPr>
        </p:nvSpPr>
        <p:spPr/>
        <p:txBody>
          <a:bodyPr>
            <a:normAutofit/>
          </a:bodyPr>
          <a:lstStyle/>
          <a:p>
            <a:pPr algn="ctr"/>
            <a:r>
              <a:rPr lang="en-US" sz="2400" b="1" i="1" dirty="0"/>
              <a:t>“An inner state (either need or desire) that directs and energizes the behavior and keep us moving towards our goals is called as motivation”.</a:t>
            </a:r>
          </a:p>
          <a:p>
            <a:pPr marL="0" indent="0" algn="ctr">
              <a:buNone/>
            </a:pPr>
            <a:endParaRPr lang="en-US" sz="2400" b="1" i="1" dirty="0"/>
          </a:p>
          <a:p>
            <a:pPr algn="ctr"/>
            <a:r>
              <a:rPr lang="en-US" sz="2400" b="1" i="1" dirty="0"/>
              <a:t>“Motivation refers to forces within an individual that account for the </a:t>
            </a:r>
            <a:r>
              <a:rPr lang="en-US" sz="2400" b="1" i="1" u="sng" dirty="0"/>
              <a:t>level</a:t>
            </a:r>
            <a:r>
              <a:rPr lang="en-US" sz="2400" b="1" i="1" dirty="0"/>
              <a:t>, </a:t>
            </a:r>
            <a:r>
              <a:rPr lang="en-US" sz="2400" b="1" i="1" u="sng" dirty="0"/>
              <a:t>direction</a:t>
            </a:r>
            <a:r>
              <a:rPr lang="en-US" sz="2400" b="1" i="1" dirty="0"/>
              <a:t>, and </a:t>
            </a:r>
            <a:r>
              <a:rPr lang="en-US" sz="2400" b="1" i="1" u="sng" dirty="0"/>
              <a:t>persistence</a:t>
            </a:r>
            <a:r>
              <a:rPr lang="en-US" sz="2400" b="1" i="1" dirty="0"/>
              <a:t> of effort expended at work”.</a:t>
            </a:r>
          </a:p>
          <a:p>
            <a:pPr algn="ctr"/>
            <a:endParaRPr lang="en-US" sz="2400" b="1" i="1" dirty="0"/>
          </a:p>
          <a:p>
            <a:pPr algn="ctr"/>
            <a:r>
              <a:rPr lang="en-US" sz="2400" b="1" i="1" dirty="0"/>
              <a:t>“It can be defined as that aspect of behavior concerned with goal direction”.</a:t>
            </a:r>
          </a:p>
          <a:p>
            <a:endParaRPr lang="en-US" dirty="0"/>
          </a:p>
        </p:txBody>
      </p:sp>
    </p:spTree>
    <p:extLst>
      <p:ext uri="{BB962C8B-B14F-4D97-AF65-F5344CB8AC3E}">
        <p14:creationId xmlns:p14="http://schemas.microsoft.com/office/powerpoint/2010/main" val="309391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chemeClr val="accent3">
                    <a:lumMod val="60000"/>
                    <a:lumOff val="40000"/>
                  </a:schemeClr>
                </a:solidFill>
              </a:rPr>
              <a:t>Instinct Theory: Born to be motivated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
        <p:nvSpPr>
          <p:cNvPr id="4" name="Content Placeholder 3"/>
          <p:cNvSpPr>
            <a:spLocks noGrp="1"/>
          </p:cNvSpPr>
          <p:nvPr>
            <p:ph sz="quarter" idx="1"/>
          </p:nvPr>
        </p:nvSpPr>
        <p:spPr/>
        <p:txBody>
          <a:bodyPr>
            <a:normAutofit/>
          </a:bodyPr>
          <a:lstStyle/>
          <a:p>
            <a:pPr algn="ctr"/>
            <a:r>
              <a:rPr lang="en-US" b="1" i="1" dirty="0"/>
              <a:t>“</a:t>
            </a:r>
            <a:r>
              <a:rPr lang="en-US" sz="2400" b="1" i="1" dirty="0"/>
              <a:t>This theory attributes behavior to </a:t>
            </a:r>
            <a:r>
              <a:rPr lang="en-US" sz="2400" b="1" i="1" u="sng" dirty="0"/>
              <a:t>instincts</a:t>
            </a:r>
            <a:r>
              <a:rPr lang="en-US" sz="2400" b="1" i="1" dirty="0"/>
              <a:t> (specific inborn, inflexible, goal-directed behavior patterns characteristics of an entire species).”</a:t>
            </a:r>
          </a:p>
          <a:p>
            <a:pPr marL="0" indent="0" algn="ctr">
              <a:buNone/>
            </a:pPr>
            <a:endParaRPr lang="en-US" b="1" i="1" dirty="0"/>
          </a:p>
          <a:p>
            <a:r>
              <a:rPr lang="en-US" sz="2400" b="1" i="1" u="sng" dirty="0"/>
              <a:t>Instincts</a:t>
            </a:r>
          </a:p>
          <a:p>
            <a:pPr marL="0" indent="0" algn="just">
              <a:buNone/>
            </a:pPr>
            <a:r>
              <a:rPr lang="en-US" b="1" i="1" dirty="0"/>
              <a:t>        </a:t>
            </a:r>
            <a:r>
              <a:rPr lang="en-US" sz="2000" b="1" i="1" dirty="0"/>
              <a:t>“Inborn patterns of behavior that are biologically determined rather than learned.” e.g. aggression, fear, curiosity, shame, anger etc.</a:t>
            </a:r>
          </a:p>
          <a:p>
            <a:r>
              <a:rPr lang="en-US" sz="2200" b="1" i="1" dirty="0">
                <a:solidFill>
                  <a:schemeClr val="accent3"/>
                </a:solidFill>
              </a:rPr>
              <a:t>Animals….migrating, nest building, mating, protecting their territory</a:t>
            </a:r>
          </a:p>
          <a:p>
            <a:r>
              <a:rPr lang="en-US" sz="2200" b="1" i="1" dirty="0">
                <a:solidFill>
                  <a:schemeClr val="accent3"/>
                </a:solidFill>
              </a:rPr>
              <a:t>Humans….reproduction, territorial protection…</a:t>
            </a:r>
            <a:r>
              <a:rPr lang="en-US" sz="2200" b="1" i="1" dirty="0" err="1">
                <a:solidFill>
                  <a:schemeClr val="accent3"/>
                </a:solidFill>
              </a:rPr>
              <a:t>etc</a:t>
            </a:r>
            <a:endParaRPr lang="en-US" sz="2200" b="1" i="1" dirty="0">
              <a:solidFill>
                <a:schemeClr val="accent3"/>
              </a:solidFill>
            </a:endParaRPr>
          </a:p>
        </p:txBody>
      </p:sp>
    </p:spTree>
    <p:extLst>
      <p:ext uri="{BB962C8B-B14F-4D97-AF65-F5344CB8AC3E}">
        <p14:creationId xmlns:p14="http://schemas.microsoft.com/office/powerpoint/2010/main" val="4950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4" name="Content Placeholder 3"/>
          <p:cNvSpPr>
            <a:spLocks noGrp="1"/>
          </p:cNvSpPr>
          <p:nvPr>
            <p:ph sz="quarter" idx="1"/>
          </p:nvPr>
        </p:nvSpPr>
        <p:spPr/>
        <p:txBody>
          <a:bodyPr/>
          <a:lstStyle/>
          <a:p>
            <a:pPr algn="just"/>
            <a:r>
              <a:rPr lang="en-US" sz="2400" i="1" dirty="0"/>
              <a:t>William McDougall identified </a:t>
            </a:r>
            <a:r>
              <a:rPr lang="en-US" sz="2400" b="1" i="1" dirty="0"/>
              <a:t>18 instincts </a:t>
            </a:r>
            <a:r>
              <a:rPr lang="en-US" sz="2400" i="1" dirty="0"/>
              <a:t>including curiosity, acquisition etc. Similarly Sigmund Freud generated his arguments on certain specific instincts.</a:t>
            </a:r>
          </a:p>
          <a:p>
            <a:pPr algn="just"/>
            <a:r>
              <a:rPr lang="en-US" b="1" i="1" u="sng" dirty="0"/>
              <a:t>Criticism</a:t>
            </a:r>
            <a:r>
              <a:rPr lang="en-US" sz="3200" b="1" i="1" dirty="0"/>
              <a:t> </a:t>
            </a:r>
            <a:endParaRPr lang="en-US" sz="2800" b="1" i="1" dirty="0"/>
          </a:p>
          <a:p>
            <a:pPr algn="just">
              <a:buFont typeface="Wingdings" pitchFamily="2" charset="2"/>
              <a:buChar char="ü"/>
            </a:pPr>
            <a:r>
              <a:rPr lang="en-US" sz="2400" b="1" i="1" dirty="0">
                <a:solidFill>
                  <a:schemeClr val="accent3"/>
                </a:solidFill>
              </a:rPr>
              <a:t>Most human behavior is not inborn but is learned.</a:t>
            </a:r>
          </a:p>
          <a:p>
            <a:pPr algn="just">
              <a:buFont typeface="Wingdings" pitchFamily="2" charset="2"/>
              <a:buChar char="ü"/>
            </a:pPr>
            <a:r>
              <a:rPr lang="en-US" sz="2400" b="1" i="1" dirty="0">
                <a:solidFill>
                  <a:schemeClr val="accent3"/>
                </a:solidFill>
              </a:rPr>
              <a:t>Human behavior is rarely rigid, inflexible, unchanging.</a:t>
            </a:r>
          </a:p>
          <a:p>
            <a:endParaRPr lang="en-US" dirty="0"/>
          </a:p>
        </p:txBody>
      </p:sp>
    </p:spTree>
    <p:extLst>
      <p:ext uri="{BB962C8B-B14F-4D97-AF65-F5344CB8AC3E}">
        <p14:creationId xmlns:p14="http://schemas.microsoft.com/office/powerpoint/2010/main" val="425792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758952"/>
          </a:xfrm>
        </p:spPr>
        <p:txBody>
          <a:bodyPr>
            <a:normAutofit/>
          </a:bodyPr>
          <a:lstStyle/>
          <a:p>
            <a:r>
              <a:rPr lang="en-US" sz="2800" b="1" i="1" dirty="0">
                <a:solidFill>
                  <a:schemeClr val="accent3">
                    <a:lumMod val="60000"/>
                    <a:lumOff val="40000"/>
                  </a:schemeClr>
                </a:solidFill>
              </a:rPr>
              <a:t>Drive Reduction Theory: Satisfying our needs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4" name="Content Placeholder 3"/>
          <p:cNvSpPr>
            <a:spLocks noGrp="1"/>
          </p:cNvSpPr>
          <p:nvPr>
            <p:ph sz="quarter" idx="1"/>
          </p:nvPr>
        </p:nvSpPr>
        <p:spPr>
          <a:xfrm>
            <a:off x="152400" y="1527048"/>
            <a:ext cx="8763000" cy="4797552"/>
          </a:xfrm>
        </p:spPr>
        <p:txBody>
          <a:bodyPr>
            <a:normAutofit/>
          </a:bodyPr>
          <a:lstStyle/>
          <a:p>
            <a:pPr algn="ctr"/>
            <a:r>
              <a:rPr lang="en-US" sz="2400" b="1" i="1" dirty="0"/>
              <a:t>When people lack some biological requirement, a drive to obtain that requirement is produced.</a:t>
            </a:r>
          </a:p>
          <a:p>
            <a:pPr algn="ctr">
              <a:lnSpc>
                <a:spcPct val="150000"/>
              </a:lnSpc>
            </a:pPr>
            <a:r>
              <a:rPr lang="en-US" sz="2400" b="1" i="1" dirty="0"/>
              <a:t>Motivated behavior is aimed at reducing </a:t>
            </a:r>
            <a:r>
              <a:rPr lang="en-US" sz="2400" b="1" i="1" u="sng" dirty="0"/>
              <a:t>drive</a:t>
            </a:r>
            <a:r>
              <a:rPr lang="en-US" sz="2400" b="1" i="1" dirty="0"/>
              <a:t> (state of bodily tension) and returning the organism to </a:t>
            </a:r>
            <a:r>
              <a:rPr lang="en-US" sz="2400" b="1" i="1" u="sng" dirty="0"/>
              <a:t>homeostasis</a:t>
            </a:r>
            <a:r>
              <a:rPr lang="en-US" sz="2400" b="1" i="1" dirty="0"/>
              <a:t> (balance).”</a:t>
            </a:r>
          </a:p>
          <a:p>
            <a:pPr algn="just"/>
            <a:r>
              <a:rPr lang="en-US" sz="2400" b="1" dirty="0"/>
              <a:t>An idea presented by Carl Hull</a:t>
            </a:r>
          </a:p>
          <a:p>
            <a:pPr algn="just"/>
            <a:r>
              <a:rPr lang="en-US" u="sng" dirty="0">
                <a:solidFill>
                  <a:schemeClr val="accent3"/>
                </a:solidFill>
              </a:rPr>
              <a:t>Homeostasis</a:t>
            </a:r>
          </a:p>
          <a:p>
            <a:pPr lvl="1" algn="just"/>
            <a:r>
              <a:rPr lang="en-US" dirty="0">
                <a:solidFill>
                  <a:schemeClr val="tx1"/>
                </a:solidFill>
              </a:rPr>
              <a:t>A tendency to maintain a balanced or constant internal state</a:t>
            </a:r>
            <a:r>
              <a:rPr lang="en-US" dirty="0">
                <a:solidFill>
                  <a:schemeClr val="accent3">
                    <a:lumMod val="60000"/>
                    <a:lumOff val="40000"/>
                  </a:schemeClr>
                </a:solidFill>
              </a:rPr>
              <a:t>.</a:t>
            </a:r>
          </a:p>
        </p:txBody>
      </p:sp>
    </p:spTree>
    <p:extLst>
      <p:ext uri="{BB962C8B-B14F-4D97-AF65-F5344CB8AC3E}">
        <p14:creationId xmlns:p14="http://schemas.microsoft.com/office/powerpoint/2010/main" val="39389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D3CD-3D6A-4D83-B759-6E79B62CC74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58ED7AED-08C2-4BB7-BCC2-C3041C7880E3}"/>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Content Placeholder 3">
            <a:extLst>
              <a:ext uri="{FF2B5EF4-FFF2-40B4-BE49-F238E27FC236}">
                <a16:creationId xmlns:a16="http://schemas.microsoft.com/office/drawing/2014/main" id="{1C7A3E01-1A27-43E3-8369-A93D8C27ABB8}"/>
              </a:ext>
            </a:extLst>
          </p:cNvPr>
          <p:cNvSpPr>
            <a:spLocks noGrp="1"/>
          </p:cNvSpPr>
          <p:nvPr>
            <p:ph sz="quarter" idx="1"/>
          </p:nvPr>
        </p:nvSpPr>
        <p:spPr/>
        <p:txBody>
          <a:bodyPr/>
          <a:lstStyle/>
          <a:p>
            <a:r>
              <a:rPr lang="en-US" sz="2800" b="1" i="1" u="sng" dirty="0">
                <a:solidFill>
                  <a:schemeClr val="accent3"/>
                </a:solidFill>
              </a:rPr>
              <a:t>Drive</a:t>
            </a:r>
          </a:p>
          <a:p>
            <a:pPr lvl="1">
              <a:buFont typeface="Wingdings" pitchFamily="2" charset="2"/>
              <a:buChar char="ü"/>
            </a:pPr>
            <a:r>
              <a:rPr lang="en-US" sz="2400" b="1" i="1" dirty="0">
                <a:solidFill>
                  <a:schemeClr val="tx1"/>
                </a:solidFill>
              </a:rPr>
              <a:t>A motivation that pushes you to reach a goal.</a:t>
            </a:r>
          </a:p>
          <a:p>
            <a:pPr lvl="1">
              <a:buFont typeface="Wingdings" pitchFamily="2" charset="2"/>
              <a:buChar char="ü"/>
            </a:pPr>
            <a:r>
              <a:rPr lang="en-US" sz="2400" b="1" i="1" dirty="0">
                <a:solidFill>
                  <a:schemeClr val="tx1"/>
                </a:solidFill>
              </a:rPr>
              <a:t>Motivational tension that energizes behavior in order to fulfill some need. </a:t>
            </a:r>
          </a:p>
          <a:p>
            <a:pPr lvl="1">
              <a:buFont typeface="Wingdings" pitchFamily="2" charset="2"/>
              <a:buChar char="ü"/>
            </a:pPr>
            <a:r>
              <a:rPr lang="en-US" sz="2400" b="1" i="1" dirty="0">
                <a:solidFill>
                  <a:schemeClr val="tx1"/>
                </a:solidFill>
              </a:rPr>
              <a:t>Tension induced by need which are called as </a:t>
            </a:r>
            <a:r>
              <a:rPr lang="en-US" sz="2400" b="1" i="1" u="sng" dirty="0">
                <a:solidFill>
                  <a:schemeClr val="tx1"/>
                </a:solidFill>
              </a:rPr>
              <a:t>primary drivers</a:t>
            </a:r>
            <a:r>
              <a:rPr lang="en-US" sz="2400" b="1" i="1" dirty="0">
                <a:solidFill>
                  <a:schemeClr val="tx1"/>
                </a:solidFill>
              </a:rPr>
              <a:t>: food, water, sleep etc.   </a:t>
            </a:r>
          </a:p>
          <a:p>
            <a:pPr marL="274320" lvl="1" indent="0">
              <a:buNone/>
            </a:pPr>
            <a:endParaRPr lang="en-US" sz="2400" b="1" i="1" dirty="0">
              <a:solidFill>
                <a:schemeClr val="tx1"/>
              </a:solidFill>
            </a:endParaRPr>
          </a:p>
          <a:p>
            <a:r>
              <a:rPr lang="en-US" dirty="0">
                <a:solidFill>
                  <a:schemeClr val="accent3"/>
                </a:solidFill>
              </a:rPr>
              <a:t>Drive Reduction Theory </a:t>
            </a:r>
            <a:r>
              <a:rPr lang="en-US" dirty="0"/>
              <a:t>provide a good explanation of how primary drives motivate behavior. </a:t>
            </a:r>
          </a:p>
        </p:txBody>
      </p:sp>
    </p:spTree>
    <p:extLst>
      <p:ext uri="{BB962C8B-B14F-4D97-AF65-F5344CB8AC3E}">
        <p14:creationId xmlns:p14="http://schemas.microsoft.com/office/powerpoint/2010/main" val="310967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Content Placeholder 3"/>
          <p:cNvSpPr>
            <a:spLocks noGrp="1"/>
          </p:cNvSpPr>
          <p:nvPr>
            <p:ph sz="quarter" idx="1"/>
          </p:nvPr>
        </p:nvSpPr>
        <p:spPr>
          <a:xfrm>
            <a:off x="152400" y="1247034"/>
            <a:ext cx="8595360" cy="5298228"/>
          </a:xfrm>
        </p:spPr>
        <p:txBody>
          <a:bodyPr>
            <a:normAutofit fontScale="92500" lnSpcReduction="10000"/>
          </a:bodyPr>
          <a:lstStyle/>
          <a:p>
            <a:pPr algn="just"/>
            <a:r>
              <a:rPr lang="en-US" sz="2400" b="1" i="1" dirty="0"/>
              <a:t>PRIMARY DRIVES</a:t>
            </a:r>
          </a:p>
          <a:p>
            <a:pPr marL="0" indent="0" algn="just">
              <a:buNone/>
            </a:pPr>
            <a:r>
              <a:rPr lang="en-US" sz="2200" dirty="0"/>
              <a:t>Physiological based unlearned motive, such as hunger. Related to biological needs of body or species, associated with the survival of the organism and the species.</a:t>
            </a:r>
          </a:p>
          <a:p>
            <a:pPr lvl="2" algn="just">
              <a:buFont typeface="Wingdings" pitchFamily="2" charset="2"/>
              <a:buChar char="ü"/>
            </a:pPr>
            <a:r>
              <a:rPr lang="en-US" dirty="0">
                <a:solidFill>
                  <a:schemeClr val="accent3">
                    <a:lumMod val="60000"/>
                    <a:lumOff val="40000"/>
                  </a:schemeClr>
                </a:solidFill>
              </a:rPr>
              <a:t>Hunger</a:t>
            </a:r>
          </a:p>
          <a:p>
            <a:pPr lvl="2" algn="just">
              <a:buFont typeface="Wingdings" pitchFamily="2" charset="2"/>
              <a:buChar char="ü"/>
            </a:pPr>
            <a:r>
              <a:rPr lang="en-US" dirty="0">
                <a:solidFill>
                  <a:schemeClr val="accent3">
                    <a:lumMod val="60000"/>
                    <a:lumOff val="40000"/>
                  </a:schemeClr>
                </a:solidFill>
              </a:rPr>
              <a:t>Thirst</a:t>
            </a:r>
          </a:p>
          <a:p>
            <a:pPr lvl="2" algn="just">
              <a:buFont typeface="Wingdings" pitchFamily="2" charset="2"/>
              <a:buChar char="ü"/>
            </a:pPr>
            <a:r>
              <a:rPr lang="en-US" dirty="0">
                <a:solidFill>
                  <a:schemeClr val="accent3">
                    <a:lumMod val="60000"/>
                    <a:lumOff val="40000"/>
                  </a:schemeClr>
                </a:solidFill>
              </a:rPr>
              <a:t>Sleep</a:t>
            </a:r>
          </a:p>
          <a:p>
            <a:pPr lvl="2" algn="just">
              <a:buFont typeface="Wingdings" pitchFamily="2" charset="2"/>
              <a:buChar char="ü"/>
            </a:pPr>
            <a:r>
              <a:rPr lang="en-US" dirty="0">
                <a:solidFill>
                  <a:schemeClr val="accent3">
                    <a:lumMod val="60000"/>
                    <a:lumOff val="40000"/>
                  </a:schemeClr>
                </a:solidFill>
              </a:rPr>
              <a:t>Excretion</a:t>
            </a:r>
          </a:p>
          <a:p>
            <a:pPr lvl="2" algn="just">
              <a:buFont typeface="Wingdings" pitchFamily="2" charset="2"/>
              <a:buChar char="ü"/>
            </a:pPr>
            <a:r>
              <a:rPr lang="en-US" dirty="0">
                <a:solidFill>
                  <a:schemeClr val="accent3">
                    <a:lumMod val="60000"/>
                    <a:lumOff val="40000"/>
                  </a:schemeClr>
                </a:solidFill>
              </a:rPr>
              <a:t>Aggression</a:t>
            </a:r>
          </a:p>
          <a:p>
            <a:pPr marL="434340" indent="-342900" algn="just"/>
            <a:r>
              <a:rPr lang="en-US" sz="2400" b="1" i="1" dirty="0"/>
              <a:t>SECONDARY DRIVES</a:t>
            </a:r>
          </a:p>
          <a:p>
            <a:pPr marL="91440" indent="0" algn="just">
              <a:buNone/>
            </a:pPr>
            <a:r>
              <a:rPr lang="en-US" sz="2200" dirty="0"/>
              <a:t>Such unlearned motives in which no obvious biological need is fulfilled. Needs are created by prior experience and learning.</a:t>
            </a:r>
          </a:p>
          <a:p>
            <a:pPr lvl="2" algn="just">
              <a:buFont typeface="Wingdings" pitchFamily="2" charset="2"/>
              <a:buChar char="ü"/>
            </a:pPr>
            <a:r>
              <a:rPr lang="en-US" dirty="0">
                <a:solidFill>
                  <a:schemeClr val="accent3">
                    <a:lumMod val="60000"/>
                    <a:lumOff val="40000"/>
                  </a:schemeClr>
                </a:solidFill>
              </a:rPr>
              <a:t>Achievement</a:t>
            </a:r>
          </a:p>
          <a:p>
            <a:pPr lvl="2" algn="just">
              <a:buFont typeface="Wingdings" pitchFamily="2" charset="2"/>
              <a:buChar char="ü"/>
            </a:pPr>
            <a:r>
              <a:rPr lang="en-US" dirty="0">
                <a:solidFill>
                  <a:schemeClr val="accent3">
                    <a:lumMod val="60000"/>
                    <a:lumOff val="40000"/>
                  </a:schemeClr>
                </a:solidFill>
              </a:rPr>
              <a:t>Affiliation</a:t>
            </a:r>
          </a:p>
          <a:p>
            <a:pPr lvl="2" algn="just">
              <a:buFont typeface="Wingdings" pitchFamily="2" charset="2"/>
              <a:buChar char="ü"/>
            </a:pPr>
            <a:r>
              <a:rPr lang="en-US" dirty="0">
                <a:solidFill>
                  <a:schemeClr val="accent3">
                    <a:lumMod val="60000"/>
                    <a:lumOff val="40000"/>
                  </a:schemeClr>
                </a:solidFill>
              </a:rPr>
              <a:t>Autonomy/power</a:t>
            </a:r>
          </a:p>
          <a:p>
            <a:pPr lvl="2" algn="just">
              <a:buFont typeface="Wingdings" pitchFamily="2" charset="2"/>
              <a:buChar char="ü"/>
            </a:pPr>
            <a:r>
              <a:rPr lang="en-US" dirty="0">
                <a:solidFill>
                  <a:schemeClr val="accent3">
                    <a:lumMod val="60000"/>
                    <a:lumOff val="40000"/>
                  </a:schemeClr>
                </a:solidFill>
              </a:rPr>
              <a:t>Money, Social approval </a:t>
            </a:r>
          </a:p>
          <a:p>
            <a:pPr algn="just"/>
            <a:endParaRPr lang="en-US" dirty="0"/>
          </a:p>
        </p:txBody>
      </p:sp>
    </p:spTree>
    <p:extLst>
      <p:ext uri="{BB962C8B-B14F-4D97-AF65-F5344CB8AC3E}">
        <p14:creationId xmlns:p14="http://schemas.microsoft.com/office/powerpoint/2010/main" val="61284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4" name="Content Placeholder 3"/>
          <p:cNvSpPr>
            <a:spLocks noGrp="1"/>
          </p:cNvSpPr>
          <p:nvPr>
            <p:ph sz="quarter" idx="1"/>
          </p:nvPr>
        </p:nvSpPr>
        <p:spPr/>
        <p:txBody>
          <a:bodyPr/>
          <a:lstStyle/>
          <a:p>
            <a:r>
              <a:rPr lang="en-US" b="1" i="1" u="sng" dirty="0">
                <a:solidFill>
                  <a:schemeClr val="accent3"/>
                </a:solidFill>
              </a:rPr>
              <a:t>Criticism</a:t>
            </a:r>
          </a:p>
          <a:p>
            <a:pPr lvl="1">
              <a:buFont typeface="Wingdings" pitchFamily="2" charset="2"/>
              <a:buChar char="ü"/>
            </a:pPr>
            <a:r>
              <a:rPr lang="en-US" b="1" i="1" dirty="0">
                <a:solidFill>
                  <a:schemeClr val="accent3">
                    <a:lumMod val="60000"/>
                    <a:lumOff val="40000"/>
                  </a:schemeClr>
                </a:solidFill>
              </a:rPr>
              <a:t> </a:t>
            </a:r>
            <a:r>
              <a:rPr lang="en-US" b="1" i="1" dirty="0">
                <a:solidFill>
                  <a:schemeClr val="tx1"/>
                </a:solidFill>
              </a:rPr>
              <a:t>Drives are not always reduced, they are increased as well e.g. chocolate craving, horror movies, recreation, parachuting etc.</a:t>
            </a:r>
          </a:p>
          <a:p>
            <a:pPr lvl="1">
              <a:buFont typeface="Wingdings" pitchFamily="2" charset="2"/>
              <a:buChar char="ü"/>
            </a:pPr>
            <a:r>
              <a:rPr lang="en-US" b="1" i="1" dirty="0">
                <a:solidFill>
                  <a:schemeClr val="tx1"/>
                </a:solidFill>
              </a:rPr>
              <a:t> Some behavior is triggered by external stimuli (incentive) rather than internal states.  </a:t>
            </a:r>
          </a:p>
          <a:p>
            <a:pPr lvl="1">
              <a:buFont typeface="Wingdings" pitchFamily="2" charset="2"/>
              <a:buChar char="ü"/>
            </a:pPr>
            <a:r>
              <a:rPr lang="en-US" b="1" i="1" dirty="0">
                <a:solidFill>
                  <a:schemeClr val="tx1"/>
                </a:solidFill>
              </a:rPr>
              <a:t>No focus on secondary drives.            </a:t>
            </a:r>
          </a:p>
          <a:p>
            <a:endParaRPr lang="en-US" dirty="0"/>
          </a:p>
          <a:p>
            <a:endParaRPr lang="en-US" dirty="0"/>
          </a:p>
        </p:txBody>
      </p:sp>
    </p:spTree>
    <p:extLst>
      <p:ext uri="{BB962C8B-B14F-4D97-AF65-F5344CB8AC3E}">
        <p14:creationId xmlns:p14="http://schemas.microsoft.com/office/powerpoint/2010/main" val="17759151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Yellow">
  <a:themeElements>
    <a:clrScheme name="Custom 28">
      <a:dk1>
        <a:sysClr val="windowText" lastClr="000000"/>
      </a:dk1>
      <a:lt1>
        <a:sysClr val="window" lastClr="FFFFFF"/>
      </a:lt1>
      <a:dk2>
        <a:srgbClr val="303030"/>
      </a:dk2>
      <a:lt2>
        <a:srgbClr val="FFFFFF"/>
      </a:lt2>
      <a:accent1>
        <a:srgbClr val="AD0101"/>
      </a:accent1>
      <a:accent2>
        <a:srgbClr val="726056"/>
      </a:accent2>
      <a:accent3>
        <a:srgbClr val="F6579C"/>
      </a:accent3>
      <a:accent4>
        <a:srgbClr val="808DA9"/>
      </a:accent4>
      <a:accent5>
        <a:srgbClr val="424E5B"/>
      </a:accent5>
      <a:accent6>
        <a:srgbClr val="730E00"/>
      </a:accent6>
      <a:hlink>
        <a:srgbClr val="D26900"/>
      </a:hlink>
      <a:folHlink>
        <a:srgbClr val="D89243"/>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2246</TotalTime>
  <Words>626</Words>
  <Application>Microsoft Office PowerPoint</Application>
  <PresentationFormat>On-screen Show (4:3)</PresentationFormat>
  <Paragraphs>90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vt:lpstr>
      <vt:lpstr>Wingdings</vt:lpstr>
      <vt:lpstr>Wingdings 2</vt:lpstr>
      <vt:lpstr>Yellow</vt:lpstr>
      <vt:lpstr>MOTIVATION</vt:lpstr>
      <vt:lpstr>Learning Outcomes</vt:lpstr>
      <vt:lpstr>Definition</vt:lpstr>
      <vt:lpstr>Instinct Theory: Born to be motivated </vt:lpstr>
      <vt:lpstr>Cont…</vt:lpstr>
      <vt:lpstr>Drive Reduction Theory: Satisfying our needs</vt:lpstr>
      <vt:lpstr>PowerPoint Presentation</vt:lpstr>
      <vt:lpstr>PowerPoint Presentation</vt:lpstr>
      <vt:lpstr>Cont…</vt:lpstr>
      <vt:lpstr>Arousal Theory: Beyond drive reduction</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cp:lastModifiedBy>ramsha khalid</cp:lastModifiedBy>
  <cp:revision>448</cp:revision>
  <dcterms:created xsi:type="dcterms:W3CDTF">2006-08-16T00:00:00Z</dcterms:created>
  <dcterms:modified xsi:type="dcterms:W3CDTF">2022-04-24T18:24:01Z</dcterms:modified>
</cp:coreProperties>
</file>